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08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31F61-D117-43D9-81DD-9F0EF74B7263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3C58B-6063-493C-B3DA-2FA9B934C12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249B1-4F20-4D4C-941C-10AAABE125EF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8BA0-E0B4-4F23-9EAA-7079AF9A67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57E1A-B470-4A1C-8FBD-39ECC1168AEC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85FC0-4AAE-4C81-86F3-2264E25CEE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E1009-8306-4EFE-9978-25C059D2A510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38A69-A3DA-4F38-BB36-F350F4A833C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38A89-7959-453A-8896-44F735AC33B0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E1AAF-BAA6-49C7-A3DC-D73FE6A713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5861C-5327-43FA-9034-0E2AAE0B949A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D7809-1A73-4973-975C-BF35A90C0E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77088-2B9C-47BF-827F-506A85ABBB72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A9D52-B9F4-4CF5-A08D-B41002F8D8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77D71-98A2-4F36-AC1A-F450958A06C5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777EF-BC98-4C74-915D-5D20A87ECD2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39A50-8174-433A-97B6-B59F5DEDAD5B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931D2-8CA7-4898-B313-4B592AA9DE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FE2F8-5C06-4F99-8336-083EDC04D7A0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572D-5FBE-467A-AFBB-03B69572EE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9278A-B120-4001-8C29-3D8855BC1B7F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BEB8-16FA-401D-A8C8-B61AEE892B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45D9D6B-9263-4485-98D8-FADA262BE96E}" type="datetimeFigureOut">
              <a:rPr lang="zh-CN" altLang="en-US"/>
              <a:pPr>
                <a:defRPr/>
              </a:pPr>
              <a:t>2016/1/10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5015289-A634-4597-B5DB-7C3488A1FDD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12742" y="1573963"/>
            <a:ext cx="575029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  <a:ea typeface="+mn-ea"/>
              </a:rPr>
              <a:t>一年级上册总复习</a:t>
            </a:r>
          </a:p>
        </p:txBody>
      </p:sp>
      <p:sp>
        <p:nvSpPr>
          <p:cNvPr id="13315" name="WordArt 4"/>
          <p:cNvSpPr>
            <a:spLocks noChangeArrowheads="1" noChangeShapeType="1" noTextEdit="1"/>
          </p:cNvSpPr>
          <p:nvPr/>
        </p:nvSpPr>
        <p:spPr bwMode="auto">
          <a:xfrm>
            <a:off x="4718050" y="3314700"/>
            <a:ext cx="40640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宋体"/>
                <a:ea typeface="宋体"/>
              </a:rPr>
              <a:t>空间与图形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1301750" y="654050"/>
            <a:ext cx="609600" cy="955675"/>
          </a:xfrm>
          <a:prstGeom prst="can">
            <a:avLst>
              <a:gd name="adj" fmla="val 391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 rot="20186111">
            <a:off x="3705225" y="904875"/>
            <a:ext cx="1550988" cy="350838"/>
          </a:xfrm>
          <a:prstGeom prst="cube">
            <a:avLst>
              <a:gd name="adj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996950" y="2508250"/>
            <a:ext cx="1717675" cy="904875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 rot="5400000">
            <a:off x="3960019" y="2356644"/>
            <a:ext cx="762000" cy="1274762"/>
          </a:xfrm>
          <a:prstGeom prst="can">
            <a:avLst>
              <a:gd name="adj" fmla="val 4182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auto">
          <a:xfrm rot="-2323858">
            <a:off x="6626225" y="4543425"/>
            <a:ext cx="623888" cy="6223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6346825" y="777875"/>
            <a:ext cx="873125" cy="858838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3036888" y="4672013"/>
            <a:ext cx="2784475" cy="431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9471" name="Picture 15" descr="红球（P207）"/>
          <p:cNvPicPr>
            <a:picLocks noChangeAspect="1" noChangeArrowheads="1"/>
          </p:cNvPicPr>
          <p:nvPr/>
        </p:nvPicPr>
        <p:blipFill>
          <a:blip r:embed="rId2"/>
          <a:srcRect l="17188" t="9531" r="16907" b="10234"/>
          <a:stretch>
            <a:fillRect/>
          </a:stretch>
        </p:blipFill>
        <p:spPr bwMode="auto">
          <a:xfrm>
            <a:off x="6272213" y="2474913"/>
            <a:ext cx="1069975" cy="1041400"/>
          </a:xfrm>
          <a:prstGeom prst="rect">
            <a:avLst/>
          </a:prstGeom>
          <a:noFill/>
        </p:spPr>
      </p:pic>
      <p:pic>
        <p:nvPicPr>
          <p:cNvPr id="19472" name="Picture 16" descr="261523_151230072170_2"/>
          <p:cNvPicPr>
            <a:picLocks noChangeAspect="1" noChangeArrowheads="1"/>
          </p:cNvPicPr>
          <p:nvPr/>
        </p:nvPicPr>
        <p:blipFill>
          <a:blip r:embed="rId3"/>
          <a:srcRect l="13802" t="23161" r="15199" b="26416"/>
          <a:stretch>
            <a:fillRect/>
          </a:stretch>
        </p:blipFill>
        <p:spPr bwMode="auto">
          <a:xfrm>
            <a:off x="1235075" y="4254500"/>
            <a:ext cx="941388" cy="941388"/>
          </a:xfrm>
          <a:prstGeom prst="rect">
            <a:avLst/>
          </a:prstGeom>
          <a:noFill/>
        </p:spPr>
      </p:pic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316038" y="16319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①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117975" y="160020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②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6500813" y="1643063"/>
            <a:ext cx="955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③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1374775" y="3457575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④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4062413" y="3443288"/>
            <a:ext cx="955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⑤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6459538" y="3470275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⑥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1335088" y="54800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⑦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4133850" y="54800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⑧</a:t>
            </a: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6502400" y="5465763"/>
            <a:ext cx="955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⑨</a:t>
            </a:r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7785100" y="3643313"/>
            <a:ext cx="42275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33CC"/>
                </a:solidFill>
              </a:rPr>
              <a:t>    每种形状各有什么特点？</a:t>
            </a:r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7840663" y="1122363"/>
            <a:ext cx="40608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33CC"/>
                </a:solidFill>
              </a:rPr>
              <a:t>    说一说这些物体是什么形状？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3" grpId="0"/>
      <p:bldP spid="194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1301750" y="654050"/>
            <a:ext cx="609600" cy="955675"/>
          </a:xfrm>
          <a:prstGeom prst="can">
            <a:avLst>
              <a:gd name="adj" fmla="val 391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 rot="20186111">
            <a:off x="3705225" y="904875"/>
            <a:ext cx="1550988" cy="350838"/>
          </a:xfrm>
          <a:prstGeom prst="cube">
            <a:avLst>
              <a:gd name="adj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996950" y="2508250"/>
            <a:ext cx="1717675" cy="904875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 rot="5400000">
            <a:off x="3960019" y="2356644"/>
            <a:ext cx="762000" cy="1274762"/>
          </a:xfrm>
          <a:prstGeom prst="can">
            <a:avLst>
              <a:gd name="adj" fmla="val 4182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 rot="-2323858">
            <a:off x="6626225" y="4543425"/>
            <a:ext cx="623888" cy="6223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6346825" y="777875"/>
            <a:ext cx="873125" cy="858838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3036888" y="4672013"/>
            <a:ext cx="2784475" cy="431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1513" name="Picture 9" descr="红球（P207）"/>
          <p:cNvPicPr>
            <a:picLocks noChangeAspect="1" noChangeArrowheads="1"/>
          </p:cNvPicPr>
          <p:nvPr/>
        </p:nvPicPr>
        <p:blipFill>
          <a:blip r:embed="rId2"/>
          <a:srcRect l="17188" t="9531" r="16907" b="10234"/>
          <a:stretch>
            <a:fillRect/>
          </a:stretch>
        </p:blipFill>
        <p:spPr bwMode="auto">
          <a:xfrm>
            <a:off x="6272213" y="2474913"/>
            <a:ext cx="1069975" cy="1041400"/>
          </a:xfrm>
          <a:prstGeom prst="rect">
            <a:avLst/>
          </a:prstGeom>
          <a:noFill/>
        </p:spPr>
      </p:pic>
      <p:pic>
        <p:nvPicPr>
          <p:cNvPr id="21514" name="Picture 10" descr="261523_151230072170_2"/>
          <p:cNvPicPr>
            <a:picLocks noChangeAspect="1" noChangeArrowheads="1"/>
          </p:cNvPicPr>
          <p:nvPr/>
        </p:nvPicPr>
        <p:blipFill>
          <a:blip r:embed="rId3"/>
          <a:srcRect l="13802" t="23161" r="15199" b="26416"/>
          <a:stretch>
            <a:fillRect/>
          </a:stretch>
        </p:blipFill>
        <p:spPr bwMode="auto">
          <a:xfrm>
            <a:off x="1235075" y="4254500"/>
            <a:ext cx="941388" cy="941388"/>
          </a:xfrm>
          <a:prstGeom prst="rect">
            <a:avLst/>
          </a:prstGeom>
          <a:noFill/>
        </p:spPr>
      </p:pic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1316038" y="16319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①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4117975" y="160020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②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6500813" y="1643063"/>
            <a:ext cx="955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③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1374775" y="3457575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④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4062413" y="3443288"/>
            <a:ext cx="955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⑤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6459538" y="3470275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⑥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1335088" y="54800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⑦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4133850" y="54800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⑧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6502400" y="5465763"/>
            <a:ext cx="955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⑨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7508875" y="3643313"/>
            <a:ext cx="4227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33CC"/>
                </a:solidFill>
              </a:rPr>
              <a:t>    按形状分：</a:t>
            </a:r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7840663" y="1122363"/>
            <a:ext cx="40608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33CC"/>
                </a:solidFill>
              </a:rPr>
              <a:t>  分一分，你想把哪些图形分成一类？</a:t>
            </a: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7545388" y="4679950"/>
            <a:ext cx="4227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33CC"/>
                </a:solidFill>
              </a:rPr>
              <a:t>    按颜色分：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4" grpId="0"/>
      <p:bldP spid="21525" grpId="0"/>
      <p:bldP spid="215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1038225" y="695325"/>
            <a:ext cx="428625" cy="735013"/>
          </a:xfrm>
          <a:prstGeom prst="can">
            <a:avLst>
              <a:gd name="adj" fmla="val 4287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 rot="20186111">
            <a:off x="8142288" y="920750"/>
            <a:ext cx="925512" cy="261938"/>
          </a:xfrm>
          <a:prstGeom prst="cube">
            <a:avLst>
              <a:gd name="adj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95313" y="2398713"/>
            <a:ext cx="1358900" cy="5588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 rot="5400000">
            <a:off x="2512219" y="2099469"/>
            <a:ext cx="720725" cy="1081087"/>
          </a:xfrm>
          <a:prstGeom prst="can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-2323858">
            <a:off x="4229100" y="4044950"/>
            <a:ext cx="623888" cy="6223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4324350" y="639763"/>
            <a:ext cx="873125" cy="8588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60" name="AutoShape 8"/>
          <p:cNvSpPr>
            <a:spLocks noChangeArrowheads="1"/>
          </p:cNvSpPr>
          <p:nvPr/>
        </p:nvSpPr>
        <p:spPr bwMode="auto">
          <a:xfrm>
            <a:off x="2232025" y="4159250"/>
            <a:ext cx="1454150" cy="29368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3561" name="Picture 9" descr="红球（P207）"/>
          <p:cNvPicPr>
            <a:picLocks noChangeAspect="1" noChangeArrowheads="1"/>
          </p:cNvPicPr>
          <p:nvPr/>
        </p:nvPicPr>
        <p:blipFill>
          <a:blip r:embed="rId2"/>
          <a:srcRect l="17188" t="9531" r="16907" b="10234"/>
          <a:stretch>
            <a:fillRect/>
          </a:stretch>
        </p:blipFill>
        <p:spPr bwMode="auto">
          <a:xfrm>
            <a:off x="4221163" y="2379663"/>
            <a:ext cx="709612" cy="690562"/>
          </a:xfrm>
          <a:prstGeom prst="rect">
            <a:avLst/>
          </a:prstGeom>
          <a:noFill/>
        </p:spPr>
      </p:pic>
      <p:pic>
        <p:nvPicPr>
          <p:cNvPr id="23562" name="Picture 10" descr="261523_151230072170_2"/>
          <p:cNvPicPr>
            <a:picLocks noChangeAspect="1" noChangeArrowheads="1"/>
          </p:cNvPicPr>
          <p:nvPr/>
        </p:nvPicPr>
        <p:blipFill>
          <a:blip r:embed="rId3"/>
          <a:srcRect l="13802" t="23161" r="15199" b="26416"/>
          <a:stretch>
            <a:fillRect/>
          </a:stretch>
        </p:blipFill>
        <p:spPr bwMode="auto">
          <a:xfrm>
            <a:off x="819150" y="3867150"/>
            <a:ext cx="873125" cy="873125"/>
          </a:xfrm>
          <a:prstGeom prst="rect">
            <a:avLst/>
          </a:prstGeom>
          <a:noFill/>
        </p:spPr>
      </p:pic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387350" y="290513"/>
            <a:ext cx="4973638" cy="4572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88" name="AutoShape 36"/>
          <p:cNvSpPr>
            <a:spLocks noChangeArrowheads="1"/>
          </p:cNvSpPr>
          <p:nvPr/>
        </p:nvSpPr>
        <p:spPr bwMode="auto">
          <a:xfrm rot="20186111">
            <a:off x="2378075" y="887413"/>
            <a:ext cx="1176338" cy="341312"/>
          </a:xfrm>
          <a:prstGeom prst="cube">
            <a:avLst>
              <a:gd name="adj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3590" name="Picture 38" descr="261523_151230072170_2"/>
          <p:cNvPicPr>
            <a:picLocks noChangeAspect="1" noChangeArrowheads="1"/>
          </p:cNvPicPr>
          <p:nvPr/>
        </p:nvPicPr>
        <p:blipFill>
          <a:blip r:embed="rId3"/>
          <a:srcRect l="13802" t="23161" r="15199" b="26416"/>
          <a:stretch>
            <a:fillRect/>
          </a:stretch>
        </p:blipFill>
        <p:spPr bwMode="auto">
          <a:xfrm>
            <a:off x="8743950" y="1760538"/>
            <a:ext cx="873125" cy="873125"/>
          </a:xfrm>
          <a:prstGeom prst="rect">
            <a:avLst/>
          </a:prstGeom>
          <a:noFill/>
        </p:spPr>
      </p:pic>
      <p:sp>
        <p:nvSpPr>
          <p:cNvPr id="23591" name="AutoShape 39"/>
          <p:cNvSpPr>
            <a:spLocks noChangeArrowheads="1"/>
          </p:cNvSpPr>
          <p:nvPr/>
        </p:nvSpPr>
        <p:spPr bwMode="auto">
          <a:xfrm rot="-2323858">
            <a:off x="11295063" y="1828800"/>
            <a:ext cx="623887" cy="6223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3592" name="Picture 40" descr="261523_151230072170_2"/>
          <p:cNvPicPr>
            <a:picLocks noChangeAspect="1" noChangeArrowheads="1"/>
          </p:cNvPicPr>
          <p:nvPr/>
        </p:nvPicPr>
        <p:blipFill>
          <a:blip r:embed="rId3"/>
          <a:srcRect l="13802" t="23161" r="15199" b="26416"/>
          <a:stretch>
            <a:fillRect/>
          </a:stretch>
        </p:blipFill>
        <p:spPr bwMode="auto">
          <a:xfrm>
            <a:off x="15809913" y="-455613"/>
            <a:ext cx="873125" cy="873126"/>
          </a:xfrm>
          <a:prstGeom prst="rect">
            <a:avLst/>
          </a:prstGeom>
          <a:noFill/>
        </p:spPr>
      </p:pic>
      <p:sp>
        <p:nvSpPr>
          <p:cNvPr id="23593" name="AutoShape 41"/>
          <p:cNvSpPr>
            <a:spLocks noChangeArrowheads="1"/>
          </p:cNvSpPr>
          <p:nvPr/>
        </p:nvSpPr>
        <p:spPr bwMode="auto">
          <a:xfrm>
            <a:off x="6554788" y="3162300"/>
            <a:ext cx="1454150" cy="29368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94" name="AutoShape 42"/>
          <p:cNvSpPr>
            <a:spLocks noChangeArrowheads="1"/>
          </p:cNvSpPr>
          <p:nvPr/>
        </p:nvSpPr>
        <p:spPr bwMode="auto">
          <a:xfrm>
            <a:off x="9918700" y="3049588"/>
            <a:ext cx="1358900" cy="5588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95" name="AutoShape 43"/>
          <p:cNvSpPr>
            <a:spLocks noChangeArrowheads="1"/>
          </p:cNvSpPr>
          <p:nvPr/>
        </p:nvSpPr>
        <p:spPr bwMode="auto">
          <a:xfrm>
            <a:off x="15878175" y="3813175"/>
            <a:ext cx="1454150" cy="29368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96" name="AutoShape 44"/>
          <p:cNvSpPr>
            <a:spLocks noChangeArrowheads="1"/>
          </p:cNvSpPr>
          <p:nvPr/>
        </p:nvSpPr>
        <p:spPr bwMode="auto">
          <a:xfrm>
            <a:off x="7219950" y="4117975"/>
            <a:ext cx="873125" cy="858838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97" name="AutoShape 45"/>
          <p:cNvSpPr>
            <a:spLocks noChangeArrowheads="1"/>
          </p:cNvSpPr>
          <p:nvPr/>
        </p:nvSpPr>
        <p:spPr bwMode="auto">
          <a:xfrm>
            <a:off x="10847388" y="4297363"/>
            <a:ext cx="428625" cy="735012"/>
          </a:xfrm>
          <a:prstGeom prst="can">
            <a:avLst>
              <a:gd name="adj" fmla="val 4287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98" name="AutoShape 46"/>
          <p:cNvSpPr>
            <a:spLocks noChangeArrowheads="1"/>
          </p:cNvSpPr>
          <p:nvPr/>
        </p:nvSpPr>
        <p:spPr bwMode="auto">
          <a:xfrm>
            <a:off x="17029113" y="7720013"/>
            <a:ext cx="873125" cy="8588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3599" name="Picture 47" descr="红球（P207）"/>
          <p:cNvPicPr>
            <a:picLocks noChangeAspect="1" noChangeArrowheads="1"/>
          </p:cNvPicPr>
          <p:nvPr/>
        </p:nvPicPr>
        <p:blipFill>
          <a:blip r:embed="rId2"/>
          <a:srcRect l="17188" t="9531" r="16907" b="10234"/>
          <a:stretch>
            <a:fillRect/>
          </a:stretch>
        </p:blipFill>
        <p:spPr bwMode="auto">
          <a:xfrm>
            <a:off x="2765425" y="5483225"/>
            <a:ext cx="709613" cy="690563"/>
          </a:xfrm>
          <a:prstGeom prst="rect">
            <a:avLst/>
          </a:prstGeom>
          <a:noFill/>
        </p:spPr>
      </p:pic>
      <p:sp>
        <p:nvSpPr>
          <p:cNvPr id="23600" name="AutoShape 48"/>
          <p:cNvSpPr>
            <a:spLocks noChangeArrowheads="1"/>
          </p:cNvSpPr>
          <p:nvPr/>
        </p:nvSpPr>
        <p:spPr bwMode="auto">
          <a:xfrm>
            <a:off x="5832475" y="5613400"/>
            <a:ext cx="1358900" cy="5588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601" name="AutoShape 49"/>
          <p:cNvSpPr>
            <a:spLocks noChangeArrowheads="1"/>
          </p:cNvSpPr>
          <p:nvPr/>
        </p:nvSpPr>
        <p:spPr bwMode="auto">
          <a:xfrm>
            <a:off x="9131300" y="5695950"/>
            <a:ext cx="1454150" cy="29368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602" name="AutoShape 50"/>
          <p:cNvSpPr>
            <a:spLocks noChangeArrowheads="1"/>
          </p:cNvSpPr>
          <p:nvPr/>
        </p:nvSpPr>
        <p:spPr bwMode="auto">
          <a:xfrm rot="20186111">
            <a:off x="3584575" y="6208713"/>
            <a:ext cx="1176338" cy="341312"/>
          </a:xfrm>
          <a:prstGeom prst="cube">
            <a:avLst>
              <a:gd name="adj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3605" name="Group 53"/>
          <p:cNvGrpSpPr>
            <a:grpSpLocks/>
          </p:cNvGrpSpPr>
          <p:nvPr/>
        </p:nvGrpSpPr>
        <p:grpSpPr bwMode="auto">
          <a:xfrm>
            <a:off x="5419725" y="852488"/>
            <a:ext cx="6515100" cy="579437"/>
            <a:chOff x="3576" y="425"/>
            <a:chExt cx="4104" cy="365"/>
          </a:xfrm>
        </p:grpSpPr>
        <p:sp>
          <p:nvSpPr>
            <p:cNvPr id="23603" name="AutoShape 51"/>
            <p:cNvSpPr>
              <a:spLocks noChangeArrowheads="1"/>
            </p:cNvSpPr>
            <p:nvPr/>
          </p:nvSpPr>
          <p:spPr bwMode="auto">
            <a:xfrm rot="5400000">
              <a:off x="3707" y="381"/>
              <a:ext cx="218" cy="480"/>
            </a:xfrm>
            <a:prstGeom prst="can">
              <a:avLst>
                <a:gd name="adj" fmla="val 55046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04" name="Text Box 52"/>
            <p:cNvSpPr txBox="1">
              <a:spLocks noChangeArrowheads="1"/>
            </p:cNvSpPr>
            <p:nvPr/>
          </p:nvSpPr>
          <p:spPr bwMode="auto">
            <a:xfrm>
              <a:off x="4047" y="425"/>
              <a:ext cx="36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/>
                <a:t>的上面是（      ）下面是（    ）</a:t>
              </a:r>
            </a:p>
          </p:txBody>
        </p:sp>
      </p:grpSp>
      <p:sp>
        <p:nvSpPr>
          <p:cNvPr id="23606" name="AutoShape 54"/>
          <p:cNvSpPr>
            <a:spLocks noChangeArrowheads="1"/>
          </p:cNvSpPr>
          <p:nvPr/>
        </p:nvSpPr>
        <p:spPr bwMode="auto">
          <a:xfrm>
            <a:off x="10737850" y="903288"/>
            <a:ext cx="1454150" cy="293687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3609" name="Group 57"/>
          <p:cNvGrpSpPr>
            <a:grpSpLocks/>
          </p:cNvGrpSpPr>
          <p:nvPr/>
        </p:nvGrpSpPr>
        <p:grpSpPr bwMode="auto">
          <a:xfrm>
            <a:off x="5408613" y="1992313"/>
            <a:ext cx="6762750" cy="579437"/>
            <a:chOff x="3420" y="1199"/>
            <a:chExt cx="4260" cy="365"/>
          </a:xfrm>
        </p:grpSpPr>
        <p:sp>
          <p:nvSpPr>
            <p:cNvPr id="23607" name="AutoShape 55"/>
            <p:cNvSpPr>
              <a:spLocks noChangeArrowheads="1"/>
            </p:cNvSpPr>
            <p:nvPr/>
          </p:nvSpPr>
          <p:spPr bwMode="auto">
            <a:xfrm>
              <a:off x="3420" y="1312"/>
              <a:ext cx="916" cy="185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08" name="Text Box 56"/>
            <p:cNvSpPr txBox="1">
              <a:spLocks noChangeArrowheads="1"/>
            </p:cNvSpPr>
            <p:nvPr/>
          </p:nvSpPr>
          <p:spPr bwMode="auto">
            <a:xfrm>
              <a:off x="4285" y="1199"/>
              <a:ext cx="339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/>
                <a:t>的左边是（     ）右边是（  ）</a:t>
              </a:r>
            </a:p>
          </p:txBody>
        </p:sp>
      </p:grpSp>
      <p:grpSp>
        <p:nvGrpSpPr>
          <p:cNvPr id="23612" name="Group 60"/>
          <p:cNvGrpSpPr>
            <a:grpSpLocks/>
          </p:cNvGrpSpPr>
          <p:nvPr/>
        </p:nvGrpSpPr>
        <p:grpSpPr bwMode="auto">
          <a:xfrm>
            <a:off x="5418138" y="2944813"/>
            <a:ext cx="6516687" cy="1139825"/>
            <a:chOff x="3413" y="1851"/>
            <a:chExt cx="4105" cy="718"/>
          </a:xfrm>
        </p:grpSpPr>
        <p:pic>
          <p:nvPicPr>
            <p:cNvPr id="23610" name="Picture 58" descr="261523_151230072170_2"/>
            <p:cNvPicPr>
              <a:picLocks noChangeAspect="1" noChangeArrowheads="1"/>
            </p:cNvPicPr>
            <p:nvPr/>
          </p:nvPicPr>
          <p:blipFill>
            <a:blip r:embed="rId3"/>
            <a:srcRect l="13802" t="23161" r="15199" b="26416"/>
            <a:stretch>
              <a:fillRect/>
            </a:stretch>
          </p:blipFill>
          <p:spPr bwMode="auto">
            <a:xfrm>
              <a:off x="3413" y="1851"/>
              <a:ext cx="463" cy="463"/>
            </a:xfrm>
            <a:prstGeom prst="rect">
              <a:avLst/>
            </a:prstGeom>
            <a:noFill/>
          </p:spPr>
        </p:pic>
        <p:sp>
          <p:nvSpPr>
            <p:cNvPr id="23611" name="Text Box 59"/>
            <p:cNvSpPr txBox="1">
              <a:spLocks noChangeArrowheads="1"/>
            </p:cNvSpPr>
            <p:nvPr/>
          </p:nvSpPr>
          <p:spPr bwMode="auto">
            <a:xfrm>
              <a:off x="3818" y="1897"/>
              <a:ext cx="3700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/>
                <a:t>在（     ）的左边，在（     ）的下边</a:t>
              </a:r>
            </a:p>
          </p:txBody>
        </p:sp>
      </p:grpSp>
      <p:grpSp>
        <p:nvGrpSpPr>
          <p:cNvPr id="23615" name="Group 63"/>
          <p:cNvGrpSpPr>
            <a:grpSpLocks/>
          </p:cNvGrpSpPr>
          <p:nvPr/>
        </p:nvGrpSpPr>
        <p:grpSpPr bwMode="auto">
          <a:xfrm>
            <a:off x="4994275" y="4373563"/>
            <a:ext cx="6872288" cy="1066800"/>
            <a:chOff x="3137" y="2764"/>
            <a:chExt cx="4329" cy="672"/>
          </a:xfrm>
        </p:grpSpPr>
        <p:sp>
          <p:nvSpPr>
            <p:cNvPr id="23613" name="AutoShape 61"/>
            <p:cNvSpPr>
              <a:spLocks noChangeArrowheads="1"/>
            </p:cNvSpPr>
            <p:nvPr/>
          </p:nvSpPr>
          <p:spPr bwMode="auto">
            <a:xfrm rot="20186111">
              <a:off x="3137" y="2961"/>
              <a:ext cx="977" cy="221"/>
            </a:xfrm>
            <a:prstGeom prst="cube">
              <a:avLst>
                <a:gd name="adj" fmla="val 25000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14" name="Text Box 62"/>
            <p:cNvSpPr txBox="1">
              <a:spLocks noChangeArrowheads="1"/>
            </p:cNvSpPr>
            <p:nvPr/>
          </p:nvSpPr>
          <p:spPr bwMode="auto">
            <a:xfrm>
              <a:off x="4071" y="2764"/>
              <a:ext cx="3395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/>
                <a:t>在（     ）的左边，在（     ）的右边</a:t>
              </a:r>
            </a:p>
          </p:txBody>
        </p:sp>
      </p:grpSp>
      <p:grpSp>
        <p:nvGrpSpPr>
          <p:cNvPr id="23618" name="Group 66"/>
          <p:cNvGrpSpPr>
            <a:grpSpLocks/>
          </p:cNvGrpSpPr>
          <p:nvPr/>
        </p:nvGrpSpPr>
        <p:grpSpPr bwMode="auto">
          <a:xfrm>
            <a:off x="1185863" y="5503863"/>
            <a:ext cx="11020425" cy="1066800"/>
            <a:chOff x="738" y="3506"/>
            <a:chExt cx="6942" cy="672"/>
          </a:xfrm>
        </p:grpSpPr>
        <p:sp>
          <p:nvSpPr>
            <p:cNvPr id="23616" name="AutoShape 64"/>
            <p:cNvSpPr>
              <a:spLocks noChangeArrowheads="1"/>
            </p:cNvSpPr>
            <p:nvPr/>
          </p:nvSpPr>
          <p:spPr bwMode="auto">
            <a:xfrm rot="5400000">
              <a:off x="869" y="3443"/>
              <a:ext cx="218" cy="480"/>
            </a:xfrm>
            <a:prstGeom prst="can">
              <a:avLst>
                <a:gd name="adj" fmla="val 55046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17" name="Text Box 65"/>
            <p:cNvSpPr txBox="1">
              <a:spLocks noChangeArrowheads="1"/>
            </p:cNvSpPr>
            <p:nvPr/>
          </p:nvSpPr>
          <p:spPr bwMode="auto">
            <a:xfrm>
              <a:off x="1209" y="3506"/>
              <a:ext cx="6471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/>
                <a:t>在（     ）的左边，在（     ）的右边，在（    ）的上面，在（       ）的面面。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91" grpId="0" animBg="1"/>
      <p:bldP spid="23593" grpId="0" animBg="1"/>
      <p:bldP spid="23594" grpId="0" animBg="1"/>
      <p:bldP spid="23596" grpId="0" animBg="1"/>
      <p:bldP spid="23597" grpId="0" animBg="1"/>
      <p:bldP spid="23600" grpId="0" animBg="1"/>
      <p:bldP spid="23601" grpId="0" animBg="1"/>
      <p:bldP spid="23602" grpId="0" animBg="1"/>
      <p:bldP spid="2360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299920_112324569154_2"/>
          <p:cNvPicPr>
            <a:picLocks noChangeAspect="1" noChangeArrowheads="1"/>
          </p:cNvPicPr>
          <p:nvPr/>
        </p:nvPicPr>
        <p:blipFill>
          <a:blip r:embed="rId2"/>
          <a:srcRect t="26903" b="22932"/>
          <a:stretch>
            <a:fillRect/>
          </a:stretch>
        </p:blipFill>
        <p:spPr bwMode="auto">
          <a:xfrm>
            <a:off x="1247775" y="192088"/>
            <a:ext cx="9474200" cy="2427287"/>
          </a:xfrm>
          <a:prstGeom prst="rect">
            <a:avLst/>
          </a:prstGeom>
          <a:noFill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009775" y="2230438"/>
            <a:ext cx="12461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小红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451225" y="2327275"/>
            <a:ext cx="12461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小兰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906963" y="2355850"/>
            <a:ext cx="1246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小明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435725" y="2354263"/>
            <a:ext cx="12461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小军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8027988" y="2368550"/>
            <a:ext cx="1246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小冬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9232900" y="2312988"/>
            <a:ext cx="12461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小华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998538" y="2951163"/>
            <a:ext cx="102520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/>
              <a:t>1</a:t>
            </a:r>
            <a:r>
              <a:rPr lang="zh-CN" altLang="en-US" sz="3200" b="1"/>
              <a:t>、小军的左边有（          ）人，右边有（          ）人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095375" y="3625850"/>
            <a:ext cx="9197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/>
              <a:t>2</a:t>
            </a:r>
            <a:r>
              <a:rPr lang="zh-CN" altLang="en-US" sz="3200" b="1"/>
              <a:t>、小明的左边是（           ），右边是（          ）</a:t>
            </a:r>
            <a:endParaRPr lang="en-US" altLang="zh-CN" sz="3200" b="1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1109663" y="4357688"/>
            <a:ext cx="91979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/>
              <a:t>3</a:t>
            </a:r>
            <a:r>
              <a:rPr lang="zh-CN" altLang="en-US" sz="3200" b="1"/>
              <a:t>、小冬在（         ）的左边，在（          ）的右边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903288" y="5816600"/>
            <a:ext cx="11288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/>
              <a:t>5</a:t>
            </a:r>
            <a:r>
              <a:rPr lang="zh-CN" altLang="en-US" sz="3200" b="1"/>
              <a:t>、从右数第</a:t>
            </a:r>
            <a:r>
              <a:rPr lang="en-US" altLang="zh-CN" sz="3200" b="1"/>
              <a:t>5</a:t>
            </a:r>
            <a:r>
              <a:rPr lang="zh-CN" altLang="en-US" sz="3200" b="1"/>
              <a:t>个是（           ），他的左边第</a:t>
            </a:r>
            <a:r>
              <a:rPr lang="en-US" altLang="zh-CN" sz="3200" b="1"/>
              <a:t>3</a:t>
            </a:r>
            <a:r>
              <a:rPr lang="zh-CN" altLang="en-US" sz="3200" b="1"/>
              <a:t>个是（         ）。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5076825" y="2963863"/>
            <a:ext cx="5540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8777288" y="2922588"/>
            <a:ext cx="5540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4737100" y="352425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小军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8283575" y="3609975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小兰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3394075" y="4335463"/>
            <a:ext cx="121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小军</a:t>
            </a: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7272338" y="434975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小华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4738688" y="583565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小兰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10210800" y="5851525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小冬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1052513" y="5091113"/>
            <a:ext cx="91979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/>
              <a:t>4</a:t>
            </a:r>
            <a:r>
              <a:rPr lang="zh-CN" altLang="en-US" sz="3200" b="1"/>
              <a:t>、小明在（         ）的左边，在（          ）的右边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3409950" y="5059363"/>
            <a:ext cx="121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小兰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7313613" y="5110163"/>
            <a:ext cx="121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小军</a:t>
            </a:r>
          </a:p>
        </p:txBody>
      </p:sp>
      <p:sp>
        <p:nvSpPr>
          <p:cNvPr id="24602" name="Oval 26"/>
          <p:cNvSpPr>
            <a:spLocks noChangeArrowheads="1"/>
          </p:cNvSpPr>
          <p:nvPr/>
        </p:nvSpPr>
        <p:spPr bwMode="auto">
          <a:xfrm>
            <a:off x="8923338" y="334963"/>
            <a:ext cx="1787525" cy="22304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3" name="Oval 27"/>
          <p:cNvSpPr>
            <a:spLocks noChangeArrowheads="1"/>
          </p:cNvSpPr>
          <p:nvPr/>
        </p:nvSpPr>
        <p:spPr bwMode="auto">
          <a:xfrm>
            <a:off x="5875338" y="363538"/>
            <a:ext cx="1787525" cy="2230437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602" grpId="0" animBg="1"/>
      <p:bldP spid="2460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180</Words>
  <Application>Microsoft Office PowerPoint</Application>
  <PresentationFormat>自定义</PresentationFormat>
  <Paragraphs>49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Arial</vt:lpstr>
      <vt:lpstr>宋体</vt:lpstr>
      <vt:lpstr>Calibri Light</vt:lpstr>
      <vt:lpstr>Calibri</vt:lpstr>
      <vt:lpstr>Office 主题</vt:lpstr>
      <vt:lpstr>幻灯片 1</vt:lpstr>
      <vt:lpstr>幻灯片 2</vt:lpstr>
      <vt:lpstr>幻灯片 3</vt:lpstr>
      <vt:lpstr>幻灯片 4</vt:lpstr>
      <vt:lpstr>幻灯片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microsoft</cp:lastModifiedBy>
  <cp:revision>6</cp:revision>
  <dcterms:created xsi:type="dcterms:W3CDTF">2016-01-04T12:54:06Z</dcterms:created>
  <dcterms:modified xsi:type="dcterms:W3CDTF">2016-01-10T07:30:51Z</dcterms:modified>
</cp:coreProperties>
</file>