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310" r:id="rId6"/>
    <p:sldId id="406" r:id="rId7"/>
    <p:sldId id="405" r:id="rId8"/>
    <p:sldId id="315" r:id="rId9"/>
    <p:sldId id="311" r:id="rId10"/>
    <p:sldId id="424" r:id="rId11"/>
    <p:sldId id="339" r:id="rId12"/>
    <p:sldId id="262" r:id="rId13"/>
    <p:sldId id="380" r:id="rId14"/>
    <p:sldId id="425" r:id="rId15"/>
    <p:sldId id="396" r:id="rId16"/>
    <p:sldId id="397" r:id="rId17"/>
    <p:sldId id="426" r:id="rId18"/>
    <p:sldId id="398" r:id="rId19"/>
    <p:sldId id="427" r:id="rId20"/>
    <p:sldId id="273" r:id="rId21"/>
    <p:sldId id="439" r:id="rId22"/>
    <p:sldId id="274" r:id="rId23"/>
    <p:sldId id="282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B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68" y="-96"/>
      </p:cViewPr>
      <p:guideLst>
        <p:guide orient="horz" pos="2127"/>
        <p:guide pos="37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00020" y="4882515"/>
            <a:ext cx="9173210" cy="1655445"/>
          </a:xfrm>
        </p:spPr>
        <p:txBody>
          <a:bodyPr>
            <a:normAutofit fontScale="50000" lnSpcReduction="20000"/>
          </a:bodyPr>
          <a:lstStyle/>
          <a:p>
            <a:endParaRPr lang="zh-CN" altLang="en-US" dirty="0"/>
          </a:p>
          <a:p>
            <a:endParaRPr lang="zh-CN" altLang="en-US" dirty="0"/>
          </a:p>
          <a:p>
            <a:r>
              <a:rPr lang="zh-CN" altLang="en-US" dirty="0"/>
              <a:t>                                                       </a:t>
            </a:r>
          </a:p>
          <a:p>
            <a:r>
              <a:rPr lang="zh-CN" altLang="en-US" dirty="0"/>
              <a:t>                                                                                </a:t>
            </a:r>
            <a:r>
              <a:rPr lang="zh-CN" altLang="en-US" sz="6600" dirty="0" smtClean="0"/>
              <a:t>成都市</a:t>
            </a:r>
            <a:r>
              <a:rPr lang="zh-CN" altLang="en-US" sz="6600" dirty="0"/>
              <a:t>双流区永安小学  郑守艳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90220" y="160655"/>
            <a:ext cx="842518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宋体" charset="0"/>
                <a:ea typeface="宋体" charset="0"/>
              </a:rPr>
              <a:t>北师大版语文</a:t>
            </a:r>
            <a:r>
              <a:rPr lang="en-US" altLang="zh-CN" sz="3200">
                <a:latin typeface="宋体" charset="0"/>
                <a:ea typeface="宋体" charset="0"/>
              </a:rPr>
              <a:t>2</a:t>
            </a:r>
            <a:r>
              <a:rPr lang="zh-CN" altLang="en-US" sz="3200">
                <a:latin typeface="宋体" charset="0"/>
                <a:ea typeface="宋体" charset="0"/>
              </a:rPr>
              <a:t>年级下册第十单元  动脑筋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0035" y="643890"/>
            <a:ext cx="10855960" cy="2304415"/>
          </a:xfrm>
        </p:spPr>
        <p:txBody>
          <a:bodyPr>
            <a:normAutofit fontScale="90000"/>
          </a:bodyPr>
          <a:lstStyle/>
          <a:p>
            <a:r>
              <a:rPr lang="en-US" altLang="zh-CN" sz="6000" b="1">
                <a:solidFill>
                  <a:schemeClr val="accent5"/>
                </a:solidFill>
              </a:rPr>
              <a:t>        </a:t>
            </a:r>
            <a:r>
              <a:rPr lang="zh-CN" altLang="en-US" sz="6000" b="1">
                <a:solidFill>
                  <a:schemeClr val="accent5"/>
                </a:solidFill>
              </a:rPr>
              <a:t>一天，狮子躺在草丛中晒太阳，没想到</a:t>
            </a:r>
            <a:r>
              <a:rPr lang="zh-CN" altLang="en-US" sz="6000" b="1">
                <a:solidFill>
                  <a:srgbClr val="0070C0"/>
                </a:solidFill>
                <a:latin typeface="宋体" charset="0"/>
                <a:ea typeface="宋体" charset="0"/>
                <a:sym typeface="+mn-ea"/>
              </a:rPr>
              <a:t>一群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红蚂蚁</a:t>
            </a:r>
            <a:r>
              <a:rPr lang="zh-CN" altLang="en-US" sz="6000" b="1">
                <a:solidFill>
                  <a:srgbClr val="0070C0"/>
                </a:solidFill>
                <a:latin typeface="宋体" charset="0"/>
                <a:ea typeface="宋体" charset="0"/>
                <a:sym typeface="+mn-ea"/>
              </a:rPr>
              <a:t>爬到他身上，咬得他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又疼又痒。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7680" y="3489325"/>
            <a:ext cx="10515600" cy="283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>
                <a:solidFill>
                  <a:srgbClr val="00B050"/>
                </a:solidFill>
                <a:latin typeface="宋体" charset="0"/>
                <a:ea typeface="宋体" charset="0"/>
              </a:rPr>
              <a:t>    </a:t>
            </a:r>
            <a:r>
              <a:rPr lang="zh-CN" altLang="en-US" sz="6000" b="1">
                <a:solidFill>
                  <a:srgbClr val="00B050"/>
                </a:solidFill>
                <a:latin typeface="宋体" charset="0"/>
                <a:ea typeface="宋体" charset="0"/>
              </a:rPr>
              <a:t>兔子在岸上说：</a:t>
            </a:r>
            <a:r>
              <a:rPr lang="en-US" altLang="zh-CN" sz="6000" b="1">
                <a:solidFill>
                  <a:srgbClr val="00B050"/>
                </a:solidFill>
                <a:latin typeface="宋体" charset="0"/>
                <a:ea typeface="宋体" charset="0"/>
              </a:rPr>
              <a:t>“</a:t>
            </a:r>
            <a:r>
              <a:rPr lang="zh-CN" altLang="en-US" sz="6000" b="1">
                <a:solidFill>
                  <a:srgbClr val="00B050"/>
                </a:solidFill>
                <a:latin typeface="宋体" charset="0"/>
                <a:ea typeface="宋体" charset="0"/>
              </a:rPr>
              <a:t>这回你明白了吧，光凭力气和发脾气是解决不了问题的。</a:t>
            </a:r>
            <a:r>
              <a:rPr lang="en-US" altLang="zh-CN" sz="6000" b="1">
                <a:solidFill>
                  <a:srgbClr val="00B050"/>
                </a:solidFill>
                <a:latin typeface="宋体" charset="0"/>
                <a:ea typeface="宋体" charset="0"/>
              </a:rPr>
              <a:t>”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211070" cy="1325880"/>
          </a:xfrm>
        </p:spPr>
        <p:txBody>
          <a:bodyPr/>
          <a:lstStyle/>
          <a:p>
            <a:r>
              <a:rPr lang="zh-CN" altLang="en-US" sz="5400" b="1">
                <a:solidFill>
                  <a:srgbClr val="00B050"/>
                </a:solidFill>
              </a:rPr>
              <a:t>复述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8658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5400" b="1">
                <a:latin typeface="宋体" charset="0"/>
                <a:ea typeface="宋体" charset="0"/>
              </a:rPr>
              <a:t>用自己的话把读过的故事和学过的课文有条理地叙述出来。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035" y="1834515"/>
            <a:ext cx="10768330" cy="1806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6000" b="1">
                <a:solidFill>
                  <a:srgbClr val="C00000"/>
                </a:solidFill>
                <a:latin typeface="宋体" charset="0"/>
                <a:ea typeface="宋体" charset="0"/>
              </a:rPr>
              <a:t>    </a:t>
            </a:r>
            <a:r>
              <a:rPr lang="zh-CN" altLang="en-US" sz="4800" b="1">
                <a:solidFill>
                  <a:schemeClr val="tx1"/>
                </a:solidFill>
                <a:latin typeface="宋体" charset="0"/>
                <a:ea typeface="宋体" charset="0"/>
              </a:rPr>
              <a:t>从前，有一只狮子，他力气很大，脾气也很大。</a:t>
            </a:r>
            <a:endParaRPr lang="zh-CN" sz="4800" b="1">
              <a:solidFill>
                <a:schemeClr val="tx1"/>
              </a:solidFill>
              <a:latin typeface="+mn-ea"/>
              <a:ea typeface="+mn-ea"/>
              <a:sym typeface="+mn-ea"/>
            </a:endParaRPr>
          </a:p>
          <a:p>
            <a:pPr marL="0" indent="0">
              <a:buNone/>
            </a:pPr>
            <a:endParaRPr lang="zh-CN" altLang="en-US" sz="6000" b="1">
              <a:solidFill>
                <a:srgbClr val="C00000"/>
              </a:solidFill>
              <a:latin typeface="宋体" charset="0"/>
              <a:ea typeface="宋体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08150" y="2580640"/>
            <a:ext cx="149923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宋体" charset="0"/>
                <a:ea typeface="宋体" charset="0"/>
              </a:rPr>
              <a:t>也很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406890" y="1901190"/>
            <a:ext cx="949325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宋体" charset="0"/>
                <a:ea typeface="宋体" charset="0"/>
              </a:rPr>
              <a:t>很</a:t>
            </a: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628015" y="3706495"/>
            <a:ext cx="10684510" cy="1571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6000" b="1">
                <a:solidFill>
                  <a:srgbClr val="C00000"/>
                </a:solidFill>
                <a:latin typeface="宋体" charset="0"/>
                <a:ea typeface="宋体" charset="0"/>
              </a:rPr>
              <a:t>    </a:t>
            </a:r>
            <a:r>
              <a:rPr lang="zh-CN" sz="4800" b="1">
                <a:solidFill>
                  <a:schemeClr val="tx1"/>
                </a:solidFill>
                <a:latin typeface="+mn-ea"/>
                <a:sym typeface="+mn-ea"/>
              </a:rPr>
              <a:t>他自认为是百兽之王，根本不把别的动物放在眼中。</a:t>
            </a:r>
            <a:endParaRPr lang="zh-CN" sz="4800" b="1">
              <a:solidFill>
                <a:schemeClr val="tx1"/>
              </a:solidFill>
              <a:latin typeface="+mn-ea"/>
              <a:ea typeface="+mn-ea"/>
              <a:sym typeface="+mn-ea"/>
            </a:endParaRPr>
          </a:p>
          <a:p>
            <a:pPr marL="0" indent="0">
              <a:buNone/>
            </a:pPr>
            <a:endParaRPr lang="zh-CN" altLang="en-US" sz="6000" b="1">
              <a:solidFill>
                <a:srgbClr val="C00000"/>
              </a:solidFill>
              <a:latin typeface="宋体" charset="0"/>
              <a:ea typeface="宋体" charset="0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603885" y="717550"/>
            <a:ext cx="5778500" cy="835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zh-CN" sz="4800" b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抓重点词语读好狮子</a:t>
            </a:r>
          </a:p>
          <a:p>
            <a:pPr marL="0" indent="0">
              <a:buNone/>
            </a:pPr>
            <a:endParaRPr lang="zh-CN" altLang="en-US" sz="6000" b="1">
              <a:solidFill>
                <a:srgbClr val="C00000"/>
              </a:solidFill>
              <a:latin typeface="宋体" charset="0"/>
              <a:ea typeface="宋体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3410" y="2207895"/>
            <a:ext cx="10637520" cy="2854325"/>
          </a:xfrm>
        </p:spPr>
        <p:txBody>
          <a:bodyPr>
            <a:normAutofit fontScale="90000"/>
          </a:bodyPr>
          <a:lstStyle/>
          <a:p>
            <a:r>
              <a:rPr lang="en-US" altLang="zh-CN" sz="5400" b="1">
                <a:latin typeface="宋体" charset="0"/>
                <a:ea typeface="宋体" charset="0"/>
                <a:sym typeface="+mn-ea"/>
              </a:rPr>
              <a:t>    </a:t>
            </a:r>
            <a:r>
              <a:rPr lang="zh-CN" altLang="en-US" sz="5400" b="1">
                <a:latin typeface="宋体" charset="0"/>
                <a:ea typeface="宋体" charset="0"/>
                <a:sym typeface="+mn-ea"/>
              </a:rPr>
              <a:t>从前，有一只狮子，他力气（   ）大，脾气也（   ）。</a:t>
            </a:r>
            <a:r>
              <a:rPr lang="zh-CN" sz="5400" b="1">
                <a:latin typeface="+mn-ea"/>
                <a:sym typeface="+mn-ea"/>
              </a:rPr>
              <a:t>他自认为是（       ），（     ）不把别的动物放在眼中。</a:t>
            </a:r>
            <a:endParaRPr lang="zh-CN" altLang="en-US" sz="5400" b="1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5790" y="384175"/>
            <a:ext cx="5943600" cy="1154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sz="4800" b="1">
                <a:solidFill>
                  <a:srgbClr val="00B050"/>
                </a:solidFill>
                <a:latin typeface="宋体" charset="0"/>
                <a:ea typeface="宋体" charset="0"/>
              </a:rPr>
              <a:t>换换词语讲故事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3410" y="984885"/>
            <a:ext cx="10637520" cy="5255260"/>
          </a:xfrm>
        </p:spPr>
        <p:txBody>
          <a:bodyPr>
            <a:normAutofit fontScale="90000"/>
          </a:bodyPr>
          <a:lstStyle/>
          <a:p>
            <a:r>
              <a:rPr lang="en-US" altLang="zh-CN" sz="5400" b="1">
                <a:latin typeface="宋体" charset="0"/>
                <a:ea typeface="宋体" charset="0"/>
                <a:sym typeface="+mn-ea"/>
              </a:rPr>
              <a:t>    </a:t>
            </a:r>
            <a:r>
              <a:rPr lang="zh-CN" altLang="en-US" sz="5400" b="1">
                <a:solidFill>
                  <a:srgbClr val="7030A0"/>
                </a:solidFill>
                <a:latin typeface="宋体" charset="0"/>
                <a:ea typeface="宋体" charset="0"/>
                <a:sym typeface="+mn-ea"/>
              </a:rPr>
              <a:t>从前，在一片很大很大的森林里，住着一只高大威猛的金毛狮子。他力大无穷，随便抖一抖，就会像地震了一样，大地都会摇一摇。他的脾气也暴躁的不得了。他以为自己就是森林中独一无二的大王，其他任何动物都比不上他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815" y="425450"/>
            <a:ext cx="5943600" cy="1154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sz="4800" b="1">
                <a:solidFill>
                  <a:srgbClr val="00B050"/>
                </a:solidFill>
                <a:latin typeface="宋体" charset="0"/>
                <a:ea typeface="宋体" charset="0"/>
              </a:rPr>
              <a:t>加上想象讲故事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/>
            </a:r>
            <a:br>
              <a:rPr lang="en-US" altLang="zh-CN"/>
            </a:br>
            <a:r>
              <a:rPr lang="zh-CN" altLang="en-US"/>
              <a:t>复述金钥匙：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5460" y="1840865"/>
            <a:ext cx="10833100" cy="435165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800" b="1">
                <a:solidFill>
                  <a:srgbClr val="FF0000"/>
                </a:solidFill>
                <a:latin typeface="宋体" charset="0"/>
                <a:ea typeface="宋体" charset="0"/>
              </a:rPr>
              <a:t>第一步：抓重点词语读好句子</a:t>
            </a:r>
          </a:p>
          <a:p>
            <a:pPr marL="0" indent="0">
              <a:buNone/>
            </a:pPr>
            <a:endParaRPr lang="zh-CN" altLang="en-US" sz="4800" b="1">
              <a:solidFill>
                <a:srgbClr val="FF0000"/>
              </a:solidFill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3200">
                <a:latin typeface="宋体" charset="0"/>
                <a:ea typeface="宋体" charset="0"/>
              </a:rPr>
              <a:t>  </a:t>
            </a:r>
            <a:r>
              <a:rPr lang="zh-CN" altLang="en-US" sz="4400" b="1">
                <a:solidFill>
                  <a:srgbClr val="00B050"/>
                </a:solidFill>
                <a:latin typeface="宋体" charset="0"/>
                <a:ea typeface="宋体" charset="0"/>
              </a:rPr>
              <a:t>第二步：</a:t>
            </a:r>
            <a:r>
              <a:rPr lang="zh-CN" altLang="en-US" sz="5400" b="1">
                <a:solidFill>
                  <a:srgbClr val="00B050"/>
                </a:solidFill>
                <a:latin typeface="宋体" charset="0"/>
                <a:ea typeface="宋体" charset="0"/>
              </a:rPr>
              <a:t>换换词语讲故事</a:t>
            </a:r>
          </a:p>
          <a:p>
            <a:pPr marL="0" indent="0">
              <a:buNone/>
            </a:pPr>
            <a:endParaRPr lang="zh-CN" altLang="en-US" sz="5400" b="1">
              <a:solidFill>
                <a:srgbClr val="00B050"/>
              </a:solidFill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3200">
                <a:latin typeface="宋体" charset="0"/>
                <a:ea typeface="宋体" charset="0"/>
              </a:rPr>
              <a:t>     </a:t>
            </a:r>
            <a:r>
              <a:rPr lang="zh-CN" altLang="en-US" sz="4400" b="1">
                <a:solidFill>
                  <a:srgbClr val="00B0F0"/>
                </a:solidFill>
                <a:latin typeface="宋体" charset="0"/>
                <a:ea typeface="宋体" charset="0"/>
              </a:rPr>
              <a:t>第三步：加上想象让故事更生动有趣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latin typeface="宋体" charset="0"/>
                <a:ea typeface="宋体" charset="0"/>
                <a:sym typeface="+mn-ea"/>
              </a:rPr>
              <a:t>小组合作</a:t>
            </a:r>
            <a:r>
              <a:rPr lang="zh-CN" altLang="en-US" b="1">
                <a:solidFill>
                  <a:srgbClr val="FF0000"/>
                </a:solidFill>
              </a:rPr>
              <a:t>生动有趣</a:t>
            </a:r>
            <a:r>
              <a:rPr lang="zh-CN" altLang="en-US"/>
              <a:t>地复述第二自然段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6605" y="1703705"/>
            <a:ext cx="4596765" cy="3079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000" b="1">
                <a:latin typeface="宋体" charset="0"/>
                <a:ea typeface="宋体" charset="0"/>
              </a:rPr>
              <a:t>组长职责：</a:t>
            </a:r>
          </a:p>
          <a:p>
            <a:pPr marL="0" indent="0">
              <a:buNone/>
            </a:pPr>
            <a:r>
              <a:rPr lang="en-US" altLang="zh-CN" sz="6000" b="1">
                <a:solidFill>
                  <a:srgbClr val="FF0000"/>
                </a:solidFill>
                <a:latin typeface="宋体" charset="0"/>
                <a:ea typeface="宋体" charset="0"/>
              </a:rPr>
              <a:t>1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</a:rPr>
              <a:t>、收集意见</a:t>
            </a:r>
          </a:p>
          <a:p>
            <a:pPr marL="0" indent="0">
              <a:buNone/>
            </a:pPr>
            <a:r>
              <a:rPr lang="en-US" altLang="zh-CN" sz="6000" b="1">
                <a:solidFill>
                  <a:srgbClr val="00B050"/>
                </a:solidFill>
                <a:latin typeface="宋体" charset="0"/>
                <a:ea typeface="宋体" charset="0"/>
              </a:rPr>
              <a:t>2</a:t>
            </a:r>
            <a:r>
              <a:rPr lang="zh-CN" altLang="en-US" sz="6000" b="1">
                <a:solidFill>
                  <a:srgbClr val="00B050"/>
                </a:solidFill>
                <a:latin typeface="宋体" charset="0"/>
                <a:ea typeface="宋体" charset="0"/>
              </a:rPr>
              <a:t>、复述故事</a:t>
            </a:r>
          </a:p>
          <a:p>
            <a:pPr marL="0" indent="0">
              <a:buNone/>
            </a:pPr>
            <a:endParaRPr lang="zh-CN" altLang="en-US" sz="6000" b="1">
              <a:latin typeface="宋体" charset="0"/>
              <a:ea typeface="宋体" charset="0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5471160" y="1654810"/>
            <a:ext cx="6256655" cy="4060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 b="1">
                <a:latin typeface="宋体" charset="0"/>
                <a:ea typeface="宋体" charset="0"/>
              </a:rPr>
              <a:t>第一步：</a:t>
            </a:r>
            <a:r>
              <a:rPr lang="zh-CN" altLang="en-US" sz="36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抓重点词语读好句子</a:t>
            </a:r>
          </a:p>
          <a:p>
            <a:pPr marL="0" indent="0">
              <a:buNone/>
            </a:pPr>
            <a:endParaRPr lang="zh-CN" altLang="en-US" sz="3600" b="1"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3600" b="1">
                <a:latin typeface="宋体" charset="0"/>
                <a:ea typeface="宋体" charset="0"/>
              </a:rPr>
              <a:t>第二步：</a:t>
            </a:r>
            <a:r>
              <a:rPr lang="zh-CN" altLang="en-US" sz="3600" b="1">
                <a:solidFill>
                  <a:srgbClr val="00B050"/>
                </a:solidFill>
                <a:latin typeface="宋体" charset="0"/>
                <a:ea typeface="宋体" charset="0"/>
                <a:sym typeface="+mn-ea"/>
              </a:rPr>
              <a:t>换换词语讲故事</a:t>
            </a:r>
          </a:p>
          <a:p>
            <a:pPr marL="0" indent="0">
              <a:buNone/>
            </a:pPr>
            <a:endParaRPr lang="zh-CN" altLang="en-US" sz="3600" b="1"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3600" b="1">
                <a:latin typeface="宋体" charset="0"/>
                <a:ea typeface="宋体" charset="0"/>
              </a:rPr>
              <a:t>第三步：</a:t>
            </a:r>
            <a:r>
              <a:rPr lang="zh-CN" altLang="en-US" sz="3600" b="1">
                <a:solidFill>
                  <a:srgbClr val="00B0F0"/>
                </a:solidFill>
                <a:latin typeface="宋体" charset="0"/>
                <a:ea typeface="宋体" charset="0"/>
                <a:sym typeface="+mn-ea"/>
              </a:rPr>
              <a:t>加上想象让故事更生动有趣</a:t>
            </a:r>
            <a:endParaRPr lang="zh-CN" altLang="en-US" sz="3600" b="1">
              <a:latin typeface="宋体" charset="0"/>
              <a:ea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2130" y="1696720"/>
            <a:ext cx="11219180" cy="2839085"/>
          </a:xfrm>
        </p:spPr>
        <p:txBody>
          <a:bodyPr>
            <a:normAutofit/>
          </a:bodyPr>
          <a:lstStyle/>
          <a:p>
            <a:r>
              <a:rPr lang="en-US" altLang="zh-CN" sz="6000" b="1">
                <a:solidFill>
                  <a:schemeClr val="accent5"/>
                </a:solidFill>
              </a:rPr>
              <a:t>        </a:t>
            </a:r>
            <a:r>
              <a:rPr lang="zh-CN" altLang="en-US" sz="6000" b="1">
                <a:solidFill>
                  <a:schemeClr val="accent5"/>
                </a:solidFill>
              </a:rPr>
              <a:t>一天，狮子躺在草丛中晒太阳，没想到</a:t>
            </a:r>
            <a:r>
              <a:rPr lang="zh-CN" altLang="en-US" sz="6000" b="1">
                <a:solidFill>
                  <a:srgbClr val="0070C0"/>
                </a:solidFill>
                <a:latin typeface="宋体" charset="0"/>
                <a:ea typeface="宋体" charset="0"/>
                <a:sym typeface="+mn-ea"/>
              </a:rPr>
              <a:t>一群红蚂蚁爬到他身上，咬得他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又疼又痒。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/>
              <a:t>自主迁移，个人复述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795" y="1611630"/>
            <a:ext cx="10071100" cy="2531745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CN" sz="5400" b="1">
                <a:solidFill>
                  <a:srgbClr val="00B050"/>
                </a:solidFill>
                <a:latin typeface="宋体" charset="0"/>
                <a:ea typeface="宋体" charset="0"/>
              </a:rPr>
              <a:t>    </a:t>
            </a:r>
            <a:r>
              <a:rPr lang="zh-CN" altLang="en-US" sz="5400" b="1">
                <a:solidFill>
                  <a:srgbClr val="00B050"/>
                </a:solidFill>
                <a:latin typeface="宋体" charset="0"/>
                <a:ea typeface="宋体" charset="0"/>
              </a:rPr>
              <a:t>狮子跳起来，吼着、蹦着、翻滚着，想把红蚂蚁赶走，可是累的</a:t>
            </a:r>
            <a:r>
              <a:rPr lang="zh-CN" altLang="en-US" sz="5400" b="1">
                <a:solidFill>
                  <a:srgbClr val="FF0000"/>
                </a:solidFill>
                <a:latin typeface="宋体" charset="0"/>
                <a:ea typeface="宋体" charset="0"/>
              </a:rPr>
              <a:t>筋疲力尽</a:t>
            </a:r>
            <a:r>
              <a:rPr lang="zh-CN" altLang="en-US" sz="5400" b="1">
                <a:solidFill>
                  <a:srgbClr val="00B050"/>
                </a:solidFill>
                <a:latin typeface="宋体" charset="0"/>
                <a:ea typeface="宋体" charset="0"/>
              </a:rPr>
              <a:t>，还是赶不走身上的蚂蚁。</a:t>
            </a: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934720" y="4102735"/>
            <a:ext cx="10147300" cy="2012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5400" b="1">
                <a:solidFill>
                  <a:srgbClr val="00B050"/>
                </a:solidFill>
                <a:latin typeface="宋体" charset="0"/>
                <a:ea typeface="宋体" charset="0"/>
              </a:rPr>
              <a:t>1</a:t>
            </a:r>
            <a:r>
              <a:rPr lang="zh-CN" altLang="en-US" sz="5400" b="1">
                <a:solidFill>
                  <a:srgbClr val="00B050"/>
                </a:solidFill>
                <a:latin typeface="宋体" charset="0"/>
                <a:ea typeface="宋体" charset="0"/>
              </a:rPr>
              <a:t>、读熟句子。</a:t>
            </a:r>
          </a:p>
          <a:p>
            <a:pPr marL="0" indent="0">
              <a:buNone/>
            </a:pPr>
            <a:r>
              <a:rPr lang="en-US" altLang="zh-CN" sz="5400" b="1">
                <a:solidFill>
                  <a:srgbClr val="00B050"/>
                </a:solidFill>
                <a:latin typeface="宋体" charset="0"/>
                <a:ea typeface="宋体" charset="0"/>
              </a:rPr>
              <a:t>2</a:t>
            </a:r>
            <a:r>
              <a:rPr lang="zh-CN" altLang="en-US" sz="5400" b="1">
                <a:solidFill>
                  <a:srgbClr val="00B050"/>
                </a:solidFill>
                <a:latin typeface="宋体" charset="0"/>
                <a:ea typeface="宋体" charset="0"/>
              </a:rPr>
              <a:t>、自己讲讲。</a:t>
            </a:r>
          </a:p>
          <a:p>
            <a:pPr marL="0" indent="0">
              <a:buNone/>
            </a:pPr>
            <a:r>
              <a:rPr lang="en-US" altLang="zh-CN" sz="5400" b="1">
                <a:solidFill>
                  <a:srgbClr val="00B050"/>
                </a:solidFill>
                <a:latin typeface="宋体" charset="0"/>
                <a:ea typeface="宋体" charset="0"/>
              </a:rPr>
              <a:t>3</a:t>
            </a:r>
            <a:r>
              <a:rPr lang="zh-CN" altLang="en-US" sz="5400" b="1">
                <a:solidFill>
                  <a:srgbClr val="00B050"/>
                </a:solidFill>
                <a:latin typeface="宋体" charset="0"/>
                <a:ea typeface="宋体" charset="0"/>
              </a:rPr>
              <a:t>、讲给同桌听听。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3890" y="643890"/>
            <a:ext cx="9201785" cy="939165"/>
          </a:xfrm>
        </p:spPr>
        <p:txBody>
          <a:bodyPr>
            <a:norm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兔子蹲在一旁</a:t>
            </a:r>
            <a:r>
              <a:rPr lang="en-US" altLang="zh-CN" sz="4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“</a:t>
            </a:r>
            <a:r>
              <a:rPr lang="zh-CN" altLang="en-US" sz="4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哧哧</a:t>
            </a:r>
            <a:r>
              <a:rPr lang="en-US" altLang="zh-CN" sz="4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”</a:t>
            </a:r>
            <a:r>
              <a:rPr lang="zh-CN" altLang="en-US" sz="4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地笑。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8620" y="1515110"/>
            <a:ext cx="1045972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rgbClr val="00B050"/>
                </a:solidFill>
                <a:latin typeface="宋体" charset="0"/>
                <a:ea typeface="宋体" charset="0"/>
              </a:rPr>
              <a:t>“</a:t>
            </a:r>
            <a:r>
              <a:rPr lang="zh-CN" altLang="en-US" sz="4000" b="1">
                <a:solidFill>
                  <a:srgbClr val="00B050"/>
                </a:solidFill>
                <a:latin typeface="宋体" charset="0"/>
                <a:ea typeface="宋体" charset="0"/>
              </a:rPr>
              <a:t>笑什么？这讨厌的东西没叮你是不？</a:t>
            </a:r>
            <a:r>
              <a:rPr lang="en-US" altLang="zh-CN" sz="4000" b="1">
                <a:solidFill>
                  <a:srgbClr val="00B050"/>
                </a:solidFill>
                <a:latin typeface="宋体" charset="0"/>
                <a:ea typeface="宋体" charset="0"/>
              </a:rPr>
              <a:t>”</a:t>
            </a:r>
            <a:r>
              <a:rPr lang="en-US" altLang="zh-CN" sz="6000" b="1">
                <a:solidFill>
                  <a:srgbClr val="00B050"/>
                </a:solidFill>
                <a:latin typeface="宋体" charset="0"/>
                <a:ea typeface="宋体" charset="0"/>
              </a:rPr>
              <a:t>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1950" y="2729865"/>
            <a:ext cx="1045972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rgbClr val="7030A0"/>
                </a:solidFill>
                <a:latin typeface="宋体" charset="0"/>
                <a:ea typeface="宋体" charset="0"/>
              </a:rPr>
              <a:t>“</a:t>
            </a:r>
            <a:r>
              <a:rPr lang="zh-CN" altLang="en-US" sz="4000" b="1">
                <a:solidFill>
                  <a:srgbClr val="7030A0"/>
                </a:solidFill>
                <a:latin typeface="宋体" charset="0"/>
                <a:ea typeface="宋体" charset="0"/>
              </a:rPr>
              <a:t>如果红蚂蚁叮在我身上，我就跳到水里去。</a:t>
            </a:r>
            <a:r>
              <a:rPr lang="en-US" altLang="zh-CN" sz="4000" b="1">
                <a:solidFill>
                  <a:srgbClr val="7030A0"/>
                </a:solidFill>
                <a:latin typeface="宋体" charset="0"/>
                <a:ea typeface="宋体" charset="0"/>
              </a:rPr>
              <a:t>”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35280" y="3875405"/>
            <a:ext cx="1045972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00B050"/>
                </a:solidFill>
                <a:latin typeface="宋体" charset="0"/>
                <a:ea typeface="宋体" charset="0"/>
              </a:rPr>
              <a:t>他纵身跳进河里，河水立即把红蚂蚁冲走了。</a:t>
            </a:r>
            <a:r>
              <a:rPr lang="en-US" altLang="zh-CN" sz="4000" b="1">
                <a:solidFill>
                  <a:srgbClr val="00B050"/>
                </a:solidFill>
                <a:latin typeface="宋体" charset="0"/>
                <a:ea typeface="宋体" charset="0"/>
              </a:rPr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05130" y="4909820"/>
            <a:ext cx="10459720" cy="1310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rgbClr val="0070C0"/>
                </a:solidFill>
                <a:latin typeface="宋体" charset="0"/>
                <a:ea typeface="宋体" charset="0"/>
                <a:sym typeface="+mn-ea"/>
              </a:rPr>
              <a:t>“</a:t>
            </a:r>
            <a:r>
              <a:rPr lang="zh-CN" altLang="en-US" sz="4000" b="1">
                <a:solidFill>
                  <a:srgbClr val="0070C0"/>
                </a:solidFill>
                <a:latin typeface="宋体" charset="0"/>
                <a:ea typeface="宋体" charset="0"/>
                <a:sym typeface="+mn-ea"/>
              </a:rPr>
              <a:t>这回你明白了吧，光凭力气和发脾气是解决不了问题的。</a:t>
            </a:r>
            <a:r>
              <a:rPr lang="en-US" altLang="zh-CN" sz="4000" b="1">
                <a:solidFill>
                  <a:srgbClr val="0070C0"/>
                </a:solidFill>
                <a:latin typeface="宋体" charset="0"/>
                <a:ea typeface="宋体" charset="0"/>
                <a:sym typeface="+mn-ea"/>
              </a:rPr>
              <a:t>”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/>
              <a:t>我会猜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6000" b="1"/>
              <a:t>满头长发大步走，</a:t>
            </a:r>
          </a:p>
          <a:p>
            <a:r>
              <a:rPr lang="zh-CN" altLang="en-US" sz="6000" b="1"/>
              <a:t>力大气壮赛过牛。</a:t>
            </a:r>
          </a:p>
          <a:p>
            <a:r>
              <a:rPr lang="zh-CN" altLang="en-US" sz="6000" b="1"/>
              <a:t>张开大嘴一声吼，</a:t>
            </a:r>
          </a:p>
          <a:p>
            <a:r>
              <a:rPr lang="zh-CN" altLang="en-US" sz="6000" b="1"/>
              <a:t>吓得百兽都发抖。（打一动物）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6255" y="1153160"/>
            <a:ext cx="10515600" cy="18027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6600">
                <a:latin typeface="宋体" charset="0"/>
                <a:ea typeface="宋体" charset="0"/>
              </a:rPr>
              <a:t>光凭力气和发脾气是解决不了问题的。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503555" y="3783330"/>
            <a:ext cx="10515600" cy="16344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660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要想解决问题</a:t>
            </a:r>
            <a:r>
              <a:rPr lang="en-US" altLang="zh-CN" sz="660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,</a:t>
            </a:r>
            <a:r>
              <a:rPr lang="zh-CN" altLang="en-US" sz="660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必须</a:t>
            </a:r>
            <a:r>
              <a:rPr lang="en-US" altLang="zh-CN" sz="660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_________</a:t>
            </a:r>
            <a:r>
              <a:rPr lang="zh-CN" altLang="en-US" sz="660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。</a:t>
            </a:r>
            <a:endParaRPr lang="zh-CN" altLang="en-US" sz="6600">
              <a:latin typeface="宋体" charset="0"/>
              <a:ea typeface="宋体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5460" y="1840865"/>
            <a:ext cx="10833100" cy="4351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第一步：抓重点词语读好句子</a:t>
            </a:r>
            <a:endParaRPr lang="zh-CN" altLang="en-US" sz="4800" b="1">
              <a:solidFill>
                <a:srgbClr val="FF0000"/>
              </a:solidFill>
              <a:latin typeface="宋体" charset="0"/>
              <a:ea typeface="宋体" charset="0"/>
            </a:endParaRPr>
          </a:p>
          <a:p>
            <a:pPr marL="0" indent="0">
              <a:buNone/>
            </a:pPr>
            <a:endParaRPr lang="zh-CN" altLang="en-US" sz="4800" b="1">
              <a:solidFill>
                <a:srgbClr val="FF0000"/>
              </a:solidFill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4800">
                <a:latin typeface="宋体" charset="0"/>
                <a:ea typeface="宋体" charset="0"/>
                <a:sym typeface="+mn-ea"/>
              </a:rPr>
              <a:t> </a:t>
            </a:r>
            <a:r>
              <a:rPr lang="zh-CN" altLang="en-US" sz="4800" b="1">
                <a:solidFill>
                  <a:srgbClr val="00B050"/>
                </a:solidFill>
                <a:latin typeface="宋体" charset="0"/>
                <a:ea typeface="宋体" charset="0"/>
                <a:sym typeface="+mn-ea"/>
              </a:rPr>
              <a:t>第二步：换换词语讲故事</a:t>
            </a:r>
            <a:endParaRPr lang="zh-CN" altLang="en-US" sz="4800" b="1">
              <a:solidFill>
                <a:srgbClr val="00B050"/>
              </a:solidFill>
              <a:latin typeface="宋体" charset="0"/>
              <a:ea typeface="宋体" charset="0"/>
            </a:endParaRPr>
          </a:p>
          <a:p>
            <a:pPr marL="0" indent="0">
              <a:buNone/>
            </a:pPr>
            <a:endParaRPr lang="zh-CN" altLang="en-US" sz="4800" b="1">
              <a:solidFill>
                <a:srgbClr val="00B050"/>
              </a:solidFill>
              <a:latin typeface="宋体" charset="0"/>
              <a:ea typeface="宋体" charset="0"/>
            </a:endParaRPr>
          </a:p>
          <a:p>
            <a:pPr marL="0" indent="0">
              <a:buNone/>
            </a:pPr>
            <a:r>
              <a:rPr lang="zh-CN" altLang="en-US" sz="4800">
                <a:latin typeface="宋体" charset="0"/>
                <a:ea typeface="宋体" charset="0"/>
                <a:sym typeface="+mn-ea"/>
              </a:rPr>
              <a:t>  </a:t>
            </a:r>
            <a:r>
              <a:rPr lang="zh-CN" altLang="en-US" sz="4800" b="1">
                <a:solidFill>
                  <a:srgbClr val="00B0F0"/>
                </a:solidFill>
                <a:latin typeface="宋体" charset="0"/>
                <a:ea typeface="宋体" charset="0"/>
                <a:sym typeface="+mn-ea"/>
              </a:rPr>
              <a:t>第三步：加上想象让故事更生动有趣</a:t>
            </a:r>
            <a:endParaRPr lang="zh-CN" altLang="en-US" sz="4400" b="1">
              <a:latin typeface="宋体" charset="0"/>
              <a:ea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140" y="1929765"/>
            <a:ext cx="10013950" cy="3016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8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1</a:t>
            </a:r>
            <a:r>
              <a:rPr lang="zh-CN" altLang="en-US" sz="48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、用今天学过的方法讲讲这个故事的后半部分。</a:t>
            </a:r>
          </a:p>
          <a:p>
            <a:pPr marL="0" indent="0">
              <a:buNone/>
            </a:pPr>
            <a:r>
              <a:rPr lang="en-US" altLang="zh-CN" sz="48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2</a:t>
            </a:r>
            <a:r>
              <a:rPr lang="zh-CN" altLang="en-US" sz="48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、把整个故事生动完整地讲给父母或弟弟妹妹听。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504440" cy="1325880"/>
          </a:xfrm>
        </p:spPr>
        <p:txBody>
          <a:bodyPr/>
          <a:lstStyle/>
          <a:p>
            <a:r>
              <a:rPr lang="zh-CN" altLang="en-US" b="1">
                <a:solidFill>
                  <a:srgbClr val="7030A0"/>
                </a:solidFill>
              </a:rPr>
              <a:t>小任务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05480" y="2442210"/>
            <a:ext cx="5111115" cy="2264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960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宋体" charset="0"/>
                <a:ea typeface="宋体" charset="0"/>
              </a:rPr>
              <a:t>谢    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15" y="5607685"/>
            <a:ext cx="6293485" cy="1112520"/>
          </a:xfrm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</a:rPr>
              <a:t>高大、威猛，凶猛</a:t>
            </a:r>
            <a:r>
              <a:rPr lang="zh-CN" altLang="en-US" b="1">
                <a:solidFill>
                  <a:srgbClr val="FF0000"/>
                </a:solidFill>
                <a:latin typeface="Arial" charset="0"/>
              </a:rPr>
              <a:t>……</a:t>
            </a:r>
          </a:p>
        </p:txBody>
      </p:sp>
      <p:pic>
        <p:nvPicPr>
          <p:cNvPr id="5" name="图片 4" descr="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8365" y="2030730"/>
            <a:ext cx="4757420" cy="3709670"/>
          </a:xfrm>
          <a:prstGeom prst="rect">
            <a:avLst/>
          </a:prstGeom>
        </p:spPr>
      </p:pic>
      <p:pic>
        <p:nvPicPr>
          <p:cNvPr id="4" name="图片 3" descr="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70" y="138430"/>
            <a:ext cx="6595110" cy="5316855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6985635" y="842645"/>
            <a:ext cx="5211445" cy="111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>
                <a:solidFill>
                  <a:srgbClr val="00B050"/>
                </a:solidFill>
                <a:latin typeface="宋体" charset="0"/>
                <a:ea typeface="宋体" charset="0"/>
              </a:rPr>
              <a:t>温柔、娇小，可爱……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初读感悟，词语大冲关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6600">
                <a:latin typeface="宋体" charset="0"/>
                <a:ea typeface="宋体" charset="0"/>
              </a:rPr>
              <a:t>阅读小提示：</a:t>
            </a:r>
          </a:p>
          <a:p>
            <a:pPr marL="0" indent="0">
              <a:buNone/>
            </a:pPr>
            <a:r>
              <a:rPr lang="en-US" altLang="zh-CN" sz="6600">
                <a:latin typeface="宋体" charset="0"/>
                <a:ea typeface="宋体" charset="0"/>
              </a:rPr>
              <a:t>1.</a:t>
            </a:r>
            <a:r>
              <a:rPr lang="zh-CN" altLang="en-US" sz="6600">
                <a:latin typeface="宋体" charset="0"/>
                <a:ea typeface="宋体" charset="0"/>
              </a:rPr>
              <a:t>自由朗读课文。</a:t>
            </a:r>
          </a:p>
          <a:p>
            <a:pPr marL="0" indent="0">
              <a:buNone/>
            </a:pPr>
            <a:r>
              <a:rPr lang="en-US" altLang="zh-CN" sz="6600">
                <a:latin typeface="宋体" charset="0"/>
                <a:ea typeface="宋体" charset="0"/>
              </a:rPr>
              <a:t>2.</a:t>
            </a:r>
            <a:r>
              <a:rPr lang="zh-CN" altLang="en-US" sz="6600">
                <a:latin typeface="宋体" charset="0"/>
                <a:ea typeface="宋体" charset="0"/>
              </a:rPr>
              <a:t>读准字音，读通句子。</a:t>
            </a:r>
          </a:p>
          <a:p>
            <a:endParaRPr lang="zh-CN" altLang="en-US" sz="6600">
              <a:latin typeface="宋体" charset="0"/>
              <a:ea typeface="宋体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9120" y="151765"/>
            <a:ext cx="3946525" cy="1052195"/>
          </a:xfrm>
        </p:spPr>
        <p:txBody>
          <a:bodyPr/>
          <a:lstStyle/>
          <a:p>
            <a:r>
              <a:rPr lang="zh-CN" altLang="en-US" b="1">
                <a:latin typeface="宋体" charset="0"/>
                <a:ea typeface="宋体" charset="0"/>
              </a:rPr>
              <a:t>词语大冲关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2480" y="1170305"/>
            <a:ext cx="5654040" cy="1852295"/>
          </a:xfrm>
        </p:spPr>
        <p:txBody>
          <a:bodyPr>
            <a:normAutofit fontScale="87500"/>
          </a:bodyPr>
          <a:lstStyle/>
          <a:p>
            <a:pPr marL="0" indent="0">
              <a:buNone/>
            </a:pP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</a:rPr>
              <a:t>叮咬</a:t>
            </a:r>
            <a:r>
              <a:rPr lang="zh-CN" altLang="en-US" sz="6000" b="1">
                <a:latin typeface="宋体" charset="0"/>
                <a:ea typeface="宋体" charset="0"/>
              </a:rPr>
              <a:t>      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</a:rPr>
              <a:t>吼</a:t>
            </a:r>
            <a:r>
              <a:rPr lang="zh-CN" altLang="en-US" sz="6000" b="1">
                <a:latin typeface="宋体" charset="0"/>
                <a:ea typeface="宋体" charset="0"/>
              </a:rPr>
              <a:t>着      </a:t>
            </a:r>
          </a:p>
          <a:p>
            <a:pPr marL="0" indent="0">
              <a:buNone/>
            </a:pPr>
            <a:r>
              <a:rPr lang="zh-CN" altLang="en-US" sz="6000" b="1">
                <a:latin typeface="宋体" charset="0"/>
                <a:ea typeface="宋体" charset="0"/>
              </a:rPr>
              <a:t>笑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</a:rPr>
              <a:t>嘻嘻</a:t>
            </a:r>
            <a:r>
              <a:rPr lang="zh-CN" altLang="en-US" sz="6000" b="1">
                <a:latin typeface="宋体" charset="0"/>
                <a:ea typeface="宋体" charset="0"/>
              </a:rPr>
              <a:t>    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</a:rPr>
              <a:t>哧哧</a:t>
            </a:r>
            <a:r>
              <a:rPr lang="zh-CN" altLang="en-US" sz="6000" b="1">
                <a:latin typeface="宋体" charset="0"/>
                <a:ea typeface="宋体" charset="0"/>
              </a:rPr>
              <a:t>笑 </a:t>
            </a:r>
            <a:r>
              <a:rPr lang="zh-CN" altLang="en-US" sz="6000">
                <a:latin typeface="宋体" charset="0"/>
                <a:ea typeface="宋体" charset="0"/>
              </a:rPr>
              <a:t> </a:t>
            </a:r>
            <a:r>
              <a:rPr lang="zh-CN" altLang="en-US"/>
              <a:t> 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6698615" y="1520190"/>
            <a:ext cx="4450715" cy="1151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叮 咬 吼 嘻 哧</a:t>
            </a:r>
            <a:endParaRPr lang="zh-CN" altLang="en-US" sz="6000" b="1" dirty="0">
              <a:latin typeface="宋体" charset="0"/>
              <a:ea typeface="宋体" charset="0"/>
            </a:endParaRP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1102995" y="3528060"/>
            <a:ext cx="10230485" cy="21215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6000">
                <a:latin typeface="+mn-ea"/>
              </a:rPr>
              <a:t>呼喊 呼吸 吩咐 咆哮</a:t>
            </a:r>
          </a:p>
          <a:p>
            <a:pPr marL="0" indent="0">
              <a:buNone/>
            </a:pPr>
            <a:r>
              <a:rPr lang="zh-CN" altLang="en-US" sz="6000">
                <a:latin typeface="+mn-ea"/>
              </a:rPr>
              <a:t>叮咚 啪啦 呼噜 </a:t>
            </a:r>
            <a:r>
              <a:rPr lang="zh-CN" altLang="en-US" sz="6000">
                <a:latin typeface="+mn-ea"/>
                <a:sym typeface="+mn-ea"/>
              </a:rPr>
              <a:t>叽叽喳喳</a:t>
            </a:r>
            <a:r>
              <a:rPr lang="zh-CN" altLang="en-US" sz="6000"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9120" y="151765"/>
            <a:ext cx="3946525" cy="1052195"/>
          </a:xfrm>
        </p:spPr>
        <p:txBody>
          <a:bodyPr/>
          <a:lstStyle/>
          <a:p>
            <a:r>
              <a:rPr lang="zh-CN" altLang="en-US" b="1">
                <a:latin typeface="宋体" charset="0"/>
                <a:ea typeface="宋体" charset="0"/>
              </a:rPr>
              <a:t>词语大冲关</a:t>
            </a: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818515" y="3026410"/>
            <a:ext cx="8288655" cy="1318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6000">
                <a:latin typeface="+mn-ea"/>
              </a:rPr>
              <a:t>踩   跺   跤   跨</a:t>
            </a: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838200" y="1113155"/>
            <a:ext cx="7593106" cy="1503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5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6000" b="1" dirty="0">
                <a:solidFill>
                  <a:srgbClr val="FF0000"/>
                </a:solidFill>
                <a:latin typeface="宋体" charset="0"/>
                <a:ea typeface="宋体" charset="0"/>
              </a:rPr>
              <a:t>跳</a:t>
            </a:r>
            <a:r>
              <a:rPr lang="zh-CN" altLang="en-US" sz="6000" b="1" dirty="0">
                <a:latin typeface="宋体" charset="0"/>
                <a:ea typeface="宋体" charset="0"/>
              </a:rPr>
              <a:t>起来  </a:t>
            </a:r>
            <a:r>
              <a:rPr lang="zh-CN" altLang="en-US" sz="6000" b="1" dirty="0">
                <a:solidFill>
                  <a:srgbClr val="FF0000"/>
                </a:solidFill>
                <a:latin typeface="宋体" charset="0"/>
                <a:ea typeface="宋体" charset="0"/>
              </a:rPr>
              <a:t>蹦</a:t>
            </a:r>
            <a:r>
              <a:rPr lang="zh-CN" altLang="en-US" sz="6000" b="1" dirty="0">
                <a:latin typeface="宋体" charset="0"/>
                <a:ea typeface="宋体" charset="0"/>
              </a:rPr>
              <a:t>着 </a:t>
            </a:r>
            <a:r>
              <a:rPr lang="zh-CN" altLang="en-US" sz="6000" b="1" dirty="0">
                <a:solidFill>
                  <a:srgbClr val="FF0000"/>
                </a:solidFill>
                <a:latin typeface="宋体" charset="0"/>
                <a:ea typeface="宋体" charset="0"/>
              </a:rPr>
              <a:t> 蹲</a:t>
            </a:r>
            <a:r>
              <a:rPr lang="zh-CN" altLang="en-US" sz="6000" b="1" dirty="0">
                <a:latin typeface="宋体" charset="0"/>
                <a:ea typeface="宋体" charset="0"/>
              </a:rPr>
              <a:t>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>
            <a:spLocks noGrp="1"/>
          </p:cNvSpPr>
          <p:nvPr/>
        </p:nvSpPr>
        <p:spPr>
          <a:xfrm>
            <a:off x="965200" y="744855"/>
            <a:ext cx="9356725" cy="150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6000" b="1">
                <a:solidFill>
                  <a:schemeClr val="tx1"/>
                </a:solidFill>
                <a:latin typeface="宋体" charset="0"/>
                <a:ea typeface="宋体" charset="0"/>
                <a:sym typeface="+mn-ea"/>
              </a:rPr>
              <a:t>任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凭</a:t>
            </a:r>
            <a:r>
              <a:rPr lang="zh-CN" altLang="en-US" sz="6000" b="1">
                <a:latin typeface="宋体" charset="0"/>
                <a:ea typeface="宋体" charset="0"/>
                <a:sym typeface="+mn-ea"/>
              </a:rPr>
              <a:t>  提</a:t>
            </a:r>
            <a:r>
              <a:rPr lang="zh-CN" altLang="en-US" sz="6000" b="1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醒  讨厌  解决 </a:t>
            </a:r>
            <a:endParaRPr lang="zh-CN" altLang="en-US" sz="6000" b="1" dirty="0">
              <a:latin typeface="宋体" charset="0"/>
              <a:ea typeface="宋体" charset="0"/>
            </a:endParaRPr>
          </a:p>
        </p:txBody>
      </p:sp>
      <p:pic>
        <p:nvPicPr>
          <p:cNvPr id="6" name="图片 -21474826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9845" y="2047875"/>
            <a:ext cx="7806055" cy="172021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" name="图片 1" descr="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175" y="1782445"/>
            <a:ext cx="3199130" cy="268287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63905" y="4338955"/>
            <a:ext cx="524764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/>
              <a:t>解</a:t>
            </a:r>
            <a:r>
              <a:rPr lang="zh-CN" altLang="en-US" sz="4800" b="1" dirty="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剖（</a:t>
            </a:r>
            <a:r>
              <a:rPr lang="en-US" altLang="zh-CN" sz="4800" b="1" dirty="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p</a:t>
            </a:r>
            <a:r>
              <a:rPr lang="en-US" altLang="zh-CN" sz="4800" b="1" dirty="0">
                <a:solidFill>
                  <a:srgbClr val="FF0000"/>
                </a:solidFill>
                <a:latin typeface="宋体" charset="0"/>
                <a:ea typeface="宋体" charset="0"/>
                <a:cs typeface="宋体" charset="0"/>
                <a:sym typeface="+mn-ea"/>
              </a:rPr>
              <a:t>ō</a:t>
            </a:r>
            <a:r>
              <a:rPr lang="en-US" altLang="zh-CN" sz="4800" b="1" dirty="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u</a:t>
            </a:r>
            <a:r>
              <a:rPr lang="zh-CN" altLang="en-US" sz="4800" b="1" dirty="0">
                <a:solidFill>
                  <a:srgbClr val="FF0000"/>
                </a:solidFill>
                <a:latin typeface="宋体" charset="0"/>
                <a:ea typeface="宋体" charset="0"/>
                <a:sym typeface="+mn-ea"/>
              </a:rPr>
              <a:t>）</a:t>
            </a:r>
            <a:r>
              <a:rPr lang="zh-CN" altLang="en-US" sz="4800" b="1" dirty="0"/>
              <a:t>   解体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67525" y="4450715"/>
            <a:ext cx="4727575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070C0"/>
                </a:solidFill>
              </a:rPr>
              <a:t>解放   解散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5665" y="5593080"/>
            <a:ext cx="524764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0B050"/>
                </a:solidFill>
              </a:rPr>
              <a:t>解渴    解忧   解决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5400" y="24130"/>
            <a:ext cx="6350635" cy="5615940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/>
        </p:nvSpPr>
        <p:spPr>
          <a:xfrm>
            <a:off x="5526405" y="1844675"/>
            <a:ext cx="6567170" cy="2542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牛</a:t>
            </a:r>
            <a:r>
              <a:rPr lang="en-US" altLang="zh-CN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”“</a:t>
            </a:r>
            <a:r>
              <a:rPr lang="zh-CN" altLang="en-US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角</a:t>
            </a:r>
            <a:r>
              <a:rPr lang="en-US" altLang="zh-CN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”</a:t>
            </a:r>
            <a:r>
              <a:rPr lang="zh-CN" altLang="en-US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右上插把</a:t>
            </a:r>
            <a:r>
              <a:rPr lang="en-US" altLang="zh-CN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刀</a:t>
            </a:r>
            <a:r>
              <a:rPr lang="en-US" altLang="zh-CN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”</a:t>
            </a:r>
            <a:r>
              <a:rPr lang="zh-CN" altLang="en-US" sz="3600" b="1" dirty="0">
                <a:solidFill>
                  <a:srgbClr val="FF0000"/>
                </a:solidFill>
                <a:latin typeface="宋体" charset="0"/>
                <a:ea typeface="宋体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内容占位符 2"/>
          <p:cNvSpPr>
            <a:spLocks noGrp="1"/>
          </p:cNvSpPr>
          <p:nvPr/>
        </p:nvSpPr>
        <p:spPr>
          <a:xfrm>
            <a:off x="594360" y="808355"/>
            <a:ext cx="10869295" cy="1412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5400" b="1" dirty="0">
                <a:solidFill>
                  <a:schemeClr val="tx1"/>
                </a:solidFill>
                <a:latin typeface="宋体" charset="0"/>
                <a:ea typeface="宋体" charset="0"/>
              </a:rPr>
              <a:t>又</a:t>
            </a:r>
            <a:r>
              <a:rPr lang="zh-CN" altLang="en-US" sz="5400" b="1" dirty="0">
                <a:solidFill>
                  <a:srgbClr val="FF0000"/>
                </a:solidFill>
                <a:latin typeface="宋体" charset="0"/>
                <a:ea typeface="宋体" charset="0"/>
              </a:rPr>
              <a:t>疼</a:t>
            </a:r>
            <a:r>
              <a:rPr lang="zh-CN" altLang="en-US" sz="5400" b="1" dirty="0">
                <a:solidFill>
                  <a:schemeClr val="tx1"/>
                </a:solidFill>
                <a:latin typeface="宋体" charset="0"/>
                <a:ea typeface="宋体" charset="0"/>
              </a:rPr>
              <a:t>又痒  </a:t>
            </a:r>
            <a:r>
              <a:rPr lang="zh-CN" altLang="en-US" sz="5400" b="1" dirty="0">
                <a:solidFill>
                  <a:srgbClr val="FF0000"/>
                </a:solidFill>
                <a:latin typeface="宋体" charset="0"/>
                <a:ea typeface="宋体" charset="0"/>
              </a:rPr>
              <a:t>筋</a:t>
            </a:r>
            <a:r>
              <a:rPr lang="zh-CN" altLang="en-US" sz="5400" b="1" dirty="0">
                <a:solidFill>
                  <a:schemeClr val="tx1"/>
                </a:solidFill>
                <a:latin typeface="宋体" charset="0"/>
                <a:ea typeface="宋体" charset="0"/>
              </a:rPr>
              <a:t>疲力尽  </a:t>
            </a:r>
            <a:r>
              <a:rPr lang="zh-CN" altLang="en-US" sz="5400" b="1" dirty="0">
                <a:solidFill>
                  <a:srgbClr val="FF0000"/>
                </a:solidFill>
                <a:latin typeface="宋体" charset="0"/>
                <a:ea typeface="宋体" charset="0"/>
              </a:rPr>
              <a:t>恼</a:t>
            </a:r>
            <a:r>
              <a:rPr lang="zh-CN" altLang="en-US" sz="5400" b="1" dirty="0">
                <a:solidFill>
                  <a:schemeClr val="tx1"/>
                </a:solidFill>
                <a:latin typeface="宋体" charset="0"/>
                <a:ea typeface="宋体" charset="0"/>
              </a:rPr>
              <a:t>羞成怒  </a:t>
            </a:r>
          </a:p>
        </p:txBody>
      </p:sp>
      <p:pic>
        <p:nvPicPr>
          <p:cNvPr id="2" name="图片 1" descr="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980" y="2101215"/>
            <a:ext cx="8022590" cy="4584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</Words>
  <Application>WPS 演示</Application>
  <PresentationFormat>自定义</PresentationFormat>
  <Paragraphs>81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Office 主题</vt:lpstr>
      <vt:lpstr>幻灯片 1</vt:lpstr>
      <vt:lpstr>我会猜</vt:lpstr>
      <vt:lpstr>高大、威猛，凶猛……</vt:lpstr>
      <vt:lpstr>初读感悟，词语大冲关</vt:lpstr>
      <vt:lpstr>词语大冲关</vt:lpstr>
      <vt:lpstr>词语大冲关</vt:lpstr>
      <vt:lpstr>幻灯片 7</vt:lpstr>
      <vt:lpstr>幻灯片 8</vt:lpstr>
      <vt:lpstr>幻灯片 9</vt:lpstr>
      <vt:lpstr>        一天，狮子躺在草丛中晒太阳，没想到一群红蚂蚁爬到他身上，咬得他又疼又痒。</vt:lpstr>
      <vt:lpstr>复述</vt:lpstr>
      <vt:lpstr>幻灯片 12</vt:lpstr>
      <vt:lpstr>    从前，有一只狮子，他力气（   ）大，脾气也（   ）。他自认为是（       ），（     ）不把别的动物放在眼中。</vt:lpstr>
      <vt:lpstr>    从前，在一片很大很大的森林里，住着一只高大威猛的金毛狮子。他力大无穷，随便抖一抖，就会像地震了一样，大地都会摇一摇。他的脾气也暴躁的不得了。他以为自己就是森林中独一无二的大王，其他任何动物都比不上他。</vt:lpstr>
      <vt:lpstr> 复述金钥匙：</vt:lpstr>
      <vt:lpstr>小组合作生动有趣地复述第二自然段</vt:lpstr>
      <vt:lpstr>        一天，狮子躺在草丛中晒太阳，没想到一群红蚂蚁爬到他身上，咬得他又疼又痒。</vt:lpstr>
      <vt:lpstr>自主迁移，个人复述</vt:lpstr>
      <vt:lpstr>兔子蹲在一旁“哧哧”地笑。</vt:lpstr>
      <vt:lpstr>幻灯片 20</vt:lpstr>
      <vt:lpstr>幻灯片 21</vt:lpstr>
      <vt:lpstr>小任务</vt:lpstr>
      <vt:lpstr>幻灯片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tw</cp:lastModifiedBy>
  <cp:revision>391</cp:revision>
  <dcterms:created xsi:type="dcterms:W3CDTF">2015-05-05T08:02:00Z</dcterms:created>
  <dcterms:modified xsi:type="dcterms:W3CDTF">2016-04-17T10:13:00Z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