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59" r:id="rId3"/>
    <p:sldId id="258" r:id="rId4"/>
    <p:sldId id="262" r:id="rId5"/>
    <p:sldId id="340" r:id="rId6"/>
    <p:sldId id="346" r:id="rId7"/>
    <p:sldId id="358" r:id="rId8"/>
    <p:sldId id="263" r:id="rId9"/>
    <p:sldId id="345" r:id="rId10"/>
    <p:sldId id="351" r:id="rId11"/>
    <p:sldId id="338" r:id="rId12"/>
    <p:sldId id="356" r:id="rId13"/>
    <p:sldId id="353" r:id="rId14"/>
    <p:sldId id="354" r:id="rId15"/>
    <p:sldId id="357" r:id="rId16"/>
    <p:sldId id="355" r:id="rId17"/>
    <p:sldId id="311" r:id="rId18"/>
    <p:sldId id="360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00CC"/>
    <a:srgbClr val="800080"/>
    <a:srgbClr val="993300"/>
    <a:srgbClr val="000000"/>
    <a:srgbClr val="FF0000"/>
    <a:srgbClr val="E8F81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849" autoAdjust="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A6C952-DB2D-43A1-ADA7-87229F5B2A78}" type="datetimeFigureOut">
              <a:rPr lang="zh-CN" altLang="en-US"/>
              <a:pPr>
                <a:defRPr/>
              </a:pPr>
              <a:t>2016/4/17</a:t>
            </a:fld>
            <a:endParaRPr lang="en-US" altLang="zh-CN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4E8F2F6-E1A6-4115-88C0-E98DA14D48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0155-12F1-40FD-83F4-979A41049BBE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408E-A55D-432E-B2F8-7CE002EBD2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2261-88E8-4130-A8FA-F0EA83EFE3CD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D0BF-35F3-46A7-9CF4-A67CD7D84A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6957-2706-413C-A345-9341800F96B1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05D9-B469-402F-843E-F867236C20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97FD32-52F5-43DE-BE8F-FE4C85FD5D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890F48-91DF-4E6A-A8F3-F5431E05D9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5722AD-75C4-4273-9843-6A83247C9D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E3DCB4-D538-459A-B049-6697A0E93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308F32-9891-4E50-B090-42C3EBDAB3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1BA335-9683-4179-B105-81722C32ED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5789DF-0B2A-4EE3-86DE-B3C4629080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AA07B7-24F5-42CD-9790-8BCDD51139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78E81-46D3-47AA-AD01-9DFCF2D84034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3780-D321-41ED-BEE4-711C556D20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19816F-C6E6-4131-9836-8D6F750CCF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24DCDC-78AF-49A2-8C59-5F52CBE5D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4FFBFA-858E-4263-A55A-DE86232AEF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8877-B266-41EB-9EAA-CBD7182E5991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D8ED-CD8C-4DC8-8943-4771351A69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1264-0492-4FAB-9DEB-C7BF20643C16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F3B6-9A94-49DB-9875-7CCFDBA469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6AAB-7C97-4EBD-A845-E00EB92393C9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73C4-2910-4FFA-B420-BD0851A84A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1AFF-DB76-4171-9A6D-51F24C0CE6B0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DB4B-7DDB-4EE2-A11F-950DADDA6F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A461-6B73-4AC6-80BD-1D94937753A4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F8F1-C990-48FC-8FF5-7F7A3BBEB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4B0E-A011-4639-B8AC-BC39930EB23F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905A-C9E9-4862-A473-07D927CB88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AE86-6106-4056-B722-9E63953B1029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3AEC-09B4-48EA-997C-C66AC8DF26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7EA67D-4777-4E23-80A3-D151CED65342}" type="datetimeFigureOut">
              <a:rPr lang="zh-CN" altLang="en-US"/>
              <a:pPr>
                <a:defRPr/>
              </a:pPr>
              <a:t>2016/4/17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706CEF-F388-408C-9825-0868C034E5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5501D9-8E2B-4606-B748-0D7E420951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9450C0E21153B2CC7F48C043153743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411413" y="4789488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协和实验小学      贾晓兰</a:t>
            </a:r>
          </a:p>
        </p:txBody>
      </p:sp>
      <p:sp>
        <p:nvSpPr>
          <p:cNvPr id="3" name="矩形 2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765175"/>
            <a:ext cx="481647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331913" y="1412875"/>
            <a:ext cx="6049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" pitchFamily="49" charset="-122"/>
              </a:rPr>
              <a:t>有的像</a:t>
            </a:r>
            <a:r>
              <a:rPr lang="zh-CN" altLang="en-US" sz="4400" b="1">
                <a:ea typeface="楷体" pitchFamily="49" charset="-122"/>
              </a:rPr>
              <a:t>蜜蜂一样</a:t>
            </a:r>
            <a:r>
              <a:rPr lang="zh-CN" altLang="en-US" sz="4400" b="1">
                <a:solidFill>
                  <a:srgbClr val="CC66FF"/>
                </a:solidFill>
                <a:ea typeface="楷体" pitchFamily="49" charset="-122"/>
              </a:rPr>
              <a:t>嗡嗡</a:t>
            </a:r>
            <a:r>
              <a:rPr lang="zh-CN" altLang="en-US" sz="4400" b="1">
                <a:ea typeface="楷体" pitchFamily="49" charset="-122"/>
              </a:rPr>
              <a:t>，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187450" y="2133600"/>
            <a:ext cx="604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ea typeface="楷体" pitchFamily="49" charset="-122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ea typeface="楷体" pitchFamily="49" charset="-122"/>
              </a:rPr>
              <a:t>有的像</a:t>
            </a:r>
            <a:r>
              <a:rPr lang="zh-CN" altLang="en-US" sz="4400" b="1">
                <a:ea typeface="楷体" pitchFamily="49" charset="-122"/>
              </a:rPr>
              <a:t>小鸟一样</a:t>
            </a:r>
            <a:r>
              <a:rPr lang="zh-CN" altLang="en-US" sz="4400" b="1">
                <a:solidFill>
                  <a:srgbClr val="CC66FF"/>
                </a:solidFill>
                <a:ea typeface="楷体" pitchFamily="49" charset="-122"/>
              </a:rPr>
              <a:t>啾啾</a:t>
            </a:r>
            <a:r>
              <a:rPr lang="zh-CN" altLang="en-US" sz="4400" b="1">
                <a:ea typeface="楷体" pitchFamily="49" charset="-122"/>
              </a:rPr>
              <a:t>，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331913" y="2852738"/>
            <a:ext cx="65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" pitchFamily="49" charset="-122"/>
              </a:rPr>
              <a:t>有的像</a:t>
            </a:r>
            <a:r>
              <a:rPr lang="zh-CN" altLang="en-US" sz="4400" b="1">
                <a:ea typeface="楷体" pitchFamily="49" charset="-122"/>
              </a:rPr>
              <a:t>小狗一样</a:t>
            </a:r>
            <a:r>
              <a:rPr lang="zh-CN" altLang="en-US" sz="4400" b="1">
                <a:solidFill>
                  <a:srgbClr val="CC66FF"/>
                </a:solidFill>
                <a:ea typeface="楷体" pitchFamily="49" charset="-122"/>
              </a:rPr>
              <a:t>汪汪</a:t>
            </a:r>
            <a:r>
              <a:rPr lang="zh-CN" altLang="en-US" sz="4400" b="1">
                <a:ea typeface="楷体" pitchFamily="49" charset="-122"/>
              </a:rPr>
              <a:t>，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403350" y="3644900"/>
            <a:ext cx="5040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" pitchFamily="49" charset="-122"/>
              </a:rPr>
              <a:t>还有的像</a:t>
            </a:r>
            <a:r>
              <a:rPr lang="zh-CN" altLang="en-US" sz="4400" b="1">
                <a:ea typeface="楷体" pitchFamily="49" charset="-122"/>
              </a:rPr>
              <a:t>在打鼾。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403350" y="620713"/>
            <a:ext cx="7489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ea typeface="楷体" pitchFamily="49" charset="-122"/>
              </a:rPr>
              <a:t>海底的动物常常在</a:t>
            </a:r>
            <a:r>
              <a:rPr lang="zh-CN" altLang="en-US" sz="4400" b="1">
                <a:solidFill>
                  <a:srgbClr val="7030A0"/>
                </a:solidFill>
                <a:ea typeface="楷体" pitchFamily="49" charset="-122"/>
              </a:rPr>
              <a:t>窃窃私语</a:t>
            </a:r>
            <a:r>
              <a:rPr lang="zh-CN" altLang="en-US" sz="4400" b="1">
                <a:ea typeface="楷体" pitchFamily="49" charset="-122"/>
              </a:rPr>
              <a:t>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33795" grpId="0"/>
      <p:bldP spid="121862" grpId="0"/>
      <p:bldP spid="1218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258888" y="692150"/>
            <a:ext cx="6049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" pitchFamily="49" charset="-122"/>
              </a:rPr>
              <a:t>有的像</a:t>
            </a:r>
            <a:r>
              <a:rPr lang="zh-CN" altLang="en-US" sz="4400" b="1">
                <a:ea typeface="楷体" pitchFamily="49" charset="-122"/>
              </a:rPr>
              <a:t>蜜蜂一样</a:t>
            </a:r>
            <a:r>
              <a:rPr lang="zh-CN" altLang="en-US" sz="4400" b="1">
                <a:solidFill>
                  <a:srgbClr val="CC66FF"/>
                </a:solidFill>
                <a:ea typeface="楷体" pitchFamily="49" charset="-122"/>
              </a:rPr>
              <a:t>嗡嗡</a:t>
            </a:r>
            <a:r>
              <a:rPr lang="zh-CN" altLang="en-US" sz="4400" b="1">
                <a:ea typeface="楷体" pitchFamily="49" charset="-122"/>
              </a:rPr>
              <a:t>，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116013" y="1628775"/>
            <a:ext cx="604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ea typeface="楷体" pitchFamily="49" charset="-122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ea typeface="楷体" pitchFamily="49" charset="-122"/>
              </a:rPr>
              <a:t>有的像</a:t>
            </a:r>
            <a:r>
              <a:rPr lang="zh-CN" altLang="en-US" sz="4400" b="1">
                <a:ea typeface="楷体" pitchFamily="49" charset="-122"/>
              </a:rPr>
              <a:t>小鸟一样</a:t>
            </a:r>
            <a:r>
              <a:rPr lang="zh-CN" altLang="en-US" sz="4400" b="1">
                <a:solidFill>
                  <a:srgbClr val="CC66FF"/>
                </a:solidFill>
                <a:ea typeface="楷体" pitchFamily="49" charset="-122"/>
              </a:rPr>
              <a:t>啾啾</a:t>
            </a:r>
            <a:r>
              <a:rPr lang="zh-CN" altLang="en-US" sz="4400" b="1">
                <a:ea typeface="楷体" pitchFamily="49" charset="-122"/>
              </a:rPr>
              <a:t>，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258888" y="2565400"/>
            <a:ext cx="6516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" pitchFamily="49" charset="-122"/>
              </a:rPr>
              <a:t>有的像</a:t>
            </a:r>
            <a:r>
              <a:rPr lang="zh-CN" altLang="en-US" sz="4400" b="1">
                <a:ea typeface="楷体" pitchFamily="49" charset="-122"/>
              </a:rPr>
              <a:t>小狗一样</a:t>
            </a:r>
            <a:r>
              <a:rPr lang="zh-CN" altLang="en-US" sz="4400" b="1">
                <a:solidFill>
                  <a:srgbClr val="CC66FF"/>
                </a:solidFill>
                <a:ea typeface="楷体" pitchFamily="49" charset="-122"/>
              </a:rPr>
              <a:t>汪汪</a:t>
            </a:r>
            <a:r>
              <a:rPr lang="zh-CN" altLang="en-US" sz="4400" b="1">
                <a:ea typeface="楷体" pitchFamily="49" charset="-122"/>
              </a:rPr>
              <a:t>，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331913" y="3429000"/>
            <a:ext cx="5040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" pitchFamily="49" charset="-122"/>
              </a:rPr>
              <a:t>还有的像</a:t>
            </a:r>
            <a:r>
              <a:rPr lang="zh-CN" altLang="en-US" sz="4400" b="1">
                <a:ea typeface="楷体" pitchFamily="49" charset="-122"/>
              </a:rPr>
              <a:t>在打鼾。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33795" grpId="0"/>
      <p:bldP spid="1218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7891" name="Picture 2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971550" y="836613"/>
            <a:ext cx="75326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 </a:t>
            </a:r>
            <a:r>
              <a:rPr lang="zh-CN" altLang="en-US" sz="4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海底的动物常常在</a:t>
            </a:r>
            <a:r>
              <a:rPr lang="zh-CN" altLang="en-US" sz="4400" b="1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窃窃私语</a:t>
            </a:r>
            <a:r>
              <a:rPr lang="zh-CN" altLang="en-US" sz="4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</a:t>
            </a:r>
          </a:p>
          <a:p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有的像（   ）</a:t>
            </a:r>
            <a:r>
              <a:rPr lang="zh-CN" altLang="en-US" sz="4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一样（   ），</a:t>
            </a:r>
          </a:p>
          <a:p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有的像（   ）</a:t>
            </a:r>
            <a:r>
              <a:rPr lang="zh-CN" altLang="en-US" sz="4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一样（   ），</a:t>
            </a:r>
          </a:p>
          <a:p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有的像（   ）</a:t>
            </a:r>
            <a:r>
              <a:rPr lang="zh-CN" altLang="en-US" sz="4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一样（   ），</a:t>
            </a:r>
          </a:p>
          <a:p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还有的像</a:t>
            </a:r>
            <a:r>
              <a:rPr lang="zh-CN" altLang="en-US" sz="4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在打鼾。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7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4000" b="1" smtClean="0">
                <a:ea typeface="楷体" pitchFamily="49" charset="-122"/>
              </a:rPr>
              <a:t>            默读第四自然段，分小组讨论一下，一起写一写有哪些小动物？它们是怎么活动的？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7" descr="2008122301020834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  <p:sp>
        <p:nvSpPr>
          <p:cNvPr id="39938" name="Rectangle 70"/>
          <p:cNvSpPr>
            <a:spLocks noChangeArrowheads="1"/>
          </p:cNvSpPr>
          <p:nvPr/>
        </p:nvSpPr>
        <p:spPr bwMode="auto">
          <a:xfrm>
            <a:off x="3708400" y="476250"/>
            <a:ext cx="56292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4500"/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海底的动物各有各的活动方式，</a:t>
            </a:r>
          </a:p>
          <a:p>
            <a:pPr indent="444500"/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有的</a:t>
            </a:r>
            <a:r>
              <a:rPr lang="zh-CN" altLang="en-US" sz="2800" b="1" u="sng">
                <a:latin typeface="楷体" pitchFamily="49" charset="-122"/>
                <a:ea typeface="楷体" pitchFamily="49" charset="-122"/>
                <a:cs typeface="Times New Roman" pitchFamily="18" charset="0"/>
              </a:rPr>
              <a:t>           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 indent="444500"/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有的</a:t>
            </a:r>
            <a:r>
              <a:rPr lang="zh-CN" altLang="en-US" sz="2800" b="1" u="sng">
                <a:latin typeface="楷体" pitchFamily="49" charset="-122"/>
                <a:ea typeface="楷体" pitchFamily="49" charset="-122"/>
                <a:cs typeface="Times New Roman" pitchFamily="18" charset="0"/>
              </a:rPr>
              <a:t>           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 indent="444500"/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有的</a:t>
            </a:r>
            <a:r>
              <a:rPr lang="zh-CN" altLang="en-US" sz="2800" b="1" u="sng">
                <a:latin typeface="楷体" pitchFamily="49" charset="-122"/>
                <a:ea typeface="楷体" pitchFamily="49" charset="-122"/>
                <a:cs typeface="Times New Roman" pitchFamily="18" charset="0"/>
              </a:rPr>
              <a:t>           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 indent="444500"/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还有的</a:t>
            </a:r>
            <a:r>
              <a:rPr lang="zh-CN" altLang="en-US" sz="2800" b="1" u="sng">
                <a:latin typeface="楷体" pitchFamily="49" charset="-122"/>
                <a:ea typeface="楷体" pitchFamily="49" charset="-122"/>
                <a:cs typeface="Times New Roman" pitchFamily="18" charset="0"/>
              </a:rPr>
              <a:t>             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52301" name="Text Box 77"/>
          <p:cNvSpPr txBox="1">
            <a:spLocks noChangeArrowheads="1"/>
          </p:cNvSpPr>
          <p:nvPr/>
        </p:nvSpPr>
        <p:spPr bwMode="auto">
          <a:xfrm>
            <a:off x="539750" y="98107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</a:rPr>
              <a:t>海参</a:t>
            </a:r>
          </a:p>
        </p:txBody>
      </p:sp>
      <p:sp>
        <p:nvSpPr>
          <p:cNvPr id="52302" name="Text Box 78"/>
          <p:cNvSpPr txBox="1">
            <a:spLocks noChangeArrowheads="1"/>
          </p:cNvSpPr>
          <p:nvPr/>
        </p:nvSpPr>
        <p:spPr bwMode="auto">
          <a:xfrm>
            <a:off x="395288" y="184467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</a:rPr>
              <a:t>梭子鱼</a:t>
            </a:r>
          </a:p>
        </p:txBody>
      </p:sp>
      <p:sp>
        <p:nvSpPr>
          <p:cNvPr id="52303" name="Text Box 79"/>
          <p:cNvSpPr txBox="1">
            <a:spLocks noChangeArrowheads="1"/>
          </p:cNvSpPr>
          <p:nvPr/>
        </p:nvSpPr>
        <p:spPr bwMode="auto">
          <a:xfrm>
            <a:off x="250825" y="26368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</a:rPr>
              <a:t>章鱼和乌贼</a:t>
            </a:r>
          </a:p>
        </p:txBody>
      </p:sp>
      <p:sp>
        <p:nvSpPr>
          <p:cNvPr id="52304" name="Text Box 80"/>
          <p:cNvSpPr txBox="1">
            <a:spLocks noChangeArrowheads="1"/>
          </p:cNvSpPr>
          <p:nvPr/>
        </p:nvSpPr>
        <p:spPr bwMode="auto">
          <a:xfrm>
            <a:off x="468313" y="3429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楷体" pitchFamily="49" charset="-122"/>
              </a:rPr>
              <a:t>贝类</a:t>
            </a:r>
          </a:p>
        </p:txBody>
      </p:sp>
      <p:sp>
        <p:nvSpPr>
          <p:cNvPr id="52305" name="Text Box 81"/>
          <p:cNvSpPr txBox="1">
            <a:spLocks noChangeArrowheads="1"/>
          </p:cNvSpPr>
          <p:nvPr/>
        </p:nvSpPr>
        <p:spPr bwMode="auto">
          <a:xfrm>
            <a:off x="2124075" y="981075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</a:rPr>
              <a:t>伸缩爬行</a:t>
            </a:r>
          </a:p>
        </p:txBody>
      </p:sp>
      <p:sp>
        <p:nvSpPr>
          <p:cNvPr id="52306" name="Text Box 82"/>
          <p:cNvSpPr txBox="1">
            <a:spLocks noChangeArrowheads="1"/>
          </p:cNvSpPr>
          <p:nvPr/>
        </p:nvSpPr>
        <p:spPr bwMode="auto">
          <a:xfrm>
            <a:off x="2195513" y="17732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</a:rPr>
              <a:t>快速游动</a:t>
            </a:r>
          </a:p>
        </p:txBody>
      </p:sp>
      <p:sp>
        <p:nvSpPr>
          <p:cNvPr id="52307" name="Text Box 83"/>
          <p:cNvSpPr txBox="1">
            <a:spLocks noChangeArrowheads="1"/>
          </p:cNvSpPr>
          <p:nvPr/>
        </p:nvSpPr>
        <p:spPr bwMode="auto">
          <a:xfrm>
            <a:off x="1908175" y="270827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</a:rPr>
              <a:t>利用反推力后退</a:t>
            </a:r>
          </a:p>
        </p:txBody>
      </p:sp>
      <p:sp>
        <p:nvSpPr>
          <p:cNvPr id="52308" name="Text Box 84"/>
          <p:cNvSpPr txBox="1">
            <a:spLocks noChangeArrowheads="1"/>
          </p:cNvSpPr>
          <p:nvPr/>
        </p:nvSpPr>
        <p:spPr bwMode="auto">
          <a:xfrm>
            <a:off x="2051050" y="34290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</a:rPr>
              <a:t>巴在轮船底下</a:t>
            </a:r>
          </a:p>
        </p:txBody>
      </p:sp>
      <p:sp>
        <p:nvSpPr>
          <p:cNvPr id="52309" name="Text Box 85"/>
          <p:cNvSpPr txBox="1">
            <a:spLocks noChangeArrowheads="1"/>
          </p:cNvSpPr>
          <p:nvPr/>
        </p:nvSpPr>
        <p:spPr bwMode="auto">
          <a:xfrm>
            <a:off x="5148263" y="90805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</a:rPr>
              <a:t>伸缩爬行</a:t>
            </a:r>
          </a:p>
        </p:txBody>
      </p:sp>
      <p:sp>
        <p:nvSpPr>
          <p:cNvPr id="52310" name="Text Box 86"/>
          <p:cNvSpPr txBox="1">
            <a:spLocks noChangeArrowheads="1"/>
          </p:cNvSpPr>
          <p:nvPr/>
        </p:nvSpPr>
        <p:spPr bwMode="auto">
          <a:xfrm>
            <a:off x="5076825" y="13414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</a:rPr>
              <a:t>快速游动</a:t>
            </a:r>
          </a:p>
        </p:txBody>
      </p:sp>
      <p:sp>
        <p:nvSpPr>
          <p:cNvPr id="52311" name="Text Box 87"/>
          <p:cNvSpPr txBox="1">
            <a:spLocks noChangeArrowheads="1"/>
          </p:cNvSpPr>
          <p:nvPr/>
        </p:nvSpPr>
        <p:spPr bwMode="auto">
          <a:xfrm>
            <a:off x="5076825" y="1773238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</a:rPr>
              <a:t>利用反推力后退</a:t>
            </a:r>
          </a:p>
        </p:txBody>
      </p:sp>
      <p:sp>
        <p:nvSpPr>
          <p:cNvPr id="52312" name="Text Box 88"/>
          <p:cNvSpPr txBox="1">
            <a:spLocks noChangeArrowheads="1"/>
          </p:cNvSpPr>
          <p:nvPr/>
        </p:nvSpPr>
        <p:spPr bwMode="auto">
          <a:xfrm>
            <a:off x="5508625" y="220503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</a:rPr>
              <a:t>巴在轮船底下</a:t>
            </a:r>
          </a:p>
        </p:txBody>
      </p:sp>
      <p:graphicFrame>
        <p:nvGraphicFramePr>
          <p:cNvPr id="39016" name="Group 104"/>
          <p:cNvGraphicFramePr>
            <a:graphicFrameLocks noGrp="1"/>
          </p:cNvGraphicFramePr>
          <p:nvPr/>
        </p:nvGraphicFramePr>
        <p:xfrm>
          <a:off x="250825" y="404813"/>
          <a:ext cx="4033838" cy="3783012"/>
        </p:xfrm>
        <a:graphic>
          <a:graphicData uri="http://schemas.openxmlformats.org/drawingml/2006/table">
            <a:tbl>
              <a:tblPr/>
              <a:tblGrid>
                <a:gridCol w="1728788"/>
                <a:gridCol w="2305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动物的名称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楷体" pitchFamily="49" charset="-122"/>
                        </a:rPr>
                        <a:t>活动方式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" pitchFamily="49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7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4000" b="1" smtClean="0">
                <a:latin typeface="楷体" pitchFamily="49" charset="-122"/>
                <a:ea typeface="楷体" pitchFamily="49" charset="-122"/>
              </a:rPr>
              <a:t>     选择你喜欢的小动物，用排比句的形式来介绍海洋动物的活动方式吧！</a:t>
            </a:r>
            <a:r>
              <a:rPr lang="zh-CN" altLang="en-US" sz="4000" smtClean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202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     </a:t>
            </a:r>
            <a:r>
              <a:rPr lang="zh-CN" altLang="en-US" sz="5400" b="1">
                <a:latin typeface="楷体" pitchFamily="49" charset="-122"/>
                <a:ea typeface="楷体" pitchFamily="49" charset="-122"/>
                <a:cs typeface="楷体_GB2312"/>
              </a:rPr>
              <a:t>海底真是个</a:t>
            </a:r>
            <a:r>
              <a:rPr lang="zh-CN" altLang="en-US" sz="5400" b="1">
                <a:solidFill>
                  <a:schemeClr val="accent2"/>
                </a:solidFill>
                <a:latin typeface="楷体" pitchFamily="49" charset="-122"/>
                <a:ea typeface="楷体" pitchFamily="49" charset="-122"/>
                <a:cs typeface="楷体_GB2312"/>
              </a:rPr>
              <a:t>景色奇异、物产丰富</a:t>
            </a:r>
            <a:r>
              <a:rPr lang="zh-CN" altLang="en-US" sz="5400" b="1">
                <a:latin typeface="楷体" pitchFamily="49" charset="-122"/>
                <a:ea typeface="楷体" pitchFamily="49" charset="-122"/>
                <a:cs typeface="楷体_GB2312"/>
              </a:rPr>
              <a:t>的世界！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7" descr="2008122301020834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3203575" y="1484313"/>
            <a:ext cx="259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01300000329217123112109788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588125" y="476250"/>
            <a:ext cx="23749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楷体" pitchFamily="49" charset="-122"/>
              </a:rPr>
              <a:t>波涛澎湃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楷体" pitchFamily="49" charset="-122"/>
              </a:rPr>
              <a:t>波涛汹涌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楷体" pitchFamily="49" charset="-122"/>
              </a:rPr>
              <a:t>惊涛骇浪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楷体" pitchFamily="49" charset="-122"/>
              </a:rPr>
              <a:t>翻江倒海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楷体" pitchFamily="49" charset="-122"/>
              </a:rPr>
              <a:t>狂风巨浪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80288" y="2133600"/>
            <a:ext cx="147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宋体" charset="-122"/>
              </a:rPr>
              <a:t> hài</a:t>
            </a:r>
            <a:r>
              <a:rPr lang="en-US" altLang="zh-CN" sz="3600">
                <a:solidFill>
                  <a:srgbClr val="FF0000"/>
                </a:solidFill>
                <a:latin typeface="宋体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8680" name="Picture 3"/>
            <p:cNvPicPr>
              <a:picLocks noChangeAspect="1" noChangeArrowheads="1"/>
            </p:cNvPicPr>
            <p:nvPr/>
          </p:nvPicPr>
          <p:blipFill>
            <a:blip r:embed="rId2">
              <a:lum bright="20000" contrast="-48000"/>
            </a:blip>
            <a:srcRect l="3125" t="50665" r="3125" b="47415"/>
            <a:stretch>
              <a:fillRect/>
            </a:stretch>
          </p:blipFill>
          <p:spPr bwMode="auto">
            <a:xfrm>
              <a:off x="0" y="300"/>
              <a:ext cx="5760" cy="19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8681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8682" name="Picture 5"/>
              <p:cNvPicPr>
                <a:picLocks noChangeAspect="1" noChangeArrowheads="1"/>
              </p:cNvPicPr>
              <p:nvPr/>
            </p:nvPicPr>
            <p:blipFill>
              <a:blip r:embed="rId2">
                <a:lum bright="20000" contrast="-48000"/>
              </a:blip>
              <a:srcRect l="3125" t="50665" r="3125" b="4216"/>
              <a:stretch>
                <a:fillRect/>
              </a:stretch>
            </p:blipFill>
            <p:spPr bwMode="auto">
              <a:xfrm>
                <a:off x="0" y="2205"/>
                <a:ext cx="5760" cy="21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2868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3399CC"/>
                  </a:clrFrom>
                  <a:clrTo>
                    <a:srgbClr val="3399CC">
                      <a:alpha val="0"/>
                    </a:srgbClr>
                  </a:clrTo>
                </a:clrChange>
                <a:lum bright="20000" contrast="-48000"/>
              </a:blip>
              <a:srcRect l="8659" t="29285" r="7927" b="7248"/>
              <a:stretch>
                <a:fillRect/>
              </a:stretch>
            </p:blipFill>
            <p:spPr bwMode="auto">
              <a:xfrm>
                <a:off x="0" y="0"/>
                <a:ext cx="5760" cy="1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986" name="Text Box 7"/>
          <p:cNvSpPr txBox="1">
            <a:spLocks noChangeArrowheads="1"/>
          </p:cNvSpPr>
          <p:nvPr/>
        </p:nvSpPr>
        <p:spPr bwMode="auto">
          <a:xfrm>
            <a:off x="2555875" y="1412875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楷体" pitchFamily="49" charset="-122"/>
                <a:ea typeface="楷体" pitchFamily="49" charset="-122"/>
                <a:cs typeface="楷体_GB2312"/>
              </a:rPr>
              <a:t>宁静  强烈  海</a:t>
            </a:r>
            <a:r>
              <a:rPr lang="zh-CN" altLang="en-US" sz="4400" b="1">
                <a:latin typeface="楷体" pitchFamily="49" charset="-122"/>
                <a:ea typeface="楷体" pitchFamily="49" charset="-122"/>
                <a:cs typeface="楷体_GB2312"/>
                <a:hlinkClick r:id="rId4" action="ppaction://hlinksldjump"/>
              </a:rPr>
              <a:t>参</a:t>
            </a:r>
            <a:r>
              <a:rPr lang="zh-CN" altLang="en-US" sz="4400" b="1">
                <a:latin typeface="楷体" pitchFamily="49" charset="-122"/>
                <a:ea typeface="楷体" pitchFamily="49" charset="-122"/>
                <a:cs typeface="楷体_GB2312"/>
              </a:rPr>
              <a:t>  蕴藏</a:t>
            </a:r>
            <a:endParaRPr lang="zh-CN" altLang="en-US" sz="4400">
              <a:latin typeface="楷体" pitchFamily="49" charset="-122"/>
              <a:ea typeface="楷体" pitchFamily="49" charset="-122"/>
              <a:cs typeface="楷体_GB2312"/>
            </a:endParaRPr>
          </a:p>
        </p:txBody>
      </p:sp>
      <p:sp>
        <p:nvSpPr>
          <p:cNvPr id="41988" name="Text Box 9"/>
          <p:cNvSpPr txBox="1">
            <a:spLocks noChangeArrowheads="1"/>
          </p:cNvSpPr>
          <p:nvPr/>
        </p:nvSpPr>
        <p:spPr bwMode="auto">
          <a:xfrm>
            <a:off x="2057400" y="2997200"/>
            <a:ext cx="7086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波涛澎湃  窃窃私语</a:t>
            </a:r>
          </a:p>
          <a:p>
            <a:pPr>
              <a:spcBef>
                <a:spcPct val="50000"/>
              </a:spcBef>
            </a:pPr>
            <a:r>
              <a:rPr lang="zh-CN" altLang="en-US" sz="4400" b="1">
                <a:latin typeface="楷体" pitchFamily="49" charset="-122"/>
                <a:ea typeface="楷体" pitchFamily="49" charset="-122"/>
                <a:cs typeface="楷体_GB2312"/>
              </a:rPr>
              <a:t>景色奇异  物产丰富</a:t>
            </a:r>
          </a:p>
        </p:txBody>
      </p:sp>
      <p:pic>
        <p:nvPicPr>
          <p:cNvPr id="28676" name="Picture 11" descr="124_jpg"/>
          <p:cNvPicPr>
            <a:picLocks noChangeAspect="1" noChangeArrowheads="1"/>
          </p:cNvPicPr>
          <p:nvPr/>
        </p:nvPicPr>
        <p:blipFill>
          <a:blip r:embed="rId5"/>
          <a:srcRect l="59622" t="64403" r="18121" b="17599"/>
          <a:stretch>
            <a:fillRect/>
          </a:stretch>
        </p:blipFill>
        <p:spPr bwMode="auto">
          <a:xfrm rot="1479231">
            <a:off x="611188" y="3357563"/>
            <a:ext cx="10080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124_jpg"/>
          <p:cNvPicPr>
            <a:picLocks noChangeAspect="1" noChangeArrowheads="1"/>
          </p:cNvPicPr>
          <p:nvPr/>
        </p:nvPicPr>
        <p:blipFill>
          <a:blip r:embed="rId5"/>
          <a:srcRect l="19875" t="51704" r="32422" b="35597"/>
          <a:stretch>
            <a:fillRect/>
          </a:stretch>
        </p:blipFill>
        <p:spPr bwMode="auto">
          <a:xfrm rot="-1601391">
            <a:off x="250825" y="1484313"/>
            <a:ext cx="2160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524750" y="981075"/>
            <a:ext cx="1296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yùn</a:t>
            </a:r>
          </a:p>
        </p:txBody>
      </p:sp>
      <p:sp>
        <p:nvSpPr>
          <p:cNvPr id="28679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949950"/>
            <a:ext cx="576262" cy="6477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  <p:bldP spid="276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705" name="Picture 3"/>
            <p:cNvPicPr>
              <a:picLocks noChangeAspect="1" noChangeArrowheads="1"/>
            </p:cNvPicPr>
            <p:nvPr/>
          </p:nvPicPr>
          <p:blipFill>
            <a:blip r:embed="rId2">
              <a:lum bright="20000" contrast="-48000"/>
            </a:blip>
            <a:srcRect l="3125" t="50665" r="3125" b="47415"/>
            <a:stretch>
              <a:fillRect/>
            </a:stretch>
          </p:blipFill>
          <p:spPr bwMode="auto">
            <a:xfrm>
              <a:off x="0" y="300"/>
              <a:ext cx="5760" cy="19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9706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970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lum bright="20000" contrast="-48000"/>
              </a:blip>
              <a:srcRect l="3125" t="50665" r="3125" b="4216"/>
              <a:stretch>
                <a:fillRect/>
              </a:stretch>
            </p:blipFill>
            <p:spPr bwMode="auto">
              <a:xfrm>
                <a:off x="0" y="2205"/>
                <a:ext cx="5760" cy="21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2970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3399CC"/>
                  </a:clrFrom>
                  <a:clrTo>
                    <a:srgbClr val="3399CC">
                      <a:alpha val="0"/>
                    </a:srgbClr>
                  </a:clrTo>
                </a:clrChange>
                <a:lum bright="20000" contrast="-48000"/>
              </a:blip>
              <a:srcRect l="8659" t="29285" r="7927" b="7248"/>
              <a:stretch>
                <a:fillRect/>
              </a:stretch>
            </p:blipFill>
            <p:spPr bwMode="auto">
              <a:xfrm>
                <a:off x="0" y="0"/>
                <a:ext cx="5760" cy="1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1258888" y="1916113"/>
            <a:ext cx="2447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FF0000"/>
                </a:solidFill>
                <a:ea typeface="楷体" pitchFamily="49" charset="-122"/>
              </a:rPr>
              <a:t>参</a:t>
            </a:r>
          </a:p>
        </p:txBody>
      </p:sp>
      <p:sp>
        <p:nvSpPr>
          <p:cNvPr id="29699" name="AutoShape 10"/>
          <p:cNvSpPr>
            <a:spLocks/>
          </p:cNvSpPr>
          <p:nvPr/>
        </p:nvSpPr>
        <p:spPr bwMode="auto">
          <a:xfrm>
            <a:off x="2051050" y="1125538"/>
            <a:ext cx="144463" cy="2303462"/>
          </a:xfrm>
          <a:prstGeom prst="leftBrace">
            <a:avLst>
              <a:gd name="adj1" fmla="val 1328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2268538" y="765175"/>
            <a:ext cx="352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latin typeface="楷体" pitchFamily="49" charset="-122"/>
                <a:ea typeface="楷体" pitchFamily="49" charset="-122"/>
              </a:rPr>
              <a:t>sh</a:t>
            </a:r>
            <a:r>
              <a:rPr lang="en-US" altLang="zh-CN" sz="4400"/>
              <a:t>ē</a:t>
            </a:r>
            <a:r>
              <a:rPr lang="en-US" altLang="zh-CN" sz="4400">
                <a:latin typeface="楷体" pitchFamily="49" charset="-122"/>
                <a:ea typeface="楷体" pitchFamily="49" charset="-122"/>
              </a:rPr>
              <a:t>n(</a:t>
            </a:r>
            <a:r>
              <a:rPr lang="zh-CN" altLang="en-US" sz="4400">
                <a:latin typeface="楷体" pitchFamily="49" charset="-122"/>
                <a:ea typeface="楷体" pitchFamily="49" charset="-122"/>
              </a:rPr>
              <a:t>海参</a:t>
            </a:r>
            <a:r>
              <a:rPr lang="en-US" altLang="zh-CN" sz="4400">
                <a:latin typeface="楷体" pitchFamily="49" charset="-122"/>
                <a:ea typeface="楷体" pitchFamily="49" charset="-122"/>
              </a:rPr>
              <a:t>)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2339975" y="1773238"/>
            <a:ext cx="2808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latin typeface="楷体" pitchFamily="49" charset="-122"/>
                <a:ea typeface="楷体" pitchFamily="49" charset="-122"/>
              </a:rPr>
              <a:t>c</a:t>
            </a:r>
            <a:r>
              <a:rPr lang="en-US" altLang="zh-CN" sz="4400"/>
              <a:t>ā</a:t>
            </a:r>
            <a:r>
              <a:rPr lang="en-US" altLang="zh-CN" sz="4400">
                <a:latin typeface="楷体" pitchFamily="49" charset="-122"/>
                <a:ea typeface="楷体" pitchFamily="49" charset="-122"/>
              </a:rPr>
              <a:t>n(</a:t>
            </a:r>
            <a:r>
              <a:rPr lang="zh-CN" altLang="en-US" sz="4400">
                <a:latin typeface="楷体" pitchFamily="49" charset="-122"/>
                <a:ea typeface="楷体" pitchFamily="49" charset="-122"/>
              </a:rPr>
              <a:t>参加</a:t>
            </a:r>
            <a:r>
              <a:rPr lang="en-US" altLang="zh-CN" sz="4400">
                <a:latin typeface="楷体" pitchFamily="49" charset="-122"/>
                <a:ea typeface="楷体" pitchFamily="49" charset="-122"/>
              </a:rPr>
              <a:t>)</a:t>
            </a:r>
          </a:p>
        </p:txBody>
      </p:sp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2268538" y="2924175"/>
            <a:ext cx="3744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latin typeface="楷体" pitchFamily="49" charset="-122"/>
                <a:ea typeface="楷体" pitchFamily="49" charset="-122"/>
              </a:rPr>
              <a:t>c</a:t>
            </a:r>
            <a:r>
              <a:rPr lang="en-US" altLang="zh-CN" sz="4000"/>
              <a:t>ē</a:t>
            </a:r>
            <a:r>
              <a:rPr lang="en-US" altLang="zh-CN" sz="4400">
                <a:latin typeface="楷体" pitchFamily="49" charset="-122"/>
                <a:ea typeface="楷体" pitchFamily="49" charset="-122"/>
              </a:rPr>
              <a:t>n(</a:t>
            </a:r>
            <a:r>
              <a:rPr lang="zh-CN" altLang="en-US" sz="4400">
                <a:latin typeface="楷体" pitchFamily="49" charset="-122"/>
                <a:ea typeface="楷体" pitchFamily="49" charset="-122"/>
              </a:rPr>
              <a:t>参差不齐</a:t>
            </a:r>
            <a:r>
              <a:rPr lang="en-US" altLang="zh-CN" sz="4400">
                <a:latin typeface="楷体" pitchFamily="49" charset="-122"/>
                <a:ea typeface="楷体" pitchFamily="49" charset="-122"/>
              </a:rPr>
              <a:t>)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3924300" y="2420938"/>
            <a:ext cx="79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宋体" charset="-122"/>
              </a:rPr>
              <a:t>c</a:t>
            </a:r>
            <a:r>
              <a:rPr lang="en-US" altLang="zh-CN" sz="4000"/>
              <a:t>ī</a:t>
            </a:r>
          </a:p>
        </p:txBody>
      </p:sp>
      <p:sp>
        <p:nvSpPr>
          <p:cNvPr id="2970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504825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7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08050"/>
            <a:ext cx="8229600" cy="1800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4400" b="1" smtClean="0">
                <a:ea typeface="楷体" pitchFamily="49" charset="-122"/>
              </a:rPr>
              <a:t>            请同学们默读课文，想一想你从哪里能感受到海底的物产丰富呢？</a:t>
            </a:r>
            <a:endParaRPr lang="zh-CN" altLang="en-US" sz="4400" b="1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7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4000" smtClean="0">
                <a:ea typeface="楷体" pitchFamily="49" charset="-122"/>
              </a:rPr>
              <a:t>           </a:t>
            </a:r>
            <a:r>
              <a:rPr lang="zh-CN" altLang="en-US" sz="4000" b="1" smtClean="0">
                <a:ea typeface="楷体" pitchFamily="49" charset="-122"/>
              </a:rPr>
              <a:t>海底有各种各样的动物，有多种多样的植物，还有丰富的矿产。</a:t>
            </a:r>
          </a:p>
          <a:p>
            <a:pPr>
              <a:buFont typeface="Arial" charset="0"/>
              <a:buNone/>
            </a:pPr>
            <a:r>
              <a:rPr lang="zh-CN" altLang="en-US" sz="4000" b="1" smtClean="0">
                <a:ea typeface="楷体" pitchFamily="49" charset="-122"/>
              </a:rPr>
              <a:t>  </a:t>
            </a:r>
          </a:p>
          <a:p>
            <a:pPr>
              <a:buFont typeface="Arial" charset="0"/>
              <a:buNone/>
            </a:pPr>
            <a:r>
              <a:rPr lang="zh-CN" altLang="en-US" sz="4000" b="1" smtClean="0">
                <a:ea typeface="楷体" pitchFamily="49" charset="-122"/>
              </a:rPr>
              <a:t>           海底真是个</a:t>
            </a:r>
            <a:r>
              <a:rPr lang="zh-CN" altLang="en-US" sz="4000" b="1" smtClean="0">
                <a:solidFill>
                  <a:srgbClr val="FF0000"/>
                </a:solidFill>
                <a:ea typeface="楷体" pitchFamily="49" charset="-122"/>
              </a:rPr>
              <a:t>物产丰富</a:t>
            </a:r>
            <a:r>
              <a:rPr lang="zh-CN" altLang="en-US" sz="4000" b="1" smtClean="0">
                <a:ea typeface="楷体" pitchFamily="49" charset="-122"/>
              </a:rPr>
              <a:t>的世界。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7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0" y="549275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CN" altLang="en-US" sz="4800" smtClean="0">
                <a:ea typeface="楷体" pitchFamily="49" charset="-122"/>
              </a:rPr>
              <a:t>           </a:t>
            </a:r>
            <a:r>
              <a:rPr lang="zh-CN" altLang="en-US" sz="4000" b="1" smtClean="0">
                <a:ea typeface="楷体" pitchFamily="49" charset="-122"/>
              </a:rPr>
              <a:t>海面上波涛澎湃的时候，海底依然很宁静。最大的风浪，也只能影响到海面以下几十米，最强烈的阳光也射不到海底，</a:t>
            </a:r>
            <a:r>
              <a:rPr kumimoji="1" lang="zh-CN" altLang="en-US" sz="4000" b="1" smtClean="0">
                <a:ea typeface="楷体" pitchFamily="49" charset="-122"/>
              </a:rPr>
              <a:t>水越深光线越暗，五百米以下就全黑了。在这一片黑暗的深海里，却有许多光点像闪烁的星星，</a:t>
            </a:r>
            <a:r>
              <a:rPr lang="zh-CN" altLang="en-US" sz="4000" b="1" smtClean="0">
                <a:ea typeface="楷体" pitchFamily="49" charset="-122"/>
              </a:rPr>
              <a:t>那是有发光器官的深水鱼在游动。</a:t>
            </a:r>
            <a:endParaRPr kumimoji="1" lang="zh-CN" altLang="en-US" sz="4000" b="1" smtClean="0">
              <a:ea typeface="楷体" pitchFamily="49" charset="-122"/>
            </a:endParaRPr>
          </a:p>
          <a:p>
            <a:pPr eaLnBrk="1" hangingPunct="1">
              <a:buFont typeface="Arial" charset="0"/>
              <a:buNone/>
            </a:pPr>
            <a:endParaRPr kumimoji="1" lang="zh-CN" altLang="en-US" sz="4000" b="1" smtClean="0">
              <a:ea typeface="楷体" pitchFamily="49" charset="-122"/>
            </a:endParaRPr>
          </a:p>
          <a:p>
            <a:pPr eaLnBrk="1" hangingPunct="1">
              <a:buFont typeface="Arial" charset="0"/>
              <a:buNone/>
            </a:pPr>
            <a:endParaRPr lang="zh-CN" altLang="en-US" sz="4000" b="1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7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0" y="549275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CN" altLang="en-US" sz="4800" smtClean="0">
                <a:ea typeface="楷体" pitchFamily="49" charset="-122"/>
              </a:rPr>
              <a:t>           </a:t>
            </a:r>
            <a:r>
              <a:rPr lang="zh-CN" altLang="en-US" sz="4000" b="1" smtClean="0">
                <a:ea typeface="楷体" pitchFamily="49" charset="-122"/>
              </a:rPr>
              <a:t>海面上波涛澎湃的时候，海底依然很</a:t>
            </a:r>
            <a:r>
              <a:rPr lang="zh-CN" altLang="en-US" sz="4000" b="1" smtClean="0">
                <a:solidFill>
                  <a:srgbClr val="FF0000"/>
                </a:solidFill>
                <a:ea typeface="楷体" pitchFamily="49" charset="-122"/>
              </a:rPr>
              <a:t>宁静</a:t>
            </a:r>
            <a:r>
              <a:rPr lang="zh-CN" altLang="en-US" sz="4000" b="1" smtClean="0">
                <a:ea typeface="楷体" pitchFamily="49" charset="-122"/>
              </a:rPr>
              <a:t>。最大的风浪，也只能影响到海面以下几十米，最强烈的阳光也射不到海底，</a:t>
            </a:r>
            <a:r>
              <a:rPr kumimoji="1" lang="zh-CN" altLang="en-US" sz="4000" b="1" smtClean="0">
                <a:ea typeface="楷体" pitchFamily="49" charset="-122"/>
              </a:rPr>
              <a:t>水越深光线越暗，五百米以下就全黑了。在这一片</a:t>
            </a:r>
            <a:r>
              <a:rPr kumimoji="1" lang="zh-CN" altLang="en-US" sz="4000" b="1" smtClean="0">
                <a:solidFill>
                  <a:srgbClr val="FF0000"/>
                </a:solidFill>
                <a:ea typeface="楷体" pitchFamily="49" charset="-122"/>
              </a:rPr>
              <a:t>黑暗</a:t>
            </a:r>
            <a:r>
              <a:rPr kumimoji="1" lang="zh-CN" altLang="en-US" sz="4000" b="1" smtClean="0">
                <a:ea typeface="楷体" pitchFamily="49" charset="-122"/>
              </a:rPr>
              <a:t>的深海里，</a:t>
            </a:r>
            <a:r>
              <a:rPr kumimoji="1" lang="zh-CN" altLang="en-US" sz="4000" b="1" smtClean="0">
                <a:solidFill>
                  <a:srgbClr val="FF0000"/>
                </a:solidFill>
                <a:ea typeface="楷体" pitchFamily="49" charset="-122"/>
              </a:rPr>
              <a:t>却有</a:t>
            </a:r>
            <a:r>
              <a:rPr kumimoji="1" lang="zh-CN" altLang="en-US" sz="4000" b="1" smtClean="0">
                <a:ea typeface="楷体" pitchFamily="49" charset="-122"/>
              </a:rPr>
              <a:t>许多</a:t>
            </a:r>
            <a:r>
              <a:rPr kumimoji="1" lang="zh-CN" altLang="en-US" sz="4000" b="1" smtClean="0">
                <a:solidFill>
                  <a:srgbClr val="FF0000"/>
                </a:solidFill>
                <a:ea typeface="楷体" pitchFamily="49" charset="-122"/>
              </a:rPr>
              <a:t>光点</a:t>
            </a:r>
            <a:r>
              <a:rPr kumimoji="1" lang="zh-CN" altLang="en-US" sz="4000" b="1" smtClean="0">
                <a:ea typeface="楷体" pitchFamily="49" charset="-122"/>
              </a:rPr>
              <a:t>像闪烁的星星，</a:t>
            </a:r>
            <a:r>
              <a:rPr lang="zh-CN" altLang="en-US" sz="4000" b="1" smtClean="0">
                <a:ea typeface="楷体" pitchFamily="49" charset="-122"/>
              </a:rPr>
              <a:t>那是有发光器官的深水鱼在游动。</a:t>
            </a:r>
            <a:endParaRPr kumimoji="1" lang="zh-CN" altLang="en-US" sz="4000" b="1" smtClean="0">
              <a:ea typeface="楷体" pitchFamily="49" charset="-122"/>
            </a:endParaRPr>
          </a:p>
          <a:p>
            <a:pPr eaLnBrk="1" hangingPunct="1">
              <a:buFont typeface="Arial" charset="0"/>
              <a:buNone/>
            </a:pPr>
            <a:endParaRPr kumimoji="1" lang="zh-CN" altLang="en-US" sz="4000" b="1" smtClean="0">
              <a:ea typeface="楷体" pitchFamily="49" charset="-122"/>
            </a:endParaRPr>
          </a:p>
          <a:p>
            <a:pPr eaLnBrk="1" hangingPunct="1">
              <a:buFont typeface="Arial" charset="0"/>
              <a:buNone/>
            </a:pPr>
            <a:endParaRPr lang="zh-CN" altLang="en-US" sz="4000" b="1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7" descr="2008122301020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4400" smtClean="0">
                <a:ea typeface="楷体" pitchFamily="49" charset="-122"/>
              </a:rPr>
              <a:t>          </a:t>
            </a:r>
            <a:r>
              <a:rPr lang="zh-CN" altLang="en-US" sz="4400" b="1" smtClean="0">
                <a:ea typeface="楷体" pitchFamily="49" charset="-122"/>
              </a:rPr>
              <a:t>请孩子们默读第三自然段看看课文中有哪些奇妙的声音？用</a:t>
            </a:r>
            <a:r>
              <a:rPr lang="zh-CN" altLang="en-US" sz="4400" b="1" u="sng" smtClean="0">
                <a:ea typeface="楷体" pitchFamily="49" charset="-122"/>
              </a:rPr>
              <a:t>          </a:t>
            </a:r>
            <a:r>
              <a:rPr lang="zh-CN" altLang="en-US" sz="4400" b="1" smtClean="0">
                <a:ea typeface="楷体" pitchFamily="49" charset="-122"/>
              </a:rPr>
              <a:t>勾出来。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481</Words>
  <Application>Microsoft Office PowerPoint</Application>
  <PresentationFormat>全屏显示(4:3)</PresentationFormat>
  <Paragraphs>67</Paragraphs>
  <Slides>17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xhsx0003</dc:creator>
  <cp:lastModifiedBy>tw</cp:lastModifiedBy>
  <cp:revision>121</cp:revision>
  <dcterms:created xsi:type="dcterms:W3CDTF">2015-10-10T09:14:05Z</dcterms:created>
  <dcterms:modified xsi:type="dcterms:W3CDTF">2016-04-17T10:43:57Z</dcterms:modified>
</cp:coreProperties>
</file>