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  <p:sldId id="261" r:id="rId3"/>
    <p:sldId id="285" r:id="rId4"/>
    <p:sldId id="294" r:id="rId5"/>
    <p:sldId id="296" r:id="rId6"/>
    <p:sldId id="301" r:id="rId7"/>
    <p:sldId id="302" r:id="rId8"/>
    <p:sldId id="295" r:id="rId9"/>
    <p:sldId id="303" r:id="rId10"/>
    <p:sldId id="284" r:id="rId11"/>
    <p:sldId id="256" r:id="rId12"/>
    <p:sldId id="286" r:id="rId13"/>
    <p:sldId id="290" r:id="rId14"/>
    <p:sldId id="297" r:id="rId15"/>
    <p:sldId id="298" r:id="rId16"/>
    <p:sldId id="299" r:id="rId17"/>
    <p:sldId id="259" r:id="rId18"/>
    <p:sldId id="291" r:id="rId19"/>
    <p:sldId id="304" r:id="rId20"/>
    <p:sldId id="260" r:id="rId21"/>
    <p:sldId id="306" r:id="rId22"/>
    <p:sldId id="292" r:id="rId23"/>
    <p:sldId id="293" r:id="rId24"/>
    <p:sldId id="305" r:id="rId25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1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A8356-1E86-4D88-ABB6-C3FFC223FFA7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02C21-F9A3-433F-AF51-DD889FE5124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0E4C-EC41-4E22-8032-6F6776F20F0B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347CF-031D-49FC-A59F-51E2AAFF07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126B8-A915-4B69-AB5E-A3752E78BE28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F22C2-6BC2-4067-8066-8D391F2143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369F4-BFED-4508-9BEB-8509A3561DCF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AB561-25B4-4D2A-83D4-F6DFF5B308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69725-5744-46D9-9168-78821AD14699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F350-38F4-4985-B725-D77368CBE9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2B363-23FA-489B-AE0F-9563DDCA768A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E65DE-EEEB-4D3E-9A1B-3BDC2261316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2B8BE-6B1A-4702-9078-AA38DAD034A3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B3144-D299-4264-B38B-9EB78A08A7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0D620-B460-41C3-88F0-83A7E2CB52CF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24233-70F8-45E4-98A3-5E369DAD72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6DCA7-DB8E-4520-B15C-9E3035165BA3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1D5CC-B5EA-4CEB-BC1E-D30E9CA7DD1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8D61D-8A00-40FE-9994-530E286117CA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B0FE8-116B-47D2-954C-CE1C6BE41E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4ADB2-3FA7-4C84-926A-B7C0F3628146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F8694-AFA2-4C91-8EE0-F6601B68A4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02AADE-AEA5-4F07-96BF-11211E494AC9}" type="datetimeFigureOut">
              <a:rPr lang="zh-CN" altLang="en-US"/>
              <a:pPr>
                <a:defRPr/>
              </a:pPr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EE25CC-FC90-40B3-A039-F3B131DA9B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我的文档\图片收藏\扫描\图片.jpg"/>
          <p:cNvPicPr>
            <a:picLocks noChangeAspect="1" noChangeArrowheads="1"/>
          </p:cNvPicPr>
          <p:nvPr/>
        </p:nvPicPr>
        <p:blipFill>
          <a:blip r:embed="rId3"/>
          <a:srcRect l="3598" t="-7558" r="19966" b="7558"/>
          <a:stretch>
            <a:fillRect/>
          </a:stretch>
        </p:blipFill>
        <p:spPr bwMode="auto">
          <a:xfrm>
            <a:off x="3565525" y="865188"/>
            <a:ext cx="4179888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"/>
          <p:cNvSpPr txBox="1">
            <a:spLocks noChangeArrowheads="1"/>
          </p:cNvSpPr>
          <p:nvPr/>
        </p:nvSpPr>
        <p:spPr bwMode="auto">
          <a:xfrm>
            <a:off x="552450" y="1673225"/>
            <a:ext cx="11639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b="1" dirty="0"/>
              <a:t>1</a:t>
            </a:r>
            <a:r>
              <a:rPr lang="zh-CN" altLang="en-US" sz="3200" b="1" dirty="0"/>
              <a:t>、珍珍站在娃娃旁边，看了又看，</a:t>
            </a:r>
            <a:r>
              <a:rPr lang="zh-CN" altLang="en-US" sz="3200" b="1" dirty="0">
                <a:solidFill>
                  <a:srgbClr val="00B0F0"/>
                </a:solidFill>
              </a:rPr>
              <a:t>舍</a:t>
            </a:r>
            <a:r>
              <a:rPr lang="zh-CN" altLang="en-US" sz="3200" b="1" dirty="0"/>
              <a:t>（</a:t>
            </a:r>
            <a:r>
              <a:rPr lang="en-US" altLang="zh-CN" sz="3200" b="1" dirty="0" err="1"/>
              <a:t>shě</a:t>
            </a:r>
            <a:r>
              <a:rPr lang="en-US" altLang="zh-CN" sz="3200" b="1" dirty="0"/>
              <a:t>   </a:t>
            </a:r>
            <a:r>
              <a:rPr lang="en-US" altLang="zh-CN" sz="3200" b="1" dirty="0" err="1"/>
              <a:t>shè</a:t>
            </a:r>
            <a:r>
              <a:rPr lang="zh-CN" altLang="en-US" sz="3200" b="1" dirty="0"/>
              <a:t>）</a:t>
            </a:r>
            <a:r>
              <a:rPr lang="zh-CN" altLang="en-US" sz="3200" b="1" dirty="0" smtClean="0"/>
              <a:t>不得离开</a:t>
            </a:r>
            <a:r>
              <a:rPr lang="zh-CN" altLang="en-US" sz="3200" b="1" dirty="0"/>
              <a:t>。</a:t>
            </a:r>
          </a:p>
        </p:txBody>
      </p:sp>
      <p:sp>
        <p:nvSpPr>
          <p:cNvPr id="18435" name="文本框 3"/>
          <p:cNvSpPr txBox="1">
            <a:spLocks noChangeArrowheads="1"/>
          </p:cNvSpPr>
          <p:nvPr/>
        </p:nvSpPr>
        <p:spPr bwMode="auto">
          <a:xfrm>
            <a:off x="552450" y="2771775"/>
            <a:ext cx="8343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b="1" dirty="0"/>
              <a:t>2</a:t>
            </a:r>
            <a:r>
              <a:rPr lang="zh-CN" altLang="en-US" sz="3200" b="1" dirty="0"/>
              <a:t>、夜深了，学校宿</a:t>
            </a:r>
            <a:r>
              <a:rPr lang="zh-CN" altLang="en-US" sz="3200" b="1" dirty="0">
                <a:solidFill>
                  <a:srgbClr val="00B0F0"/>
                </a:solidFill>
              </a:rPr>
              <a:t>舍</a:t>
            </a:r>
            <a:r>
              <a:rPr lang="zh-CN" altLang="en-US" sz="3200" b="1" dirty="0"/>
              <a:t>（</a:t>
            </a:r>
            <a:r>
              <a:rPr lang="en-US" altLang="zh-CN" sz="3200" b="1" dirty="0" err="1"/>
              <a:t>shě</a:t>
            </a:r>
            <a:r>
              <a:rPr lang="en-US" altLang="zh-CN" sz="3200" b="1" dirty="0"/>
              <a:t>   </a:t>
            </a:r>
            <a:r>
              <a:rPr lang="en-US" altLang="zh-CN" sz="3200" b="1" dirty="0" err="1"/>
              <a:t>shè</a:t>
            </a:r>
            <a:r>
              <a:rPr lang="zh-CN" altLang="en-US" sz="3200" b="1" dirty="0"/>
              <a:t>）很安静。</a:t>
            </a:r>
          </a:p>
        </p:txBody>
      </p:sp>
      <p:sp>
        <p:nvSpPr>
          <p:cNvPr id="18436" name="文本框 4"/>
          <p:cNvSpPr txBox="1">
            <a:spLocks noChangeArrowheads="1"/>
          </p:cNvSpPr>
          <p:nvPr/>
        </p:nvSpPr>
        <p:spPr bwMode="auto">
          <a:xfrm>
            <a:off x="552450" y="3870325"/>
            <a:ext cx="102643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b="1" dirty="0"/>
              <a:t>3</a:t>
            </a:r>
            <a:r>
              <a:rPr lang="zh-CN" altLang="en-US" sz="3200" b="1" dirty="0"/>
              <a:t>、第二天，妈妈带着珍珍</a:t>
            </a:r>
            <a:r>
              <a:rPr lang="zh-CN" altLang="en-US" sz="3200" b="1" dirty="0">
                <a:solidFill>
                  <a:srgbClr val="00B0F0"/>
                </a:solidFill>
              </a:rPr>
              <a:t>还</a:t>
            </a:r>
            <a:r>
              <a:rPr lang="zh-CN" altLang="en-US" sz="3200" b="1" dirty="0"/>
              <a:t>（</a:t>
            </a:r>
            <a:r>
              <a:rPr lang="en-US" altLang="zh-CN" sz="3200" b="1" dirty="0" err="1" smtClean="0"/>
              <a:t>huán</a:t>
            </a:r>
            <a:r>
              <a:rPr lang="en-US" altLang="zh-CN" sz="3200" b="1" dirty="0" smtClean="0"/>
              <a:t>    </a:t>
            </a:r>
            <a:r>
              <a:rPr lang="en-US" altLang="zh-CN" sz="3200" b="1" dirty="0" err="1"/>
              <a:t>hái</a:t>
            </a:r>
            <a:r>
              <a:rPr lang="zh-CN" altLang="en-US" sz="3200" b="1" dirty="0"/>
              <a:t>）回了娃娃。</a:t>
            </a:r>
          </a:p>
        </p:txBody>
      </p:sp>
      <p:sp>
        <p:nvSpPr>
          <p:cNvPr id="18437" name="文本框 5"/>
          <p:cNvSpPr txBox="1">
            <a:spLocks noChangeArrowheads="1"/>
          </p:cNvSpPr>
          <p:nvPr/>
        </p:nvSpPr>
        <p:spPr bwMode="auto">
          <a:xfrm>
            <a:off x="552450" y="4968875"/>
            <a:ext cx="8090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200" b="1" dirty="0"/>
              <a:t>4</a:t>
            </a:r>
            <a:r>
              <a:rPr lang="zh-CN" altLang="en-US" sz="3200" b="1" dirty="0"/>
              <a:t>、这篇课文我</a:t>
            </a:r>
            <a:r>
              <a:rPr lang="zh-CN" altLang="en-US" sz="3200" b="1" dirty="0">
                <a:solidFill>
                  <a:srgbClr val="00B0F0"/>
                </a:solidFill>
              </a:rPr>
              <a:t>还</a:t>
            </a:r>
            <a:r>
              <a:rPr lang="zh-CN" altLang="en-US" sz="3200" b="1" dirty="0"/>
              <a:t>（</a:t>
            </a:r>
            <a:r>
              <a:rPr lang="en-US" altLang="zh-CN" sz="3200" b="1" dirty="0" err="1" smtClean="0"/>
              <a:t>huán</a:t>
            </a:r>
            <a:r>
              <a:rPr lang="en-US" altLang="zh-CN" sz="3200" b="1" dirty="0" smtClean="0"/>
              <a:t>   </a:t>
            </a:r>
            <a:r>
              <a:rPr lang="en-US" altLang="zh-CN" sz="3200" b="1" dirty="0" err="1"/>
              <a:t>hái</a:t>
            </a:r>
            <a:r>
              <a:rPr lang="zh-CN" altLang="en-US" sz="3200" b="1" dirty="0"/>
              <a:t>）没有学会。</a:t>
            </a:r>
          </a:p>
        </p:txBody>
      </p:sp>
      <p:sp>
        <p:nvSpPr>
          <p:cNvPr id="8" name="流程图: 联系 7"/>
          <p:cNvSpPr/>
          <p:nvPr/>
        </p:nvSpPr>
        <p:spPr>
          <a:xfrm>
            <a:off x="7142163" y="2257425"/>
            <a:ext cx="117475" cy="14763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9" name="流程图: 联系 8"/>
          <p:cNvSpPr/>
          <p:nvPr/>
        </p:nvSpPr>
        <p:spPr>
          <a:xfrm>
            <a:off x="4291013" y="3355975"/>
            <a:ext cx="98425" cy="11906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0" name="流程图: 联系 9"/>
          <p:cNvSpPr/>
          <p:nvPr/>
        </p:nvSpPr>
        <p:spPr>
          <a:xfrm>
            <a:off x="5514975" y="4454525"/>
            <a:ext cx="101600" cy="1031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1" name="流程图: 联系 10"/>
          <p:cNvSpPr/>
          <p:nvPr/>
        </p:nvSpPr>
        <p:spPr>
          <a:xfrm>
            <a:off x="3475038" y="5553075"/>
            <a:ext cx="98425" cy="1158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8442" name="文本框 11"/>
          <p:cNvSpPr txBox="1">
            <a:spLocks noChangeArrowheads="1"/>
          </p:cNvSpPr>
          <p:nvPr/>
        </p:nvSpPr>
        <p:spPr bwMode="auto">
          <a:xfrm>
            <a:off x="254000" y="538163"/>
            <a:ext cx="5108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给带点的字选择正确的读音</a:t>
            </a:r>
          </a:p>
        </p:txBody>
      </p:sp>
      <p:sp>
        <p:nvSpPr>
          <p:cNvPr id="3" name="任意多边形 2"/>
          <p:cNvSpPr/>
          <p:nvPr/>
        </p:nvSpPr>
        <p:spPr>
          <a:xfrm>
            <a:off x="7877175" y="2065338"/>
            <a:ext cx="527050" cy="325437"/>
          </a:xfrm>
          <a:custGeom>
            <a:avLst/>
            <a:gdLst>
              <a:gd name="connsiteX0" fmla="*/ 0 w 525723"/>
              <a:gd name="connsiteY0" fmla="*/ 156666 h 325479"/>
              <a:gd name="connsiteX1" fmla="*/ 225083 w 525723"/>
              <a:gd name="connsiteY1" fmla="*/ 325479 h 325479"/>
              <a:gd name="connsiteX2" fmla="*/ 225083 w 525723"/>
              <a:gd name="connsiteY2" fmla="*/ 325479 h 325479"/>
              <a:gd name="connsiteX3" fmla="*/ 506437 w 525723"/>
              <a:gd name="connsiteY3" fmla="*/ 15989 h 325479"/>
              <a:gd name="connsiteX4" fmla="*/ 478301 w 525723"/>
              <a:gd name="connsiteY4" fmla="*/ 72260 h 325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723" h="325479">
                <a:moveTo>
                  <a:pt x="0" y="156666"/>
                </a:moveTo>
                <a:lnTo>
                  <a:pt x="225083" y="325479"/>
                </a:lnTo>
                <a:lnTo>
                  <a:pt x="225083" y="325479"/>
                </a:lnTo>
                <a:cubicBezTo>
                  <a:pt x="271975" y="273897"/>
                  <a:pt x="464234" y="58192"/>
                  <a:pt x="506437" y="15989"/>
                </a:cubicBezTo>
                <a:cubicBezTo>
                  <a:pt x="548640" y="-26214"/>
                  <a:pt x="513470" y="23023"/>
                  <a:pt x="478301" y="7226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>
            <a:off x="6048375" y="3108325"/>
            <a:ext cx="619125" cy="369888"/>
          </a:xfrm>
          <a:custGeom>
            <a:avLst/>
            <a:gdLst>
              <a:gd name="connsiteX0" fmla="*/ 0 w 618978"/>
              <a:gd name="connsiteY0" fmla="*/ 154745 h 369330"/>
              <a:gd name="connsiteX1" fmla="*/ 168812 w 618978"/>
              <a:gd name="connsiteY1" fmla="*/ 365760 h 369330"/>
              <a:gd name="connsiteX2" fmla="*/ 618978 w 618978"/>
              <a:gd name="connsiteY2" fmla="*/ 0 h 369330"/>
              <a:gd name="connsiteX3" fmla="*/ 618978 w 618978"/>
              <a:gd name="connsiteY3" fmla="*/ 0 h 369330"/>
              <a:gd name="connsiteX4" fmla="*/ 562707 w 618978"/>
              <a:gd name="connsiteY4" fmla="*/ 42203 h 369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8978" h="369330">
                <a:moveTo>
                  <a:pt x="0" y="154745"/>
                </a:moveTo>
                <a:cubicBezTo>
                  <a:pt x="32824" y="273148"/>
                  <a:pt x="65649" y="391551"/>
                  <a:pt x="168812" y="365760"/>
                </a:cubicBezTo>
                <a:cubicBezTo>
                  <a:pt x="271975" y="339969"/>
                  <a:pt x="618978" y="0"/>
                  <a:pt x="618978" y="0"/>
                </a:cubicBezTo>
                <a:lnTo>
                  <a:pt x="618978" y="0"/>
                </a:lnTo>
                <a:lnTo>
                  <a:pt x="562707" y="42203"/>
                </a:ln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4" name="任意多边形 13"/>
          <p:cNvSpPr/>
          <p:nvPr/>
        </p:nvSpPr>
        <p:spPr>
          <a:xfrm>
            <a:off x="6284913" y="4352925"/>
            <a:ext cx="566737" cy="257175"/>
          </a:xfrm>
          <a:custGeom>
            <a:avLst/>
            <a:gdLst>
              <a:gd name="connsiteX0" fmla="*/ 0 w 566671"/>
              <a:gd name="connsiteY0" fmla="*/ 38637 h 257578"/>
              <a:gd name="connsiteX1" fmla="*/ 206062 w 566671"/>
              <a:gd name="connsiteY1" fmla="*/ 257578 h 257578"/>
              <a:gd name="connsiteX2" fmla="*/ 206062 w 566671"/>
              <a:gd name="connsiteY2" fmla="*/ 257578 h 257578"/>
              <a:gd name="connsiteX3" fmla="*/ 566671 w 566671"/>
              <a:gd name="connsiteY3" fmla="*/ 0 h 257578"/>
              <a:gd name="connsiteX4" fmla="*/ 566671 w 566671"/>
              <a:gd name="connsiteY4" fmla="*/ 0 h 257578"/>
              <a:gd name="connsiteX5" fmla="*/ 566671 w 566671"/>
              <a:gd name="connsiteY5" fmla="*/ 0 h 25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6671" h="257578">
                <a:moveTo>
                  <a:pt x="0" y="38637"/>
                </a:moveTo>
                <a:lnTo>
                  <a:pt x="206062" y="257578"/>
                </a:lnTo>
                <a:lnTo>
                  <a:pt x="206062" y="257578"/>
                </a:lnTo>
                <a:lnTo>
                  <a:pt x="566671" y="0"/>
                </a:lnTo>
                <a:lnTo>
                  <a:pt x="566671" y="0"/>
                </a:lnTo>
                <a:lnTo>
                  <a:pt x="566671" y="0"/>
                </a:ln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5448300" y="5421313"/>
            <a:ext cx="655638" cy="298450"/>
          </a:xfrm>
          <a:custGeom>
            <a:avLst/>
            <a:gdLst>
              <a:gd name="connsiteX0" fmla="*/ 0 w 656823"/>
              <a:gd name="connsiteY0" fmla="*/ 90152 h 297590"/>
              <a:gd name="connsiteX1" fmla="*/ 206062 w 656823"/>
              <a:gd name="connsiteY1" fmla="*/ 296214 h 297590"/>
              <a:gd name="connsiteX2" fmla="*/ 656823 w 656823"/>
              <a:gd name="connsiteY2" fmla="*/ 0 h 297590"/>
              <a:gd name="connsiteX3" fmla="*/ 656823 w 656823"/>
              <a:gd name="connsiteY3" fmla="*/ 0 h 29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823" h="297590">
                <a:moveTo>
                  <a:pt x="0" y="90152"/>
                </a:moveTo>
                <a:cubicBezTo>
                  <a:pt x="48296" y="200695"/>
                  <a:pt x="96592" y="311239"/>
                  <a:pt x="206062" y="296214"/>
                </a:cubicBezTo>
                <a:cubicBezTo>
                  <a:pt x="315532" y="281189"/>
                  <a:pt x="656823" y="0"/>
                  <a:pt x="656823" y="0"/>
                </a:cubicBezTo>
                <a:lnTo>
                  <a:pt x="656823" y="0"/>
                </a:ln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4"/>
          <p:cNvSpPr txBox="1">
            <a:spLocks noChangeArrowheads="1"/>
          </p:cNvSpPr>
          <p:nvPr/>
        </p:nvSpPr>
        <p:spPr bwMode="auto">
          <a:xfrm>
            <a:off x="561975" y="973138"/>
            <a:ext cx="90328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6000" b="1">
                <a:latin typeface="华文楷体"/>
                <a:ea typeface="华文楷体"/>
                <a:cs typeface="华文楷体"/>
              </a:rPr>
              <a:t>多可爱的娃娃！</a:t>
            </a:r>
            <a:endParaRPr lang="en-US" altLang="zh-CN" sz="6000" b="1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</a:pPr>
            <a:r>
              <a:rPr lang="zh-CN" altLang="en-US" sz="6000" b="1">
                <a:latin typeface="华文楷体"/>
                <a:ea typeface="华文楷体"/>
                <a:cs typeface="华文楷体"/>
              </a:rPr>
              <a:t>瞧，它的衣服多么漂亮！</a:t>
            </a:r>
            <a:endParaRPr lang="en-US" altLang="zh-CN" sz="6000" b="1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</a:pPr>
            <a:r>
              <a:rPr lang="zh-CN" altLang="en-US" sz="6000" b="1">
                <a:latin typeface="华文楷体"/>
                <a:ea typeface="华文楷体"/>
                <a:cs typeface="华文楷体"/>
              </a:rPr>
              <a:t>它的微笑多么美丽！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30200" y="1487488"/>
            <a:ext cx="736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000" b="1" dirty="0">
                <a:latin typeface="Calibri" pitchFamily="34" charset="0"/>
                <a:ea typeface="华文楷体"/>
                <a:cs typeface="华文楷体"/>
              </a:rPr>
              <a:t>它的衣服漂亮，它的微笑美丽。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6050" y="3003550"/>
            <a:ext cx="87058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>
                <a:latin typeface="+mn-lt"/>
                <a:ea typeface="+mn-ea"/>
              </a:rPr>
              <a:t>    </a:t>
            </a:r>
            <a:r>
              <a:rPr lang="zh-CN" alt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它的衣服多么漂亮！它的微笑多么美丽！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本框 1"/>
          <p:cNvSpPr txBox="1">
            <a:spLocks noChangeArrowheads="1"/>
          </p:cNvSpPr>
          <p:nvPr/>
        </p:nvSpPr>
        <p:spPr bwMode="auto">
          <a:xfrm>
            <a:off x="407988" y="1384300"/>
            <a:ext cx="736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000" b="1">
                <a:latin typeface="Calibri" pitchFamily="34" charset="0"/>
                <a:ea typeface="华文楷体"/>
                <a:cs typeface="华文楷体"/>
              </a:rPr>
              <a:t>它的衣服漂亮，它的微笑美丽。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3350" y="3248025"/>
            <a:ext cx="87058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>
                <a:latin typeface="+mn-lt"/>
                <a:ea typeface="+mn-ea"/>
              </a:rPr>
              <a:t>    </a:t>
            </a:r>
            <a:r>
              <a:rPr lang="zh-CN" alt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它的衣服</a:t>
            </a:r>
            <a:r>
              <a:rPr lang="zh-CN" altLang="en-US" sz="3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多么</a:t>
            </a:r>
            <a:r>
              <a:rPr lang="zh-CN" alt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漂亮</a:t>
            </a:r>
            <a:r>
              <a:rPr lang="zh-CN" altLang="en-US" sz="3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！</a:t>
            </a:r>
            <a:r>
              <a:rPr lang="zh-CN" alt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它的微笑</a:t>
            </a:r>
            <a:r>
              <a:rPr lang="zh-CN" altLang="en-US" sz="3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多么</a:t>
            </a:r>
            <a:r>
              <a:rPr lang="zh-CN" alt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美丽</a:t>
            </a:r>
            <a:r>
              <a:rPr lang="zh-CN" altLang="en-US" sz="3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我的文档\图片收藏\扫描\图片.jpg"/>
          <p:cNvPicPr>
            <a:picLocks noChangeAspect="1" noChangeArrowheads="1"/>
          </p:cNvPicPr>
          <p:nvPr/>
        </p:nvPicPr>
        <p:blipFill>
          <a:blip r:embed="rId2"/>
          <a:srcRect l="3598" t="-7558" r="19966" b="7558"/>
          <a:stretch>
            <a:fillRect/>
          </a:stretch>
        </p:blipFill>
        <p:spPr bwMode="auto">
          <a:xfrm>
            <a:off x="258763" y="273050"/>
            <a:ext cx="4597400" cy="651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119813" y="2468563"/>
            <a:ext cx="5826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600" b="1"/>
              <a:t>你的</a:t>
            </a:r>
            <a:r>
              <a:rPr lang="zh-CN" altLang="en-US" sz="3600" b="1" u="sng"/>
              <a:t>             </a:t>
            </a:r>
            <a:r>
              <a:rPr lang="zh-CN" altLang="en-US" sz="3600" b="1">
                <a:solidFill>
                  <a:srgbClr val="FF0000"/>
                </a:solidFill>
              </a:rPr>
              <a:t>多么</a:t>
            </a:r>
            <a:r>
              <a:rPr lang="zh-CN" altLang="en-US" sz="3600" b="1" u="sng"/>
              <a:t>            </a:t>
            </a:r>
            <a:r>
              <a:rPr lang="zh-CN" altLang="en-US" sz="3600" b="1">
                <a:solidFill>
                  <a:srgbClr val="FF0000"/>
                </a:solidFill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D:\我的文档\图片收藏\扫描\图片.jpg"/>
          <p:cNvPicPr>
            <a:picLocks noChangeAspect="1" noChangeArrowheads="1"/>
          </p:cNvPicPr>
          <p:nvPr/>
        </p:nvPicPr>
        <p:blipFill>
          <a:blip r:embed="rId2"/>
          <a:srcRect l="3598" t="-7558" r="19966" b="7558"/>
          <a:stretch>
            <a:fillRect/>
          </a:stretch>
        </p:blipFill>
        <p:spPr bwMode="auto">
          <a:xfrm>
            <a:off x="258763" y="273050"/>
            <a:ext cx="4597400" cy="651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文本框 1"/>
          <p:cNvSpPr txBox="1">
            <a:spLocks noChangeArrowheads="1"/>
          </p:cNvSpPr>
          <p:nvPr/>
        </p:nvSpPr>
        <p:spPr bwMode="auto">
          <a:xfrm>
            <a:off x="5461000" y="1103313"/>
            <a:ext cx="64817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/>
              <a:t>          </a:t>
            </a:r>
            <a:r>
              <a:rPr lang="zh-CN" altLang="en-US" sz="4800" b="1" dirty="0"/>
              <a:t>看看周围没人，她</a:t>
            </a:r>
            <a:endParaRPr lang="en-US" altLang="zh-CN" sz="4800" b="1" dirty="0"/>
          </a:p>
          <a:p>
            <a:pPr>
              <a:lnSpc>
                <a:spcPct val="150000"/>
              </a:lnSpc>
            </a:pPr>
            <a:r>
              <a:rPr lang="zh-CN" altLang="en-US" sz="4800" b="1" dirty="0"/>
              <a:t>拿起娃娃，装到书包里，</a:t>
            </a:r>
            <a:endParaRPr lang="en-US" altLang="zh-CN" sz="4800" b="1" dirty="0"/>
          </a:p>
          <a:p>
            <a:pPr>
              <a:lnSpc>
                <a:spcPct val="150000"/>
              </a:lnSpc>
            </a:pPr>
            <a:r>
              <a:rPr lang="zh-CN" altLang="en-US" sz="4800" b="1" dirty="0"/>
              <a:t>跟在人群后面，来到大街上。</a:t>
            </a:r>
            <a:endParaRPr lang="en-US" altLang="zh-CN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D:\我的文档\图片收藏\扫描\图片.jpg"/>
          <p:cNvPicPr>
            <a:picLocks noChangeAspect="1" noChangeArrowheads="1"/>
          </p:cNvPicPr>
          <p:nvPr/>
        </p:nvPicPr>
        <p:blipFill>
          <a:blip r:embed="rId2"/>
          <a:srcRect l="3598" t="-7558" r="19966" b="7558"/>
          <a:stretch>
            <a:fillRect/>
          </a:stretch>
        </p:blipFill>
        <p:spPr bwMode="auto">
          <a:xfrm>
            <a:off x="258763" y="273050"/>
            <a:ext cx="4597400" cy="651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文本框 1"/>
          <p:cNvSpPr txBox="1">
            <a:spLocks noChangeArrowheads="1"/>
          </p:cNvSpPr>
          <p:nvPr/>
        </p:nvSpPr>
        <p:spPr bwMode="auto">
          <a:xfrm>
            <a:off x="5461000" y="1103313"/>
            <a:ext cx="64817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/>
              <a:t>          </a:t>
            </a:r>
            <a:r>
              <a:rPr lang="zh-CN" altLang="en-US" sz="4800" b="1"/>
              <a:t>看看周围没人，她</a:t>
            </a:r>
            <a:endParaRPr lang="en-US" altLang="zh-CN" sz="4800" b="1"/>
          </a:p>
          <a:p>
            <a:pPr>
              <a:lnSpc>
                <a:spcPct val="150000"/>
              </a:lnSpc>
            </a:pPr>
            <a:r>
              <a:rPr lang="zh-CN" altLang="en-US" sz="4800" b="1">
                <a:solidFill>
                  <a:srgbClr val="FF0000"/>
                </a:solidFill>
              </a:rPr>
              <a:t>拿起</a:t>
            </a:r>
            <a:r>
              <a:rPr lang="zh-CN" altLang="en-US" sz="4800" b="1"/>
              <a:t>娃娃，</a:t>
            </a:r>
            <a:r>
              <a:rPr lang="zh-CN" altLang="en-US" sz="4800" b="1">
                <a:solidFill>
                  <a:srgbClr val="FF0000"/>
                </a:solidFill>
              </a:rPr>
              <a:t>装到</a:t>
            </a:r>
            <a:r>
              <a:rPr lang="zh-CN" altLang="en-US" sz="4800" b="1"/>
              <a:t>书包里，</a:t>
            </a:r>
            <a:endParaRPr lang="en-US" altLang="zh-CN" sz="4800" b="1"/>
          </a:p>
          <a:p>
            <a:pPr>
              <a:lnSpc>
                <a:spcPct val="150000"/>
              </a:lnSpc>
            </a:pPr>
            <a:r>
              <a:rPr lang="zh-CN" altLang="en-US" sz="4800" b="1">
                <a:solidFill>
                  <a:srgbClr val="FF0000"/>
                </a:solidFill>
              </a:rPr>
              <a:t>跟在</a:t>
            </a:r>
            <a:r>
              <a:rPr lang="zh-CN" altLang="en-US" sz="4800" b="1"/>
              <a:t>人群后面，</a:t>
            </a:r>
            <a:r>
              <a:rPr lang="zh-CN" altLang="en-US" sz="4800" b="1">
                <a:solidFill>
                  <a:srgbClr val="FF0000"/>
                </a:solidFill>
              </a:rPr>
              <a:t>来到</a:t>
            </a:r>
            <a:r>
              <a:rPr lang="zh-CN" altLang="en-US" sz="4800" b="1"/>
              <a:t>大街上。</a:t>
            </a:r>
            <a:endParaRPr lang="en-US" altLang="zh-CN" sz="4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文本框 1"/>
          <p:cNvSpPr txBox="1">
            <a:spLocks noChangeArrowheads="1"/>
          </p:cNvSpPr>
          <p:nvPr/>
        </p:nvSpPr>
        <p:spPr bwMode="auto">
          <a:xfrm>
            <a:off x="590550" y="787400"/>
            <a:ext cx="8864600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         可是珍珍觉得人们都用眼睛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盯着她，好像在问：“你书包里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放着什么？”珍珍不敢回家，怕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妈妈也怎样问她。</a:t>
            </a:r>
            <a:endParaRPr lang="en-US" altLang="zh-CN" sz="4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文本框 1"/>
          <p:cNvSpPr txBox="1">
            <a:spLocks noChangeArrowheads="1"/>
          </p:cNvSpPr>
          <p:nvPr/>
        </p:nvSpPr>
        <p:spPr bwMode="auto">
          <a:xfrm>
            <a:off x="590550" y="787400"/>
            <a:ext cx="8864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         可是珍珍觉得人们都用眼睛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0000"/>
                </a:solidFill>
                <a:latin typeface="Calibri" pitchFamily="34" charset="0"/>
              </a:rPr>
              <a:t>盯着</a:t>
            </a:r>
            <a:r>
              <a:rPr lang="zh-CN" altLang="en-US" sz="4800" b="1" dirty="0">
                <a:latin typeface="Calibri" pitchFamily="34" charset="0"/>
              </a:rPr>
              <a:t>她，好像在问：“你书包里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放着什么？”珍珍不敢回家，怕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妈妈也怎样问她。</a:t>
            </a:r>
            <a:endParaRPr lang="en-US" altLang="zh-CN" sz="4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文本框 1"/>
          <p:cNvSpPr txBox="1">
            <a:spLocks noChangeArrowheads="1"/>
          </p:cNvSpPr>
          <p:nvPr/>
        </p:nvSpPr>
        <p:spPr bwMode="auto">
          <a:xfrm>
            <a:off x="590550" y="787400"/>
            <a:ext cx="8864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         可是珍珍觉得人们都用眼睛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0000"/>
                </a:solidFill>
                <a:latin typeface="Calibri" pitchFamily="34" charset="0"/>
              </a:rPr>
              <a:t>盯着</a:t>
            </a:r>
            <a:r>
              <a:rPr lang="zh-CN" altLang="en-US" sz="4800" b="1" dirty="0">
                <a:latin typeface="Calibri" pitchFamily="34" charset="0"/>
              </a:rPr>
              <a:t>她，好像在问：“你书包里</a:t>
            </a:r>
            <a:endParaRPr lang="en-US" altLang="zh-CN" sz="4800" b="1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放着什么？”珍珍不敢回家，</a:t>
            </a:r>
            <a:r>
              <a:rPr lang="zh-CN" altLang="en-US" sz="4800" b="1" dirty="0">
                <a:solidFill>
                  <a:srgbClr val="FF0000"/>
                </a:solidFill>
                <a:latin typeface="Calibri" pitchFamily="34" charset="0"/>
              </a:rPr>
              <a:t>怕</a:t>
            </a:r>
            <a:endParaRPr lang="en-US" altLang="zh-CN" sz="4800" b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latin typeface="Calibri" pitchFamily="34" charset="0"/>
              </a:rPr>
              <a:t>妈妈也怎样问她。</a:t>
            </a:r>
            <a:endParaRPr lang="en-US" altLang="zh-CN" sz="4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7856538" y="1427163"/>
            <a:ext cx="3790950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4200">
                <a:solidFill>
                  <a:srgbClr val="FF0000"/>
                </a:solidFill>
                <a:ea typeface="楷体_GB2312" pitchFamily="49" charset="-122"/>
              </a:rPr>
              <a:t>娃娃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4014788" y="1776413"/>
            <a:ext cx="38417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9600"/>
              <a:t>可爱的</a:t>
            </a:r>
          </a:p>
        </p:txBody>
      </p:sp>
      <p:sp>
        <p:nvSpPr>
          <p:cNvPr id="13316" name="文本框 1"/>
          <p:cNvSpPr txBox="1">
            <a:spLocks noChangeArrowheads="1"/>
          </p:cNvSpPr>
          <p:nvPr/>
        </p:nvSpPr>
        <p:spPr bwMode="auto">
          <a:xfrm>
            <a:off x="225425" y="0"/>
            <a:ext cx="24701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6000" b="1">
                <a:solidFill>
                  <a:srgbClr val="00B050"/>
                </a:solidFill>
                <a:latin typeface="华文楷体"/>
                <a:ea typeface="华文楷体"/>
                <a:cs typeface="华文楷体"/>
              </a:rPr>
              <a:t>6  </a:t>
            </a:r>
            <a:r>
              <a:rPr lang="zh-CN" altLang="en-US" sz="6000" b="1">
                <a:solidFill>
                  <a:srgbClr val="00B050"/>
                </a:solidFill>
                <a:latin typeface="华文楷体"/>
                <a:ea typeface="华文楷体"/>
                <a:cs typeface="华文楷体"/>
              </a:rPr>
              <a:t>诚实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952500" y="1031875"/>
            <a:ext cx="6940550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/>
              <a:t>          </a:t>
            </a:r>
            <a:r>
              <a:rPr lang="zh-CN" altLang="en-US" sz="4800" b="1"/>
              <a:t>她在大街上走啊走啊。忽然，打雷了，轰隆隆的雷声震得珍珍               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645025" y="3384550"/>
            <a:ext cx="2659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800" b="1"/>
              <a:t>心惊肉跳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952500" y="1031875"/>
            <a:ext cx="6940550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/>
              <a:t>          </a:t>
            </a:r>
            <a:r>
              <a:rPr lang="zh-CN" altLang="en-US" sz="4800" b="1"/>
              <a:t>她在大街上走啊走啊。忽然，打雷了，轰隆隆的雷声震得珍珍               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645025" y="3384550"/>
            <a:ext cx="2659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</a:rPr>
              <a:t>心惊肉跳</a:t>
            </a:r>
          </a:p>
        </p:txBody>
      </p:sp>
    </p:spTree>
    <p:extLst>
      <p:ext uri="{BB962C8B-B14F-4D97-AF65-F5344CB8AC3E}">
        <p14:creationId xmlns:p14="http://schemas.microsoft.com/office/powerpoint/2010/main" xmlns="" val="226745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119567" y="1405452"/>
            <a:ext cx="69405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/>
              <a:t>          </a:t>
            </a:r>
            <a:r>
              <a:rPr lang="zh-CN" altLang="en-US" sz="4400" b="1" dirty="0" smtClean="0"/>
              <a:t>她</a:t>
            </a:r>
            <a:r>
              <a:rPr lang="zh-CN" altLang="en-US" sz="4400" b="1" dirty="0"/>
              <a:t>又冷又饿，越来越害怕，赶紧跑回家。一进门，珍珍就哇的一声大哭起来。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1003658" y="1289542"/>
            <a:ext cx="69405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/>
              <a:t>          </a:t>
            </a:r>
            <a:r>
              <a:rPr lang="zh-CN" altLang="en-US" sz="4400" b="1" dirty="0" smtClean="0"/>
              <a:t>她</a:t>
            </a:r>
            <a:r>
              <a:rPr lang="zh-CN" altLang="en-US" sz="4400" b="1" dirty="0">
                <a:solidFill>
                  <a:srgbClr val="FF0000"/>
                </a:solidFill>
              </a:rPr>
              <a:t>又冷又饿</a:t>
            </a:r>
            <a:r>
              <a:rPr lang="zh-CN" altLang="en-US" sz="4400" b="1" dirty="0"/>
              <a:t>，</a:t>
            </a:r>
            <a:r>
              <a:rPr lang="zh-CN" altLang="en-US" sz="4400" b="1" dirty="0">
                <a:solidFill>
                  <a:srgbClr val="FF0000"/>
                </a:solidFill>
              </a:rPr>
              <a:t>越来越害怕</a:t>
            </a:r>
            <a:r>
              <a:rPr lang="zh-CN" altLang="en-US" sz="4400" b="1" dirty="0"/>
              <a:t>，赶紧跑回家。一进门，珍珍就哇的一声大哭起来。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4738" y="942535"/>
            <a:ext cx="1847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CN" sz="6000" b="1" dirty="0" smtClean="0"/>
          </a:p>
          <a:p>
            <a:endParaRPr lang="zh-CN" altLang="en-US" sz="36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2568639" y="1101424"/>
            <a:ext cx="8787983" cy="2821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6600" b="1" dirty="0" smtClean="0"/>
              <a:t>       </a:t>
            </a:r>
            <a:r>
              <a:rPr lang="zh-CN" altLang="en-US" sz="6000" b="1" dirty="0" smtClean="0"/>
              <a:t>知错就改也是诚实的</a:t>
            </a:r>
            <a:endParaRPr lang="en-US" altLang="zh-CN" sz="6000" b="1" dirty="0" smtClean="0"/>
          </a:p>
          <a:p>
            <a:pPr>
              <a:lnSpc>
                <a:spcPct val="150000"/>
              </a:lnSpc>
            </a:pPr>
            <a:r>
              <a:rPr lang="zh-CN" altLang="en-US" sz="6000" b="1" dirty="0" smtClean="0"/>
              <a:t>一种表现。</a:t>
            </a:r>
            <a:endParaRPr lang="zh-CN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xmlns="" val="7949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"/>
          <p:cNvSpPr txBox="1">
            <a:spLocks noChangeArrowheads="1"/>
          </p:cNvSpPr>
          <p:nvPr/>
        </p:nvSpPr>
        <p:spPr bwMode="auto">
          <a:xfrm>
            <a:off x="1319213" y="-1095375"/>
            <a:ext cx="9286517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8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>
                <a:solidFill>
                  <a:srgbClr val="FF0000"/>
                </a:solidFill>
              </a:rPr>
              <a:t>姑娘    盯着   承认</a:t>
            </a:r>
            <a:endParaRPr lang="en-US" altLang="zh-CN" sz="8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>
                <a:solidFill>
                  <a:srgbClr val="FF0000"/>
                </a:solidFill>
              </a:rPr>
              <a:t>心惊肉跳   又冷又饿</a:t>
            </a:r>
            <a:endParaRPr lang="zh-CN" altLang="en-US" sz="8000" b="1" dirty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"/>
          <p:cNvSpPr txBox="1">
            <a:spLocks noChangeArrowheads="1"/>
          </p:cNvSpPr>
          <p:nvPr/>
        </p:nvSpPr>
        <p:spPr bwMode="auto">
          <a:xfrm>
            <a:off x="1254140" y="597797"/>
            <a:ext cx="900118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8000" b="1" dirty="0">
                <a:solidFill>
                  <a:srgbClr val="FF0000"/>
                </a:solidFill>
              </a:rPr>
              <a:t>姑娘    盯着   </a:t>
            </a:r>
            <a:r>
              <a:rPr lang="zh-CN" altLang="en-US" sz="8000" b="1" dirty="0" smtClean="0">
                <a:solidFill>
                  <a:srgbClr val="FF0000"/>
                </a:solidFill>
              </a:rPr>
              <a:t>承认</a:t>
            </a:r>
            <a:endParaRPr lang="en-US" altLang="zh-CN" sz="8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 smtClean="0">
                <a:solidFill>
                  <a:srgbClr val="FF0000"/>
                </a:solidFill>
              </a:rPr>
              <a:t>心惊肉跳  又冷又饿</a:t>
            </a:r>
            <a:endParaRPr lang="en-US" altLang="zh-CN" sz="8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 smtClean="0"/>
              <a:t> </a:t>
            </a:r>
            <a:r>
              <a:rPr lang="zh-CN" altLang="en-US" sz="8000" b="1" dirty="0" smtClean="0">
                <a:solidFill>
                  <a:srgbClr val="00B0F0"/>
                </a:solidFill>
              </a:rPr>
              <a:t>    </a:t>
            </a:r>
            <a:endParaRPr lang="zh-CN" altLang="en-US" sz="8000" b="1" dirty="0">
              <a:solidFill>
                <a:srgbClr val="00B0F0"/>
              </a:solidFill>
            </a:endParaRPr>
          </a:p>
        </p:txBody>
      </p:sp>
      <p:sp>
        <p:nvSpPr>
          <p:cNvPr id="3" name="椭圆 2"/>
          <p:cNvSpPr/>
          <p:nvPr/>
        </p:nvSpPr>
        <p:spPr>
          <a:xfrm>
            <a:off x="2823246" y="2344693"/>
            <a:ext cx="266700" cy="2381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4931669" y="2351043"/>
            <a:ext cx="254000" cy="23177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7766050" y="2339930"/>
            <a:ext cx="266700" cy="24288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2823246" y="4251096"/>
            <a:ext cx="266700" cy="2095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355233" y="4251096"/>
            <a:ext cx="266700" cy="2095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2"/>
          <p:cNvSpPr txBox="1">
            <a:spLocks noChangeArrowheads="1"/>
          </p:cNvSpPr>
          <p:nvPr/>
        </p:nvSpPr>
        <p:spPr bwMode="auto">
          <a:xfrm>
            <a:off x="1804988" y="1098550"/>
            <a:ext cx="36512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600" b="1">
                <a:solidFill>
                  <a:srgbClr val="FF0000"/>
                </a:solidFill>
              </a:rPr>
              <a:t>又冷又饿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2"/>
          <p:cNvSpPr txBox="1">
            <a:spLocks noChangeArrowheads="1"/>
          </p:cNvSpPr>
          <p:nvPr/>
        </p:nvSpPr>
        <p:spPr bwMode="auto">
          <a:xfrm>
            <a:off x="1804988" y="1098550"/>
            <a:ext cx="36512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600" b="1">
                <a:solidFill>
                  <a:srgbClr val="FF0000"/>
                </a:solidFill>
              </a:rPr>
              <a:t>又冷又饿</a:t>
            </a:r>
          </a:p>
        </p:txBody>
      </p:sp>
      <p:sp>
        <p:nvSpPr>
          <p:cNvPr id="15363" name="文本框 3"/>
          <p:cNvSpPr txBox="1">
            <a:spLocks noChangeArrowheads="1"/>
          </p:cNvSpPr>
          <p:nvPr/>
        </p:nvSpPr>
        <p:spPr bwMode="auto">
          <a:xfrm>
            <a:off x="6259513" y="1298575"/>
            <a:ext cx="35131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endParaRPr lang="zh-CN" altLang="en-US" sz="4400"/>
          </a:p>
        </p:txBody>
      </p:sp>
      <p:sp>
        <p:nvSpPr>
          <p:cNvPr id="15364" name="矩形 4"/>
          <p:cNvSpPr>
            <a:spLocks noChangeArrowheads="1"/>
          </p:cNvSpPr>
          <p:nvPr/>
        </p:nvSpPr>
        <p:spPr bwMode="auto">
          <a:xfrm>
            <a:off x="1898650" y="3043238"/>
            <a:ext cx="3513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endParaRPr lang="zh-CN" altLang="en-US" sz="4400"/>
          </a:p>
        </p:txBody>
      </p:sp>
      <p:sp>
        <p:nvSpPr>
          <p:cNvPr id="15365" name="矩形 5"/>
          <p:cNvSpPr>
            <a:spLocks noChangeArrowheads="1"/>
          </p:cNvSpPr>
          <p:nvPr/>
        </p:nvSpPr>
        <p:spPr bwMode="auto">
          <a:xfrm>
            <a:off x="6259513" y="3043238"/>
            <a:ext cx="351313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r>
              <a:rPr lang="zh-CN" altLang="en-US" sz="4400"/>
              <a:t>又</a:t>
            </a:r>
            <a:r>
              <a:rPr lang="zh-CN" altLang="en-US" sz="4400" u="sng"/>
              <a:t>       </a:t>
            </a:r>
            <a:endParaRPr lang="zh-CN" altLang="en-US" sz="4400"/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7005638" y="1298575"/>
            <a:ext cx="32496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</a:rPr>
              <a:t>高        大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2708275" y="3043238"/>
            <a:ext cx="241617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b="1">
                <a:solidFill>
                  <a:srgbClr val="FF0000"/>
                </a:solidFill>
              </a:rPr>
              <a:t>白       胖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7005638" y="3043238"/>
            <a:ext cx="2413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</a:rPr>
              <a:t>唱       跳</a:t>
            </a:r>
          </a:p>
        </p:txBody>
      </p:sp>
    </p:spTree>
    <p:extLst>
      <p:ext uri="{BB962C8B-B14F-4D97-AF65-F5344CB8AC3E}">
        <p14:creationId xmlns:p14="http://schemas.microsoft.com/office/powerpoint/2010/main" xmlns="" val="68395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"/>
          <p:cNvSpPr txBox="1">
            <a:spLocks noChangeArrowheads="1"/>
          </p:cNvSpPr>
          <p:nvPr/>
        </p:nvSpPr>
        <p:spPr bwMode="auto">
          <a:xfrm>
            <a:off x="1318161" y="540913"/>
            <a:ext cx="939712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8000" b="1" dirty="0">
                <a:solidFill>
                  <a:srgbClr val="FF0000"/>
                </a:solidFill>
              </a:rPr>
              <a:t> </a:t>
            </a:r>
            <a:r>
              <a:rPr lang="zh-CN" altLang="en-US" sz="8000" b="1" dirty="0" smtClean="0">
                <a:solidFill>
                  <a:srgbClr val="00B050"/>
                </a:solidFill>
              </a:rPr>
              <a:t>赶紧    </a:t>
            </a:r>
            <a:r>
              <a:rPr lang="zh-CN" altLang="en-US" sz="8000" b="1" dirty="0">
                <a:solidFill>
                  <a:srgbClr val="00B050"/>
                </a:solidFill>
              </a:rPr>
              <a:t>参加  一</a:t>
            </a:r>
            <a:r>
              <a:rPr lang="zh-CN" altLang="en-US" sz="8000" b="1" dirty="0" smtClean="0">
                <a:solidFill>
                  <a:srgbClr val="00B050"/>
                </a:solidFill>
              </a:rPr>
              <a:t>进门</a:t>
            </a:r>
            <a:endParaRPr lang="en-US" altLang="zh-CN" sz="80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 smtClean="0">
                <a:solidFill>
                  <a:srgbClr val="00B050"/>
                </a:solidFill>
              </a:rPr>
              <a:t> 浑身</a:t>
            </a:r>
            <a:r>
              <a:rPr lang="zh-CN" altLang="en-US" sz="8000" b="1" dirty="0">
                <a:solidFill>
                  <a:srgbClr val="00B050"/>
                </a:solidFill>
              </a:rPr>
              <a:t>湿透</a:t>
            </a:r>
          </a:p>
        </p:txBody>
      </p:sp>
      <p:sp>
        <p:nvSpPr>
          <p:cNvPr id="3" name="椭圆 2"/>
          <p:cNvSpPr/>
          <p:nvPr/>
        </p:nvSpPr>
        <p:spPr>
          <a:xfrm>
            <a:off x="3077067" y="2314676"/>
            <a:ext cx="266700" cy="23812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5275263" y="2254172"/>
            <a:ext cx="254000" cy="23177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8920163" y="2223574"/>
            <a:ext cx="266700" cy="24288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2214272" y="4117015"/>
            <a:ext cx="266700" cy="2095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6684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>
            <a:spLocks noChangeArrowheads="1"/>
          </p:cNvSpPr>
          <p:nvPr/>
        </p:nvSpPr>
        <p:spPr bwMode="auto">
          <a:xfrm>
            <a:off x="1216646" y="-1194076"/>
            <a:ext cx="939712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8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/>
              <a:t> </a:t>
            </a:r>
            <a:r>
              <a:rPr lang="zh-CN" altLang="en-US" sz="8000" b="1" dirty="0">
                <a:solidFill>
                  <a:srgbClr val="00B050"/>
                </a:solidFill>
              </a:rPr>
              <a:t>赶紧    参加  一</a:t>
            </a:r>
            <a:r>
              <a:rPr lang="zh-CN" altLang="en-US" sz="8000" b="1" dirty="0" smtClean="0">
                <a:solidFill>
                  <a:srgbClr val="00B050"/>
                </a:solidFill>
              </a:rPr>
              <a:t>进门</a:t>
            </a:r>
            <a:endParaRPr lang="en-US" altLang="zh-CN" sz="80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8000" b="1" dirty="0" smtClean="0">
                <a:solidFill>
                  <a:srgbClr val="00B050"/>
                </a:solidFill>
              </a:rPr>
              <a:t> 浑身</a:t>
            </a:r>
            <a:r>
              <a:rPr lang="zh-CN" altLang="en-US" sz="8000" b="1" dirty="0">
                <a:solidFill>
                  <a:srgbClr val="00B050"/>
                </a:solidFill>
              </a:rPr>
              <a:t>湿透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9213" y="2173573"/>
            <a:ext cx="38988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800" b="1" dirty="0" smtClean="0">
                <a:solidFill>
                  <a:srgbClr val="00B0F0"/>
                </a:solidFill>
              </a:rPr>
              <a:t>舍 </a:t>
            </a:r>
            <a:r>
              <a:rPr lang="zh-CN" altLang="en-US" sz="8800" b="1" dirty="0" smtClean="0"/>
              <a:t>不得</a:t>
            </a:r>
            <a:endParaRPr lang="zh-CN" altLang="en-US" sz="8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16961" y="2173573"/>
            <a:ext cx="30796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800" b="1" dirty="0" smtClean="0">
                <a:solidFill>
                  <a:srgbClr val="00B0F0"/>
                </a:solidFill>
              </a:rPr>
              <a:t>还  </a:t>
            </a:r>
            <a:r>
              <a:rPr lang="zh-CN" altLang="en-US" sz="8800" b="1" dirty="0" smtClean="0"/>
              <a:t>回</a:t>
            </a:r>
            <a:endParaRPr lang="zh-CN" altLang="en-US" sz="8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99213" y="1355174"/>
            <a:ext cx="1377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 dirty="0" err="1">
                <a:solidFill>
                  <a:prstClr val="black"/>
                </a:solidFill>
              </a:rPr>
              <a:t>shě</a:t>
            </a:r>
            <a:endParaRPr lang="zh-CN" alt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817840" y="1331253"/>
            <a:ext cx="1838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 dirty="0" err="1">
                <a:solidFill>
                  <a:prstClr val="black"/>
                </a:solidFill>
              </a:rPr>
              <a:t>huán</a:t>
            </a:r>
            <a:endParaRPr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77604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471</Words>
  <Application>Microsoft Office PowerPoint</Application>
  <PresentationFormat>自定义</PresentationFormat>
  <Paragraphs>65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SL</dc:creator>
  <cp:lastModifiedBy>tw</cp:lastModifiedBy>
  <cp:revision>72</cp:revision>
  <dcterms:created xsi:type="dcterms:W3CDTF">2015-10-13T13:59:07Z</dcterms:created>
  <dcterms:modified xsi:type="dcterms:W3CDTF">2016-04-17T10:47:05Z</dcterms:modified>
</cp:coreProperties>
</file>