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2" r:id="rId4"/>
    <p:sldId id="293" r:id="rId5"/>
    <p:sldId id="258" r:id="rId6"/>
    <p:sldId id="265" r:id="rId7"/>
    <p:sldId id="268" r:id="rId8"/>
    <p:sldId id="296" r:id="rId9"/>
    <p:sldId id="304" r:id="rId10"/>
    <p:sldId id="290" r:id="rId11"/>
    <p:sldId id="298" r:id="rId12"/>
    <p:sldId id="297" r:id="rId13"/>
    <p:sldId id="300" r:id="rId14"/>
    <p:sldId id="301" r:id="rId15"/>
    <p:sldId id="302" r:id="rId16"/>
    <p:sldId id="305" r:id="rId17"/>
    <p:sldId id="289" r:id="rId18"/>
    <p:sldId id="294" r:id="rId19"/>
    <p:sldId id="303" r:id="rId20"/>
    <p:sldId id="288" r:id="rId21"/>
    <p:sldId id="291" r:id="rId2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187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主题样式 1 - 强调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2142" y="-8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2010110619013770[1]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4958973">
            <a:off x="551112" y="-1496261"/>
            <a:ext cx="8161940" cy="10007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9BC78-BE04-45D5-9D8C-A14BB4254B7B}" type="datetimeFigureOut">
              <a:rPr lang="zh-CN" altLang="en-US" smtClean="0"/>
              <a:pPr/>
              <a:t>2016/4/17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3BBB-24C3-4D1E-AE42-584C720CFB9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787982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9BC78-BE04-45D5-9D8C-A14BB4254B7B}" type="datetimeFigureOut">
              <a:rPr lang="zh-CN" altLang="en-US" smtClean="0"/>
              <a:pPr/>
              <a:t>2016/4/17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3BBB-24C3-4D1E-AE42-584C720CFB9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562828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9BC78-BE04-45D5-9D8C-A14BB4254B7B}" type="datetimeFigureOut">
              <a:rPr lang="zh-CN" altLang="en-US" smtClean="0"/>
              <a:pPr/>
              <a:t>2016/4/17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3BBB-24C3-4D1E-AE42-584C720CFB9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9125019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83967A-0DC3-4DCA-828A-1FC7524452FB}" type="datetimeFigureOut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2016/4/17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2FBE3-D9C5-4A1B-AF0D-EBB5D6DE524D}" type="slidenum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2126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BC40D-717B-4A45-8597-374A143B7324}" type="datetimeFigureOut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2016/4/17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FDA1F6-FB01-451E-8794-DC4D43D15185}" type="slidenum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065189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66032-C241-4EEE-A616-46D4FDF9EF61}" type="datetimeFigureOut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2016/4/17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F382B-A13E-48BF-B467-76D51BAE6F27}" type="slidenum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590667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5503D-15E1-40C8-8BF5-DAFBABF1A2D2}" type="datetimeFigureOut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2016/4/17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6F6673-6777-437C-87BB-30FAC4FDDADA}" type="slidenum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022274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F6852D-1208-47D8-9870-E906AE04E003}" type="datetimeFigureOut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2016/4/17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49C4F-F4A5-400B-A9F0-FD9D7D0717CA}" type="slidenum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13890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D0B31-58B2-4F8E-9C9F-F22A22962E51}" type="datetimeFigureOut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2016/4/17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55E9A5-9163-4BE4-A16B-D45866EA2F4E}" type="slidenum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500706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52DC8-1DDA-45CA-AF4A-E76BE3DEB8EF}" type="datetimeFigureOut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2016/4/17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41DD90-CAA3-4AE6-9ABE-245E5D5048C9}" type="slidenum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874125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87148-829E-4C8A-A210-D71473B1454C}" type="datetimeFigureOut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2016/4/17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92343F-B24C-4836-B230-0BCB82776B55}" type="slidenum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9364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9BC78-BE04-45D5-9D8C-A14BB4254B7B}" type="datetimeFigureOut">
              <a:rPr lang="zh-CN" altLang="en-US" smtClean="0"/>
              <a:pPr/>
              <a:t>2016/4/17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3BBB-24C3-4D1E-AE42-584C720CFB9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3589030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ADA80-0266-4E6D-953D-64722A331B90}" type="datetimeFigureOut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2016/4/17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27151-B3AA-4BC2-83C8-C12CF20D8B11}" type="slidenum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705210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D3D7B1-5E2F-4C08-B7A5-2CC4A7D3A7BB}" type="datetimeFigureOut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2016/4/17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88DFC-AEE9-4AB5-BD1C-13E96A74365B}" type="slidenum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51582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25CAE4-E8F8-4734-B5F6-75CFF50621B6}" type="datetimeFigureOut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2016/4/17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0EDF6D-DB8B-4571-9265-7B2608582F47}" type="slidenum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05507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9BC78-BE04-45D5-9D8C-A14BB4254B7B}" type="datetimeFigureOut">
              <a:rPr lang="zh-CN" altLang="en-US" smtClean="0"/>
              <a:pPr/>
              <a:t>2016/4/17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3BBB-24C3-4D1E-AE42-584C720CFB9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168380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9BC78-BE04-45D5-9D8C-A14BB4254B7B}" type="datetimeFigureOut">
              <a:rPr lang="zh-CN" altLang="en-US" smtClean="0"/>
              <a:pPr/>
              <a:t>2016/4/17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3BBB-24C3-4D1E-AE42-584C720CFB9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455790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9BC78-BE04-45D5-9D8C-A14BB4254B7B}" type="datetimeFigureOut">
              <a:rPr lang="zh-CN" altLang="en-US" smtClean="0"/>
              <a:pPr/>
              <a:t>2016/4/17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3BBB-24C3-4D1E-AE42-584C720CFB9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351682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9BC78-BE04-45D5-9D8C-A14BB4254B7B}" type="datetimeFigureOut">
              <a:rPr lang="zh-CN" altLang="en-US" smtClean="0"/>
              <a:pPr/>
              <a:t>2016/4/17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3BBB-24C3-4D1E-AE42-584C720CFB9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851826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9BC78-BE04-45D5-9D8C-A14BB4254B7B}" type="datetimeFigureOut">
              <a:rPr lang="zh-CN" altLang="en-US" smtClean="0"/>
              <a:pPr/>
              <a:t>2016/4/17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3BBB-24C3-4D1E-AE42-584C720CFB9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355596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9BC78-BE04-45D5-9D8C-A14BB4254B7B}" type="datetimeFigureOut">
              <a:rPr lang="zh-CN" altLang="en-US" smtClean="0"/>
              <a:pPr/>
              <a:t>2016/4/17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3BBB-24C3-4D1E-AE42-584C720CFB9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952072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9BC78-BE04-45D5-9D8C-A14BB4254B7B}" type="datetimeFigureOut">
              <a:rPr lang="zh-CN" altLang="en-US" smtClean="0"/>
              <a:pPr/>
              <a:t>2016/4/17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3BBB-24C3-4D1E-AE42-584C720CFB9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858307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Administrator\Desktop\2010110619013770[1].jp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4958973">
            <a:off x="551112" y="-1496261"/>
            <a:ext cx="8161940" cy="10007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9BC78-BE04-45D5-9D8C-A14BB4254B7B}" type="datetimeFigureOut">
              <a:rPr lang="zh-CN" altLang="en-US" smtClean="0"/>
              <a:pPr/>
              <a:t>2016/4/17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E3BBB-24C3-4D1E-AE42-584C720CFB9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927697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4E82FB3-6F9B-4AD9-AE14-9DED12197E33}" type="datetimeFigureOut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2016/4/17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75EFB61-4673-4EA1-9D2E-FBF8BD98A60B}" type="slidenum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55974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1027" name="Picture 3" descr="C:\Users\Administrator\Desktop\3c36a8e216b07183416688dbbd6a6bf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171400"/>
            <a:ext cx="9396536" cy="70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123728" y="2088138"/>
            <a:ext cx="6552728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/>
              <a:t>   把内容写具体、生动</a:t>
            </a:r>
            <a:endParaRPr lang="en-US" altLang="zh-CN" sz="4400" b="1" dirty="0" smtClean="0"/>
          </a:p>
          <a:p>
            <a:pPr algn="r"/>
            <a:endParaRPr lang="en-US" altLang="zh-CN" sz="2800" b="1" dirty="0"/>
          </a:p>
          <a:p>
            <a:pPr algn="r"/>
            <a:r>
              <a:rPr lang="en-US" altLang="zh-CN" sz="2800" b="1" dirty="0" smtClean="0"/>
              <a:t>——《</a:t>
            </a:r>
            <a:r>
              <a:rPr lang="zh-CN" altLang="en-US" sz="2800" b="1" dirty="0" smtClean="0"/>
              <a:t>我爱家乡的</a:t>
            </a:r>
            <a:r>
              <a:rPr lang="en-US" altLang="zh-CN" sz="2800" b="1" dirty="0" smtClean="0"/>
              <a:t>××》</a:t>
            </a:r>
            <a:r>
              <a:rPr lang="zh-CN" altLang="en-US" sz="2800" b="1" dirty="0" smtClean="0"/>
              <a:t>习作评改</a:t>
            </a:r>
            <a:endParaRPr lang="en-US" altLang="zh-CN" sz="2800" b="1" dirty="0" smtClean="0"/>
          </a:p>
          <a:p>
            <a:pPr algn="r"/>
            <a:endParaRPr lang="en-US" altLang="zh-CN" sz="2800" b="1" dirty="0"/>
          </a:p>
          <a:p>
            <a:pPr algn="r"/>
            <a:endParaRPr lang="en-US" altLang="zh-CN" sz="2800" b="1" dirty="0"/>
          </a:p>
          <a:p>
            <a:pPr algn="r"/>
            <a:endParaRPr lang="en-US" altLang="zh-CN" sz="2800" b="1" dirty="0"/>
          </a:p>
          <a:p>
            <a:r>
              <a:rPr lang="en-US" altLang="zh-CN" sz="2400" b="1" dirty="0"/>
              <a:t> </a:t>
            </a:r>
            <a:r>
              <a:rPr lang="en-US" altLang="zh-CN" sz="2400" b="1" dirty="0" smtClean="0"/>
              <a:t>                                    </a:t>
            </a:r>
            <a:r>
              <a:rPr lang="zh-CN" altLang="en-US" sz="2400" b="1" dirty="0" smtClean="0"/>
              <a:t>双流县东升小学     漆娟</a:t>
            </a:r>
            <a:endParaRPr lang="zh-CN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xmlns="" val="3847839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zh-CN" altLang="en-US" smtClean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zh-CN" altLang="en-US" smtClean="0"/>
          </a:p>
        </p:txBody>
      </p:sp>
      <p:grpSp>
        <p:nvGrpSpPr>
          <p:cNvPr id="2052" name="Group 11"/>
          <p:cNvGrpSpPr>
            <a:grpSpLocks/>
          </p:cNvGrpSpPr>
          <p:nvPr/>
        </p:nvGrpSpPr>
        <p:grpSpPr bwMode="auto">
          <a:xfrm>
            <a:off x="0" y="1069"/>
            <a:ext cx="9144000" cy="7072313"/>
            <a:chOff x="96" y="384"/>
            <a:chExt cx="5568" cy="3744"/>
          </a:xfrm>
        </p:grpSpPr>
        <p:sp>
          <p:nvSpPr>
            <p:cNvPr id="2054" name="Rectangle 4"/>
            <p:cNvSpPr>
              <a:spLocks noChangeArrowheads="1"/>
            </p:cNvSpPr>
            <p:nvPr/>
          </p:nvSpPr>
          <p:spPr bwMode="auto">
            <a:xfrm>
              <a:off x="96" y="384"/>
              <a:ext cx="5568" cy="36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zh-CN" altLang="zh-CN" sz="2800" smtClean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pic>
          <p:nvPicPr>
            <p:cNvPr id="2055" name="Picture 3" descr="2006110207390027540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60606" b="27272"/>
            <a:stretch>
              <a:fillRect/>
            </a:stretch>
          </p:blipFill>
          <p:spPr bwMode="auto">
            <a:xfrm>
              <a:off x="96" y="3408"/>
              <a:ext cx="5568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7" name="Rectangle 7"/>
            <p:cNvSpPr>
              <a:spLocks noChangeArrowheads="1"/>
            </p:cNvSpPr>
            <p:nvPr/>
          </p:nvSpPr>
          <p:spPr bwMode="auto">
            <a:xfrm>
              <a:off x="96" y="384"/>
              <a:ext cx="5568" cy="1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 sz="2800" smtClean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2058" name="Rectangle 8"/>
            <p:cNvSpPr>
              <a:spLocks noChangeArrowheads="1"/>
            </p:cNvSpPr>
            <p:nvPr/>
          </p:nvSpPr>
          <p:spPr bwMode="auto">
            <a:xfrm>
              <a:off x="96" y="3984"/>
              <a:ext cx="5568" cy="1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 sz="2800" smtClean="0">
                <a:solidFill>
                  <a:prstClr val="black"/>
                </a:solidFill>
                <a:latin typeface="Arial" pitchFamily="34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23528" y="756740"/>
            <a:ext cx="84969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 smtClean="0"/>
              <a:t>          夏天到了，桔子树上挂满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圆圆的</a:t>
            </a:r>
            <a:r>
              <a:rPr lang="zh-CN" altLang="en-US" sz="2400" b="1" dirty="0" smtClean="0"/>
              <a:t>桔子。起初</a:t>
            </a:r>
            <a:r>
              <a:rPr lang="zh-CN" altLang="zh-CN" sz="2400" b="1" dirty="0" smtClean="0"/>
              <a:t>，</a:t>
            </a:r>
            <a:r>
              <a:rPr lang="zh-CN" altLang="en-US" sz="2400" b="1" dirty="0" smtClean="0"/>
              <a:t>它们</a:t>
            </a:r>
            <a:r>
              <a:rPr lang="zh-CN" altLang="zh-CN" sz="2400" b="1" dirty="0" smtClean="0"/>
              <a:t>只有</a:t>
            </a:r>
            <a:r>
              <a:rPr lang="zh-CN" altLang="zh-CN" sz="2400" b="1" dirty="0"/>
              <a:t>小指头</a:t>
            </a:r>
            <a:r>
              <a:rPr lang="zh-CN" altLang="zh-CN" sz="2400" b="1" dirty="0" smtClean="0"/>
              <a:t>大小</a:t>
            </a:r>
            <a:r>
              <a:rPr lang="zh-CN" altLang="en-US" sz="2400" b="1" dirty="0" smtClean="0"/>
              <a:t>。</a:t>
            </a:r>
            <a:r>
              <a:rPr lang="zh-CN" altLang="zh-CN" sz="2400" b="1" dirty="0" smtClean="0"/>
              <a:t>渐渐</a:t>
            </a:r>
            <a:r>
              <a:rPr lang="zh-CN" altLang="zh-CN" sz="2400" b="1" dirty="0"/>
              <a:t>地，长得和小皮球一样</a:t>
            </a:r>
            <a:r>
              <a:rPr lang="zh-CN" altLang="zh-CN" sz="2400" b="1" dirty="0" smtClean="0"/>
              <a:t>大。</a:t>
            </a:r>
            <a:r>
              <a:rPr lang="zh-CN" altLang="en-US" sz="2400" b="1" dirty="0" smtClean="0"/>
              <a:t>  刚结</a:t>
            </a:r>
            <a:r>
              <a:rPr lang="zh-CN" altLang="en-US" sz="2400" b="1" dirty="0"/>
              <a:t>出来的</a:t>
            </a:r>
            <a:r>
              <a:rPr lang="zh-CN" altLang="en-US" sz="2400" b="1" dirty="0" smtClean="0"/>
              <a:t>桔子是浅绿色的。随着</a:t>
            </a:r>
            <a:r>
              <a:rPr lang="zh-CN" altLang="en-US" sz="2400" b="1" dirty="0"/>
              <a:t>时间的变化</a:t>
            </a:r>
            <a:r>
              <a:rPr lang="zh-CN" altLang="en-US" sz="2400" b="1" dirty="0" smtClean="0"/>
              <a:t>，桔子变成了深绿色。</a:t>
            </a:r>
            <a:r>
              <a:rPr lang="zh-CN" altLang="en-US" sz="2400" b="1" dirty="0"/>
              <a:t>到了成熟的季节</a:t>
            </a:r>
            <a:r>
              <a:rPr lang="zh-CN" altLang="en-US" sz="2400" b="1" dirty="0" smtClean="0"/>
              <a:t>，黄澄澄</a:t>
            </a:r>
            <a:r>
              <a:rPr lang="zh-CN" altLang="en-US" sz="2400" b="1" dirty="0"/>
              <a:t>的桔子挂满枝头，既</a:t>
            </a:r>
            <a:r>
              <a:rPr lang="zh-CN" altLang="en-US" sz="2400" b="1" dirty="0" smtClean="0"/>
              <a:t>像一串串小</a:t>
            </a:r>
            <a:r>
              <a:rPr lang="zh-CN" altLang="en-US" sz="2400" b="1" dirty="0"/>
              <a:t>灯笼，又像一个个胖娃娃，你挨着我，我挤着你，争着让人们去摘呢</a:t>
            </a:r>
            <a:r>
              <a:rPr lang="zh-CN" altLang="en-US" sz="2400" b="1" dirty="0" smtClean="0"/>
              <a:t>！剥开桔皮，金黄的桔瓣像一群害羞的娃娃围坐在一起，</a:t>
            </a:r>
            <a:r>
              <a:rPr lang="zh-CN" altLang="en-US" sz="2400" b="1" dirty="0"/>
              <a:t>可爱极了</a:t>
            </a:r>
            <a:r>
              <a:rPr lang="zh-CN" altLang="en-US" sz="2400" b="1" dirty="0" smtClean="0"/>
              <a:t>！小心翼翼</a:t>
            </a:r>
            <a:r>
              <a:rPr lang="zh-CN" altLang="en-US" sz="2400" b="1" dirty="0"/>
              <a:t>地</a:t>
            </a:r>
            <a:r>
              <a:rPr lang="zh-CN" altLang="en-US" sz="2400" b="1" dirty="0" smtClean="0"/>
              <a:t>撕开它的内果皮，</a:t>
            </a:r>
            <a:r>
              <a:rPr lang="zh-CN" altLang="en-US" sz="2400" b="1" dirty="0"/>
              <a:t>就能</a:t>
            </a:r>
            <a:r>
              <a:rPr lang="zh-CN" altLang="en-US" sz="2400" b="1" dirty="0" smtClean="0"/>
              <a:t>看到里面像</a:t>
            </a:r>
            <a:r>
              <a:rPr lang="zh-CN" altLang="en-US" sz="2400" b="1" dirty="0"/>
              <a:t>一排排小梳子一样的果肉，晶莹剔透。</a:t>
            </a:r>
          </a:p>
        </p:txBody>
      </p:sp>
    </p:spTree>
    <p:extLst>
      <p:ext uri="{BB962C8B-B14F-4D97-AF65-F5344CB8AC3E}">
        <p14:creationId xmlns:p14="http://schemas.microsoft.com/office/powerpoint/2010/main" xmlns="" val="195571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zh-CN" altLang="en-US" smtClean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zh-CN" altLang="en-US" smtClean="0"/>
          </a:p>
        </p:txBody>
      </p:sp>
      <p:grpSp>
        <p:nvGrpSpPr>
          <p:cNvPr id="2052" name="Group 11"/>
          <p:cNvGrpSpPr>
            <a:grpSpLocks/>
          </p:cNvGrpSpPr>
          <p:nvPr/>
        </p:nvGrpSpPr>
        <p:grpSpPr bwMode="auto">
          <a:xfrm>
            <a:off x="0" y="1069"/>
            <a:ext cx="9144000" cy="7072313"/>
            <a:chOff x="96" y="384"/>
            <a:chExt cx="5568" cy="3744"/>
          </a:xfrm>
        </p:grpSpPr>
        <p:sp>
          <p:nvSpPr>
            <p:cNvPr id="2054" name="Rectangle 4"/>
            <p:cNvSpPr>
              <a:spLocks noChangeArrowheads="1"/>
            </p:cNvSpPr>
            <p:nvPr/>
          </p:nvSpPr>
          <p:spPr bwMode="auto">
            <a:xfrm>
              <a:off x="96" y="384"/>
              <a:ext cx="5568" cy="36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zh-CN" altLang="zh-CN" sz="2800" smtClean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pic>
          <p:nvPicPr>
            <p:cNvPr id="2055" name="Picture 3" descr="2006110207390027540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60606" b="27272"/>
            <a:stretch>
              <a:fillRect/>
            </a:stretch>
          </p:blipFill>
          <p:spPr bwMode="auto">
            <a:xfrm>
              <a:off x="96" y="3408"/>
              <a:ext cx="5568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7" name="Rectangle 7"/>
            <p:cNvSpPr>
              <a:spLocks noChangeArrowheads="1"/>
            </p:cNvSpPr>
            <p:nvPr/>
          </p:nvSpPr>
          <p:spPr bwMode="auto">
            <a:xfrm>
              <a:off x="96" y="384"/>
              <a:ext cx="5568" cy="1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 sz="2800" smtClean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2058" name="Rectangle 8"/>
            <p:cNvSpPr>
              <a:spLocks noChangeArrowheads="1"/>
            </p:cNvSpPr>
            <p:nvPr/>
          </p:nvSpPr>
          <p:spPr bwMode="auto">
            <a:xfrm>
              <a:off x="96" y="3984"/>
              <a:ext cx="5568" cy="1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 sz="2800" smtClean="0">
                <a:solidFill>
                  <a:prstClr val="black"/>
                </a:solidFill>
                <a:latin typeface="Arial" pitchFamily="34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23528" y="756740"/>
            <a:ext cx="84969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 smtClean="0"/>
              <a:t>          夏天到了，桔子树上挂满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圆圆的</a:t>
            </a:r>
            <a:r>
              <a:rPr lang="zh-CN" altLang="en-US" sz="2400" b="1" dirty="0" smtClean="0"/>
              <a:t>桔子。起初</a:t>
            </a:r>
            <a:r>
              <a:rPr lang="zh-CN" altLang="zh-CN" sz="2400" b="1" dirty="0" smtClean="0"/>
              <a:t>，</a:t>
            </a:r>
            <a:r>
              <a:rPr lang="zh-CN" altLang="en-US" sz="2400" b="1" dirty="0" smtClean="0"/>
              <a:t>它们</a:t>
            </a:r>
            <a:r>
              <a:rPr lang="zh-CN" altLang="zh-CN" sz="2400" b="1" dirty="0" smtClean="0"/>
              <a:t>只有</a:t>
            </a:r>
            <a:r>
              <a:rPr lang="zh-CN" altLang="zh-CN" sz="2400" b="1" dirty="0">
                <a:solidFill>
                  <a:srgbClr val="F6187C"/>
                </a:solidFill>
              </a:rPr>
              <a:t>小指头</a:t>
            </a:r>
            <a:r>
              <a:rPr lang="zh-CN" altLang="zh-CN" sz="2400" b="1" dirty="0" smtClean="0">
                <a:solidFill>
                  <a:srgbClr val="F6187C"/>
                </a:solidFill>
              </a:rPr>
              <a:t>大小</a:t>
            </a:r>
            <a:r>
              <a:rPr lang="zh-CN" altLang="en-US" sz="2400" b="1" dirty="0" smtClean="0">
                <a:solidFill>
                  <a:srgbClr val="F6187C"/>
                </a:solidFill>
              </a:rPr>
              <a:t>。</a:t>
            </a:r>
            <a:r>
              <a:rPr lang="zh-CN" altLang="zh-CN" sz="2400" b="1" dirty="0" smtClean="0"/>
              <a:t>渐渐</a:t>
            </a:r>
            <a:r>
              <a:rPr lang="zh-CN" altLang="zh-CN" sz="2400" b="1" dirty="0"/>
              <a:t>地，长得和</a:t>
            </a:r>
            <a:r>
              <a:rPr lang="zh-CN" altLang="zh-CN" sz="2400" b="1" dirty="0">
                <a:solidFill>
                  <a:srgbClr val="F6187C"/>
                </a:solidFill>
              </a:rPr>
              <a:t>小皮球一样</a:t>
            </a:r>
            <a:r>
              <a:rPr lang="zh-CN" altLang="zh-CN" sz="2400" b="1" dirty="0" smtClean="0">
                <a:solidFill>
                  <a:srgbClr val="F6187C"/>
                </a:solidFill>
              </a:rPr>
              <a:t>大。</a:t>
            </a:r>
            <a:r>
              <a:rPr lang="zh-CN" altLang="en-US" sz="2400" b="1" dirty="0" smtClean="0">
                <a:solidFill>
                  <a:srgbClr val="F6187C"/>
                </a:solidFill>
              </a:rPr>
              <a:t>  </a:t>
            </a:r>
            <a:r>
              <a:rPr lang="zh-CN" altLang="en-US" sz="2400" b="1" dirty="0" smtClean="0"/>
              <a:t>刚结</a:t>
            </a:r>
            <a:r>
              <a:rPr lang="zh-CN" altLang="en-US" sz="2400" b="1" dirty="0"/>
              <a:t>出来的</a:t>
            </a:r>
            <a:r>
              <a:rPr lang="zh-CN" altLang="en-US" sz="2400" b="1" dirty="0" smtClean="0"/>
              <a:t>桔子是浅绿色的。随着</a:t>
            </a:r>
            <a:r>
              <a:rPr lang="zh-CN" altLang="en-US" sz="2400" b="1" dirty="0"/>
              <a:t>时间的变化</a:t>
            </a:r>
            <a:r>
              <a:rPr lang="zh-CN" altLang="en-US" sz="2400" b="1" dirty="0" smtClean="0"/>
              <a:t>，桔子变成了深绿色。</a:t>
            </a:r>
            <a:r>
              <a:rPr lang="zh-CN" altLang="en-US" sz="2400" b="1" dirty="0"/>
              <a:t>到了成熟的季节</a:t>
            </a:r>
            <a:r>
              <a:rPr lang="zh-CN" altLang="en-US" sz="2400" b="1" dirty="0" smtClean="0"/>
              <a:t>，黄澄澄</a:t>
            </a:r>
            <a:r>
              <a:rPr lang="zh-CN" altLang="en-US" sz="2400" b="1" dirty="0"/>
              <a:t>的桔子挂满枝头，既</a:t>
            </a:r>
            <a:r>
              <a:rPr lang="zh-CN" altLang="en-US" sz="2400" b="1" dirty="0" smtClean="0"/>
              <a:t>像一串串小</a:t>
            </a:r>
            <a:r>
              <a:rPr lang="zh-CN" altLang="en-US" sz="2400" b="1" dirty="0"/>
              <a:t>灯笼，又像一个个胖娃娃，你挨着我，我挤着你，争着让人们去摘呢</a:t>
            </a:r>
            <a:r>
              <a:rPr lang="zh-CN" altLang="en-US" sz="2400" b="1" dirty="0" smtClean="0"/>
              <a:t>！剥开桔皮，金黄的桔瓣像一群害羞的娃娃围坐在一起，</a:t>
            </a:r>
            <a:r>
              <a:rPr lang="zh-CN" altLang="en-US" sz="2400" b="1" dirty="0"/>
              <a:t>可爱极了</a:t>
            </a:r>
            <a:r>
              <a:rPr lang="zh-CN" altLang="en-US" sz="2400" b="1" dirty="0" smtClean="0"/>
              <a:t>！小心翼翼</a:t>
            </a:r>
            <a:r>
              <a:rPr lang="zh-CN" altLang="en-US" sz="2400" b="1" dirty="0"/>
              <a:t>地</a:t>
            </a:r>
            <a:r>
              <a:rPr lang="zh-CN" altLang="en-US" sz="2400" b="1" dirty="0" smtClean="0"/>
              <a:t>撕开它的内果皮，</a:t>
            </a:r>
            <a:r>
              <a:rPr lang="zh-CN" altLang="en-US" sz="2400" b="1" dirty="0"/>
              <a:t>就能</a:t>
            </a:r>
            <a:r>
              <a:rPr lang="zh-CN" altLang="en-US" sz="2400" b="1" dirty="0" smtClean="0"/>
              <a:t>看到里面像</a:t>
            </a:r>
            <a:r>
              <a:rPr lang="zh-CN" altLang="en-US" sz="2400" b="1" dirty="0"/>
              <a:t>一排排小梳子一样的果肉，晶莹剔透。</a:t>
            </a:r>
          </a:p>
        </p:txBody>
      </p:sp>
    </p:spTree>
    <p:extLst>
      <p:ext uri="{BB962C8B-B14F-4D97-AF65-F5344CB8AC3E}">
        <p14:creationId xmlns:p14="http://schemas.microsoft.com/office/powerpoint/2010/main" xmlns="" val="20154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zh-CN" altLang="en-US" smtClean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zh-CN" altLang="en-US" smtClean="0"/>
          </a:p>
        </p:txBody>
      </p:sp>
      <p:grpSp>
        <p:nvGrpSpPr>
          <p:cNvPr id="2052" name="Group 11"/>
          <p:cNvGrpSpPr>
            <a:grpSpLocks/>
          </p:cNvGrpSpPr>
          <p:nvPr/>
        </p:nvGrpSpPr>
        <p:grpSpPr bwMode="auto">
          <a:xfrm>
            <a:off x="0" y="1069"/>
            <a:ext cx="9144000" cy="7072313"/>
            <a:chOff x="96" y="384"/>
            <a:chExt cx="5568" cy="3744"/>
          </a:xfrm>
        </p:grpSpPr>
        <p:sp>
          <p:nvSpPr>
            <p:cNvPr id="2054" name="Rectangle 4"/>
            <p:cNvSpPr>
              <a:spLocks noChangeArrowheads="1"/>
            </p:cNvSpPr>
            <p:nvPr/>
          </p:nvSpPr>
          <p:spPr bwMode="auto">
            <a:xfrm>
              <a:off x="96" y="384"/>
              <a:ext cx="5568" cy="36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zh-CN" altLang="zh-CN" sz="2800" smtClean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pic>
          <p:nvPicPr>
            <p:cNvPr id="2055" name="Picture 3" descr="2006110207390027540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60606" b="27272"/>
            <a:stretch>
              <a:fillRect/>
            </a:stretch>
          </p:blipFill>
          <p:spPr bwMode="auto">
            <a:xfrm>
              <a:off x="96" y="3408"/>
              <a:ext cx="5568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7" name="Rectangle 7"/>
            <p:cNvSpPr>
              <a:spLocks noChangeArrowheads="1"/>
            </p:cNvSpPr>
            <p:nvPr/>
          </p:nvSpPr>
          <p:spPr bwMode="auto">
            <a:xfrm>
              <a:off x="96" y="384"/>
              <a:ext cx="5568" cy="1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 sz="2800" smtClean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2058" name="Rectangle 8"/>
            <p:cNvSpPr>
              <a:spLocks noChangeArrowheads="1"/>
            </p:cNvSpPr>
            <p:nvPr/>
          </p:nvSpPr>
          <p:spPr bwMode="auto">
            <a:xfrm>
              <a:off x="96" y="3984"/>
              <a:ext cx="5568" cy="1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 sz="2800" smtClean="0">
                <a:solidFill>
                  <a:prstClr val="black"/>
                </a:solidFill>
                <a:latin typeface="Arial" pitchFamily="34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23528" y="756740"/>
            <a:ext cx="84969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 smtClean="0"/>
              <a:t>          夏天到了，桔子树上挂满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圆圆的</a:t>
            </a:r>
            <a:r>
              <a:rPr lang="zh-CN" altLang="en-US" sz="2400" b="1" dirty="0" smtClean="0"/>
              <a:t>桔子。起初</a:t>
            </a:r>
            <a:r>
              <a:rPr lang="zh-CN" altLang="zh-CN" sz="2400" b="1" dirty="0" smtClean="0"/>
              <a:t>，</a:t>
            </a:r>
            <a:r>
              <a:rPr lang="zh-CN" altLang="en-US" sz="2400" b="1" dirty="0" smtClean="0"/>
              <a:t>它们</a:t>
            </a:r>
            <a:r>
              <a:rPr lang="zh-CN" altLang="zh-CN" sz="2400" b="1" dirty="0" smtClean="0"/>
              <a:t>只有</a:t>
            </a:r>
            <a:r>
              <a:rPr lang="zh-CN" altLang="zh-CN" sz="2400" b="1" dirty="0">
                <a:solidFill>
                  <a:srgbClr val="F6187C"/>
                </a:solidFill>
              </a:rPr>
              <a:t>小指头</a:t>
            </a:r>
            <a:r>
              <a:rPr lang="zh-CN" altLang="zh-CN" sz="2400" b="1" dirty="0" smtClean="0">
                <a:solidFill>
                  <a:srgbClr val="F6187C"/>
                </a:solidFill>
              </a:rPr>
              <a:t>大小</a:t>
            </a:r>
            <a:r>
              <a:rPr lang="zh-CN" altLang="en-US" sz="2400" b="1" dirty="0" smtClean="0">
                <a:solidFill>
                  <a:srgbClr val="F6187C"/>
                </a:solidFill>
              </a:rPr>
              <a:t>。</a:t>
            </a:r>
            <a:r>
              <a:rPr lang="zh-CN" altLang="zh-CN" sz="2400" b="1" dirty="0" smtClean="0"/>
              <a:t>渐渐</a:t>
            </a:r>
            <a:r>
              <a:rPr lang="zh-CN" altLang="zh-CN" sz="2400" b="1" dirty="0"/>
              <a:t>地，长得和</a:t>
            </a:r>
            <a:r>
              <a:rPr lang="zh-CN" altLang="zh-CN" sz="2400" b="1" dirty="0">
                <a:solidFill>
                  <a:srgbClr val="F6187C"/>
                </a:solidFill>
              </a:rPr>
              <a:t>小皮球一样</a:t>
            </a:r>
            <a:r>
              <a:rPr lang="zh-CN" altLang="zh-CN" sz="2400" b="1" dirty="0" smtClean="0">
                <a:solidFill>
                  <a:srgbClr val="F6187C"/>
                </a:solidFill>
              </a:rPr>
              <a:t>大。</a:t>
            </a:r>
            <a:r>
              <a:rPr lang="zh-CN" altLang="en-US" sz="2400" b="1" dirty="0" smtClean="0">
                <a:solidFill>
                  <a:srgbClr val="F6187C"/>
                </a:solidFill>
              </a:rPr>
              <a:t>  </a:t>
            </a:r>
            <a:r>
              <a:rPr lang="zh-CN" altLang="en-US" sz="2400" b="1" dirty="0" smtClean="0"/>
              <a:t>刚结</a:t>
            </a:r>
            <a:r>
              <a:rPr lang="zh-CN" altLang="en-US" sz="2400" b="1" dirty="0"/>
              <a:t>出来的</a:t>
            </a:r>
            <a:r>
              <a:rPr lang="zh-CN" altLang="en-US" sz="2400" b="1" dirty="0" smtClean="0"/>
              <a:t>桔子是</a:t>
            </a:r>
            <a:r>
              <a:rPr lang="zh-CN" altLang="en-US" sz="2400" b="1" dirty="0" smtClean="0">
                <a:solidFill>
                  <a:srgbClr val="0070C0"/>
                </a:solidFill>
              </a:rPr>
              <a:t>浅绿色</a:t>
            </a:r>
            <a:r>
              <a:rPr lang="zh-CN" altLang="en-US" sz="2400" b="1" dirty="0" smtClean="0"/>
              <a:t>的。随着</a:t>
            </a:r>
            <a:r>
              <a:rPr lang="zh-CN" altLang="en-US" sz="2400" b="1" dirty="0"/>
              <a:t>时间的变化</a:t>
            </a:r>
            <a:r>
              <a:rPr lang="zh-CN" altLang="en-US" sz="2400" b="1" dirty="0" smtClean="0"/>
              <a:t>，桔子变成了</a:t>
            </a:r>
            <a:r>
              <a:rPr lang="zh-CN" altLang="en-US" sz="2400" b="1" dirty="0">
                <a:solidFill>
                  <a:srgbClr val="0070C0"/>
                </a:solidFill>
              </a:rPr>
              <a:t>深绿色</a:t>
            </a:r>
            <a:r>
              <a:rPr lang="zh-CN" altLang="en-US" sz="2400" b="1" dirty="0" smtClean="0"/>
              <a:t>。</a:t>
            </a:r>
            <a:r>
              <a:rPr lang="zh-CN" altLang="en-US" sz="2400" b="1" dirty="0"/>
              <a:t>到了成熟的季节</a:t>
            </a:r>
            <a:r>
              <a:rPr lang="zh-CN" altLang="en-US" sz="2400" b="1" dirty="0" smtClean="0"/>
              <a:t>，</a:t>
            </a:r>
            <a:r>
              <a:rPr lang="zh-CN" altLang="en-US" sz="2400" b="1" dirty="0">
                <a:solidFill>
                  <a:srgbClr val="0070C0"/>
                </a:solidFill>
              </a:rPr>
              <a:t>黄澄澄</a:t>
            </a:r>
            <a:r>
              <a:rPr lang="zh-CN" altLang="en-US" sz="2400" b="1" dirty="0"/>
              <a:t>的桔子挂满枝头，既</a:t>
            </a:r>
            <a:r>
              <a:rPr lang="zh-CN" altLang="en-US" sz="2400" b="1" dirty="0" smtClean="0"/>
              <a:t>像一串串小</a:t>
            </a:r>
            <a:r>
              <a:rPr lang="zh-CN" altLang="en-US" sz="2400" b="1" dirty="0"/>
              <a:t>灯笼，又像一个个胖娃娃，你挨着我，我挤着你，争着让人们去摘呢</a:t>
            </a:r>
            <a:r>
              <a:rPr lang="zh-CN" altLang="en-US" sz="2400" b="1" dirty="0" smtClean="0"/>
              <a:t>！剥开桔皮，金黄的桔瓣像一群害羞的娃娃围坐在一起，</a:t>
            </a:r>
            <a:r>
              <a:rPr lang="zh-CN" altLang="en-US" sz="2400" b="1" dirty="0"/>
              <a:t>可爱极了</a:t>
            </a:r>
            <a:r>
              <a:rPr lang="zh-CN" altLang="en-US" sz="2400" b="1" dirty="0" smtClean="0"/>
              <a:t>！小心翼翼</a:t>
            </a:r>
            <a:r>
              <a:rPr lang="zh-CN" altLang="en-US" sz="2400" b="1" dirty="0"/>
              <a:t>地</a:t>
            </a:r>
            <a:r>
              <a:rPr lang="zh-CN" altLang="en-US" sz="2400" b="1" dirty="0" smtClean="0"/>
              <a:t>撕开它的内果皮，</a:t>
            </a:r>
            <a:r>
              <a:rPr lang="zh-CN" altLang="en-US" sz="2400" b="1" dirty="0"/>
              <a:t>就能</a:t>
            </a:r>
            <a:r>
              <a:rPr lang="zh-CN" altLang="en-US" sz="2400" b="1" dirty="0" smtClean="0"/>
              <a:t>看到里面像</a:t>
            </a:r>
            <a:r>
              <a:rPr lang="zh-CN" altLang="en-US" sz="2400" b="1" dirty="0"/>
              <a:t>一排排小梳子一样的果肉，晶莹剔透。</a:t>
            </a:r>
          </a:p>
        </p:txBody>
      </p:sp>
    </p:spTree>
    <p:extLst>
      <p:ext uri="{BB962C8B-B14F-4D97-AF65-F5344CB8AC3E}">
        <p14:creationId xmlns:p14="http://schemas.microsoft.com/office/powerpoint/2010/main" xmlns="" val="1197491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zh-CN" altLang="en-US" smtClean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zh-CN" altLang="en-US" smtClean="0"/>
          </a:p>
        </p:txBody>
      </p:sp>
      <p:grpSp>
        <p:nvGrpSpPr>
          <p:cNvPr id="2052" name="Group 11"/>
          <p:cNvGrpSpPr>
            <a:grpSpLocks/>
          </p:cNvGrpSpPr>
          <p:nvPr/>
        </p:nvGrpSpPr>
        <p:grpSpPr bwMode="auto">
          <a:xfrm>
            <a:off x="0" y="1069"/>
            <a:ext cx="9144000" cy="7072313"/>
            <a:chOff x="96" y="384"/>
            <a:chExt cx="5568" cy="3744"/>
          </a:xfrm>
        </p:grpSpPr>
        <p:sp>
          <p:nvSpPr>
            <p:cNvPr id="2054" name="Rectangle 4"/>
            <p:cNvSpPr>
              <a:spLocks noChangeArrowheads="1"/>
            </p:cNvSpPr>
            <p:nvPr/>
          </p:nvSpPr>
          <p:spPr bwMode="auto">
            <a:xfrm>
              <a:off x="96" y="384"/>
              <a:ext cx="5568" cy="36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zh-CN" altLang="zh-CN" sz="2800" smtClean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pic>
          <p:nvPicPr>
            <p:cNvPr id="2055" name="Picture 3" descr="2006110207390027540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60606" b="27272"/>
            <a:stretch>
              <a:fillRect/>
            </a:stretch>
          </p:blipFill>
          <p:spPr bwMode="auto">
            <a:xfrm>
              <a:off x="96" y="3408"/>
              <a:ext cx="5568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7" name="Rectangle 7"/>
            <p:cNvSpPr>
              <a:spLocks noChangeArrowheads="1"/>
            </p:cNvSpPr>
            <p:nvPr/>
          </p:nvSpPr>
          <p:spPr bwMode="auto">
            <a:xfrm>
              <a:off x="96" y="384"/>
              <a:ext cx="5568" cy="1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 sz="2800" smtClean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2058" name="Rectangle 8"/>
            <p:cNvSpPr>
              <a:spLocks noChangeArrowheads="1"/>
            </p:cNvSpPr>
            <p:nvPr/>
          </p:nvSpPr>
          <p:spPr bwMode="auto">
            <a:xfrm>
              <a:off x="96" y="3984"/>
              <a:ext cx="5568" cy="1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 sz="2800" smtClean="0">
                <a:solidFill>
                  <a:prstClr val="black"/>
                </a:solidFill>
                <a:latin typeface="Arial" pitchFamily="34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23528" y="756740"/>
            <a:ext cx="84969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 smtClean="0"/>
              <a:t>          夏天到了，桔子树上挂满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圆圆的</a:t>
            </a:r>
            <a:r>
              <a:rPr lang="zh-CN" altLang="en-US" sz="2400" b="1" dirty="0" smtClean="0"/>
              <a:t>桔子。</a:t>
            </a:r>
            <a:r>
              <a:rPr lang="zh-CN" altLang="en-US" sz="2400" b="1" u="sng" dirty="0" smtClean="0"/>
              <a:t>起初</a:t>
            </a:r>
            <a:r>
              <a:rPr lang="zh-CN" altLang="zh-CN" sz="2400" b="1" u="sng" dirty="0" smtClean="0"/>
              <a:t>，</a:t>
            </a:r>
            <a:r>
              <a:rPr lang="zh-CN" altLang="en-US" sz="2400" b="1" dirty="0" smtClean="0"/>
              <a:t>它们</a:t>
            </a:r>
            <a:r>
              <a:rPr lang="zh-CN" altLang="zh-CN" sz="2400" b="1" dirty="0" smtClean="0"/>
              <a:t>只有</a:t>
            </a:r>
            <a:r>
              <a:rPr lang="zh-CN" altLang="zh-CN" sz="2400" b="1" dirty="0">
                <a:solidFill>
                  <a:srgbClr val="F6187C"/>
                </a:solidFill>
              </a:rPr>
              <a:t>小指头</a:t>
            </a:r>
            <a:r>
              <a:rPr lang="zh-CN" altLang="zh-CN" sz="2400" b="1" dirty="0" smtClean="0">
                <a:solidFill>
                  <a:srgbClr val="F6187C"/>
                </a:solidFill>
              </a:rPr>
              <a:t>大小</a:t>
            </a:r>
            <a:r>
              <a:rPr lang="zh-CN" altLang="en-US" sz="2400" b="1" dirty="0" smtClean="0">
                <a:solidFill>
                  <a:srgbClr val="F6187C"/>
                </a:solidFill>
              </a:rPr>
              <a:t>。</a:t>
            </a:r>
            <a:r>
              <a:rPr lang="zh-CN" altLang="zh-CN" sz="2400" b="1" u="sng" dirty="0" smtClean="0"/>
              <a:t>渐渐</a:t>
            </a:r>
            <a:r>
              <a:rPr lang="zh-CN" altLang="zh-CN" sz="2400" b="1" u="sng" dirty="0"/>
              <a:t>地，</a:t>
            </a:r>
            <a:r>
              <a:rPr lang="zh-CN" altLang="zh-CN" sz="2400" b="1" dirty="0"/>
              <a:t>长得和</a:t>
            </a:r>
            <a:r>
              <a:rPr lang="zh-CN" altLang="zh-CN" sz="2400" b="1" dirty="0">
                <a:solidFill>
                  <a:srgbClr val="F6187C"/>
                </a:solidFill>
              </a:rPr>
              <a:t>小皮球一样</a:t>
            </a:r>
            <a:r>
              <a:rPr lang="zh-CN" altLang="zh-CN" sz="2400" b="1" dirty="0" smtClean="0">
                <a:solidFill>
                  <a:srgbClr val="F6187C"/>
                </a:solidFill>
              </a:rPr>
              <a:t>大。</a:t>
            </a:r>
            <a:r>
              <a:rPr lang="zh-CN" altLang="en-US" sz="2400" b="1" dirty="0" smtClean="0">
                <a:solidFill>
                  <a:srgbClr val="F6187C"/>
                </a:solidFill>
              </a:rPr>
              <a:t>  </a:t>
            </a:r>
            <a:r>
              <a:rPr lang="zh-CN" altLang="en-US" sz="2400" b="1" u="sng" dirty="0" smtClean="0"/>
              <a:t>刚结</a:t>
            </a:r>
            <a:r>
              <a:rPr lang="zh-CN" altLang="en-US" sz="2400" b="1" u="sng" dirty="0"/>
              <a:t>出来的</a:t>
            </a:r>
            <a:r>
              <a:rPr lang="zh-CN" altLang="en-US" sz="2400" b="1" dirty="0" smtClean="0"/>
              <a:t>桔子是</a:t>
            </a:r>
            <a:r>
              <a:rPr lang="zh-CN" altLang="en-US" sz="2400" b="1" dirty="0" smtClean="0">
                <a:solidFill>
                  <a:srgbClr val="0070C0"/>
                </a:solidFill>
              </a:rPr>
              <a:t>浅绿色</a:t>
            </a:r>
            <a:r>
              <a:rPr lang="zh-CN" altLang="en-US" sz="2400" b="1" dirty="0" smtClean="0"/>
              <a:t>的。</a:t>
            </a:r>
            <a:r>
              <a:rPr lang="zh-CN" altLang="en-US" sz="2400" b="1" u="sng" dirty="0" smtClean="0"/>
              <a:t>随着</a:t>
            </a:r>
            <a:r>
              <a:rPr lang="zh-CN" altLang="en-US" sz="2400" b="1" u="sng" dirty="0"/>
              <a:t>时间的变化</a:t>
            </a:r>
            <a:r>
              <a:rPr lang="zh-CN" altLang="en-US" sz="2400" b="1" u="sng" dirty="0" smtClean="0"/>
              <a:t>，</a:t>
            </a:r>
            <a:r>
              <a:rPr lang="zh-CN" altLang="en-US" sz="2400" b="1" dirty="0" smtClean="0"/>
              <a:t>桔子变成了</a:t>
            </a:r>
            <a:r>
              <a:rPr lang="zh-CN" altLang="en-US" sz="2400" b="1" dirty="0">
                <a:solidFill>
                  <a:srgbClr val="0070C0"/>
                </a:solidFill>
              </a:rPr>
              <a:t>深绿色</a:t>
            </a:r>
            <a:r>
              <a:rPr lang="zh-CN" altLang="en-US" sz="2400" b="1" dirty="0" smtClean="0"/>
              <a:t>。</a:t>
            </a:r>
            <a:r>
              <a:rPr lang="zh-CN" altLang="en-US" sz="2400" b="1" u="sng" dirty="0"/>
              <a:t>到了成熟的季节</a:t>
            </a:r>
            <a:r>
              <a:rPr lang="zh-CN" altLang="en-US" sz="2400" b="1" u="sng" dirty="0" smtClean="0"/>
              <a:t>，</a:t>
            </a:r>
            <a:r>
              <a:rPr lang="zh-CN" altLang="en-US" sz="2400" b="1" dirty="0">
                <a:solidFill>
                  <a:srgbClr val="0070C0"/>
                </a:solidFill>
              </a:rPr>
              <a:t>黄澄澄</a:t>
            </a:r>
            <a:r>
              <a:rPr lang="zh-CN" altLang="en-US" sz="2400" b="1" dirty="0"/>
              <a:t>的桔子挂满枝头，既</a:t>
            </a:r>
            <a:r>
              <a:rPr lang="zh-CN" altLang="en-US" sz="2400" b="1" dirty="0" smtClean="0"/>
              <a:t>像一串串小</a:t>
            </a:r>
            <a:r>
              <a:rPr lang="zh-CN" altLang="en-US" sz="2400" b="1" dirty="0"/>
              <a:t>灯笼，又像一个个胖娃娃，你挨着我，我挤着你，争着让人们去摘呢</a:t>
            </a:r>
            <a:r>
              <a:rPr lang="zh-CN" altLang="en-US" sz="2400" b="1" dirty="0" smtClean="0"/>
              <a:t>！剥开桔皮，金黄的桔瓣像一群害羞的娃娃围坐在一起，</a:t>
            </a:r>
            <a:r>
              <a:rPr lang="zh-CN" altLang="en-US" sz="2400" b="1" dirty="0"/>
              <a:t>可爱极了</a:t>
            </a:r>
            <a:r>
              <a:rPr lang="zh-CN" altLang="en-US" sz="2400" b="1" dirty="0" smtClean="0"/>
              <a:t>！小心翼翼</a:t>
            </a:r>
            <a:r>
              <a:rPr lang="zh-CN" altLang="en-US" sz="2400" b="1" dirty="0"/>
              <a:t>地</a:t>
            </a:r>
            <a:r>
              <a:rPr lang="zh-CN" altLang="en-US" sz="2400" b="1" dirty="0" smtClean="0"/>
              <a:t>撕开它的内果皮，</a:t>
            </a:r>
            <a:r>
              <a:rPr lang="zh-CN" altLang="en-US" sz="2400" b="1" dirty="0"/>
              <a:t>就能</a:t>
            </a:r>
            <a:r>
              <a:rPr lang="zh-CN" altLang="en-US" sz="2400" b="1" dirty="0" smtClean="0"/>
              <a:t>看到里面像</a:t>
            </a:r>
            <a:r>
              <a:rPr lang="zh-CN" altLang="en-US" sz="2400" b="1" dirty="0"/>
              <a:t>一排排小梳子一样的果肉，晶莹剔透。</a:t>
            </a:r>
          </a:p>
        </p:txBody>
      </p:sp>
    </p:spTree>
    <p:extLst>
      <p:ext uri="{BB962C8B-B14F-4D97-AF65-F5344CB8AC3E}">
        <p14:creationId xmlns:p14="http://schemas.microsoft.com/office/powerpoint/2010/main" xmlns="" val="2250668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zh-CN" altLang="en-US" smtClean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zh-CN" altLang="en-US" smtClean="0"/>
          </a:p>
        </p:txBody>
      </p:sp>
      <p:grpSp>
        <p:nvGrpSpPr>
          <p:cNvPr id="2052" name="Group 11"/>
          <p:cNvGrpSpPr>
            <a:grpSpLocks/>
          </p:cNvGrpSpPr>
          <p:nvPr/>
        </p:nvGrpSpPr>
        <p:grpSpPr bwMode="auto">
          <a:xfrm>
            <a:off x="0" y="1069"/>
            <a:ext cx="9144000" cy="7072313"/>
            <a:chOff x="96" y="384"/>
            <a:chExt cx="5568" cy="3744"/>
          </a:xfrm>
        </p:grpSpPr>
        <p:sp>
          <p:nvSpPr>
            <p:cNvPr id="2054" name="Rectangle 4"/>
            <p:cNvSpPr>
              <a:spLocks noChangeArrowheads="1"/>
            </p:cNvSpPr>
            <p:nvPr/>
          </p:nvSpPr>
          <p:spPr bwMode="auto">
            <a:xfrm>
              <a:off x="96" y="384"/>
              <a:ext cx="5568" cy="36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zh-CN" altLang="zh-CN" sz="2800" smtClean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pic>
          <p:nvPicPr>
            <p:cNvPr id="2055" name="Picture 3" descr="2006110207390027540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60606" b="27272"/>
            <a:stretch>
              <a:fillRect/>
            </a:stretch>
          </p:blipFill>
          <p:spPr bwMode="auto">
            <a:xfrm>
              <a:off x="96" y="3408"/>
              <a:ext cx="5568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7" name="Rectangle 7"/>
            <p:cNvSpPr>
              <a:spLocks noChangeArrowheads="1"/>
            </p:cNvSpPr>
            <p:nvPr/>
          </p:nvSpPr>
          <p:spPr bwMode="auto">
            <a:xfrm>
              <a:off x="96" y="384"/>
              <a:ext cx="5568" cy="1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 sz="2800" smtClean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2058" name="Rectangle 8"/>
            <p:cNvSpPr>
              <a:spLocks noChangeArrowheads="1"/>
            </p:cNvSpPr>
            <p:nvPr/>
          </p:nvSpPr>
          <p:spPr bwMode="auto">
            <a:xfrm>
              <a:off x="96" y="3984"/>
              <a:ext cx="5568" cy="1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 sz="2800" smtClean="0">
                <a:solidFill>
                  <a:prstClr val="black"/>
                </a:solidFill>
                <a:latin typeface="Arial" pitchFamily="34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23528" y="2564904"/>
            <a:ext cx="849694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 dirty="0" smtClean="0"/>
              <a:t>          夏天到了，桔子树上挂满圆圆的桔子。起初</a:t>
            </a:r>
            <a:r>
              <a:rPr lang="zh-CN" altLang="zh-CN" sz="2000" b="1" dirty="0" smtClean="0"/>
              <a:t>，</a:t>
            </a:r>
            <a:r>
              <a:rPr lang="zh-CN" altLang="en-US" sz="2000" b="1" dirty="0" smtClean="0"/>
              <a:t>它们</a:t>
            </a:r>
            <a:r>
              <a:rPr lang="zh-CN" altLang="zh-CN" sz="2000" b="1" dirty="0" smtClean="0"/>
              <a:t>只有</a:t>
            </a:r>
            <a:r>
              <a:rPr lang="zh-CN" altLang="zh-CN" sz="2000" b="1" dirty="0"/>
              <a:t>小指头</a:t>
            </a:r>
            <a:r>
              <a:rPr lang="zh-CN" altLang="zh-CN" sz="2000" b="1" dirty="0" smtClean="0"/>
              <a:t>大小</a:t>
            </a:r>
            <a:r>
              <a:rPr lang="zh-CN" altLang="en-US" sz="2000" b="1" dirty="0" smtClean="0"/>
              <a:t>。</a:t>
            </a:r>
            <a:r>
              <a:rPr lang="zh-CN" altLang="zh-CN" sz="2000" b="1" dirty="0" smtClean="0"/>
              <a:t>渐渐</a:t>
            </a:r>
            <a:r>
              <a:rPr lang="zh-CN" altLang="zh-CN" sz="2000" b="1" dirty="0"/>
              <a:t>地，长得和小皮球一样</a:t>
            </a:r>
            <a:r>
              <a:rPr lang="zh-CN" altLang="zh-CN" sz="2000" b="1" dirty="0" smtClean="0"/>
              <a:t>大。</a:t>
            </a:r>
            <a:r>
              <a:rPr lang="zh-CN" altLang="en-US" sz="2000" b="1" dirty="0" smtClean="0"/>
              <a:t>  刚结</a:t>
            </a:r>
            <a:r>
              <a:rPr lang="zh-CN" altLang="en-US" sz="2000" b="1" dirty="0"/>
              <a:t>出来的</a:t>
            </a:r>
            <a:r>
              <a:rPr lang="zh-CN" altLang="en-US" sz="2000" b="1" dirty="0" smtClean="0"/>
              <a:t>桔子是浅绿色的。随着</a:t>
            </a:r>
            <a:r>
              <a:rPr lang="zh-CN" altLang="en-US" sz="2000" b="1" dirty="0"/>
              <a:t>时间的变化</a:t>
            </a:r>
            <a:r>
              <a:rPr lang="zh-CN" altLang="en-US" sz="2000" b="1" dirty="0" smtClean="0"/>
              <a:t>，桔子变成了</a:t>
            </a:r>
            <a:r>
              <a:rPr lang="zh-CN" altLang="en-US" sz="2000" b="1" dirty="0"/>
              <a:t>深绿色</a:t>
            </a:r>
            <a:r>
              <a:rPr lang="zh-CN" altLang="en-US" sz="2000" b="1" dirty="0" smtClean="0"/>
              <a:t>。</a:t>
            </a:r>
            <a:r>
              <a:rPr lang="zh-CN" altLang="en-US" sz="2000" b="1" dirty="0"/>
              <a:t>到了成熟的季节</a:t>
            </a:r>
            <a:r>
              <a:rPr lang="zh-CN" altLang="en-US" sz="2000" b="1" dirty="0" smtClean="0"/>
              <a:t>，</a:t>
            </a:r>
            <a:r>
              <a:rPr lang="zh-CN" altLang="en-US" sz="2000" b="1" dirty="0"/>
              <a:t>黄澄澄的桔子挂满枝头，既</a:t>
            </a:r>
            <a:r>
              <a:rPr lang="zh-CN" altLang="en-US" sz="2000" b="1" dirty="0" smtClean="0"/>
              <a:t>像一串串小</a:t>
            </a:r>
            <a:r>
              <a:rPr lang="zh-CN" altLang="en-US" sz="2000" b="1" dirty="0"/>
              <a:t>灯笼，又像一个个胖娃娃，你挨着我，我挤着你，争着让人们去摘呢</a:t>
            </a:r>
            <a:r>
              <a:rPr lang="zh-CN" altLang="en-US" sz="2000" b="1" dirty="0" smtClean="0"/>
              <a:t>！剥开桔皮，金黄的桔瓣像一群害羞的娃娃围坐在一起，</a:t>
            </a:r>
            <a:r>
              <a:rPr lang="zh-CN" altLang="en-US" sz="2000" b="1" dirty="0"/>
              <a:t>可爱极了</a:t>
            </a:r>
            <a:r>
              <a:rPr lang="zh-CN" altLang="en-US" sz="2000" b="1" dirty="0" smtClean="0"/>
              <a:t>！小心翼翼</a:t>
            </a:r>
            <a:r>
              <a:rPr lang="zh-CN" altLang="en-US" sz="2000" b="1" dirty="0"/>
              <a:t>地</a:t>
            </a:r>
            <a:r>
              <a:rPr lang="zh-CN" altLang="en-US" sz="2000" b="1" dirty="0" smtClean="0"/>
              <a:t>撕开它的内果皮，</a:t>
            </a:r>
            <a:r>
              <a:rPr lang="zh-CN" altLang="en-US" sz="2000" b="1" dirty="0"/>
              <a:t>就能</a:t>
            </a:r>
            <a:r>
              <a:rPr lang="zh-CN" altLang="en-US" sz="2000" b="1" dirty="0" smtClean="0"/>
              <a:t>看到里面像</a:t>
            </a:r>
            <a:r>
              <a:rPr lang="zh-CN" altLang="en-US" sz="2000" b="1" dirty="0"/>
              <a:t>一排排小梳子一样的果肉，晶莹剔透。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3528" y="476672"/>
            <a:ext cx="849694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         夏天</a:t>
            </a:r>
            <a:r>
              <a:rPr kumimoji="0" lang="zh-CN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过后，橙子树上挂满了橙子。橙子圆圆的，和苹果一样大小。摸它一下，你会感觉很光滑。刚刚结出来的橙子是青色的，再过一段时间，橙子就会变得浅黄。如果橙子变成深黄就代表橙子熟透了。这时，你只要摘下一个咬一口，你会发现你的牙齿和舌头上都是金黄的汁水。</a:t>
            </a:r>
          </a:p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000" b="1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0436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zh-CN" altLang="en-US" smtClean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zh-CN" altLang="en-US" smtClean="0"/>
          </a:p>
        </p:txBody>
      </p:sp>
      <p:grpSp>
        <p:nvGrpSpPr>
          <p:cNvPr id="2052" name="Group 11"/>
          <p:cNvGrpSpPr>
            <a:grpSpLocks/>
          </p:cNvGrpSpPr>
          <p:nvPr/>
        </p:nvGrpSpPr>
        <p:grpSpPr bwMode="auto">
          <a:xfrm>
            <a:off x="0" y="1069"/>
            <a:ext cx="9144000" cy="7072313"/>
            <a:chOff x="96" y="384"/>
            <a:chExt cx="5568" cy="3744"/>
          </a:xfrm>
        </p:grpSpPr>
        <p:sp>
          <p:nvSpPr>
            <p:cNvPr id="2054" name="Rectangle 4"/>
            <p:cNvSpPr>
              <a:spLocks noChangeArrowheads="1"/>
            </p:cNvSpPr>
            <p:nvPr/>
          </p:nvSpPr>
          <p:spPr bwMode="auto">
            <a:xfrm>
              <a:off x="96" y="384"/>
              <a:ext cx="5568" cy="36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zh-CN" altLang="zh-CN" sz="2800" smtClean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pic>
          <p:nvPicPr>
            <p:cNvPr id="2055" name="Picture 3" descr="2006110207390027540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60606" b="27272"/>
            <a:stretch>
              <a:fillRect/>
            </a:stretch>
          </p:blipFill>
          <p:spPr bwMode="auto">
            <a:xfrm>
              <a:off x="96" y="3408"/>
              <a:ext cx="5568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7" name="Rectangle 7"/>
            <p:cNvSpPr>
              <a:spLocks noChangeArrowheads="1"/>
            </p:cNvSpPr>
            <p:nvPr/>
          </p:nvSpPr>
          <p:spPr bwMode="auto">
            <a:xfrm>
              <a:off x="96" y="384"/>
              <a:ext cx="5568" cy="1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 sz="2800" smtClean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2058" name="Rectangle 8"/>
            <p:cNvSpPr>
              <a:spLocks noChangeArrowheads="1"/>
            </p:cNvSpPr>
            <p:nvPr/>
          </p:nvSpPr>
          <p:spPr bwMode="auto">
            <a:xfrm>
              <a:off x="96" y="3984"/>
              <a:ext cx="5568" cy="1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 sz="2800" smtClean="0">
                <a:solidFill>
                  <a:prstClr val="black"/>
                </a:solidFill>
                <a:latin typeface="Arial" pitchFamily="34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23528" y="2564904"/>
            <a:ext cx="849694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 dirty="0" smtClean="0"/>
              <a:t>          夏天到了，桔子树上挂满圆圆的桔子。起初</a:t>
            </a:r>
            <a:r>
              <a:rPr lang="zh-CN" altLang="zh-CN" sz="2000" b="1" dirty="0" smtClean="0"/>
              <a:t>，</a:t>
            </a:r>
            <a:r>
              <a:rPr lang="zh-CN" altLang="en-US" sz="2000" b="1" dirty="0" smtClean="0"/>
              <a:t>它们</a:t>
            </a:r>
            <a:r>
              <a:rPr lang="zh-CN" altLang="zh-CN" sz="2000" b="1" dirty="0" smtClean="0"/>
              <a:t>只有</a:t>
            </a:r>
            <a:r>
              <a:rPr lang="zh-CN" altLang="zh-CN" sz="2000" b="1" dirty="0"/>
              <a:t>小指头</a:t>
            </a:r>
            <a:r>
              <a:rPr lang="zh-CN" altLang="zh-CN" sz="2000" b="1" dirty="0" smtClean="0"/>
              <a:t>大小</a:t>
            </a:r>
            <a:r>
              <a:rPr lang="zh-CN" altLang="en-US" sz="2000" b="1" dirty="0" smtClean="0"/>
              <a:t>。</a:t>
            </a:r>
            <a:r>
              <a:rPr lang="zh-CN" altLang="zh-CN" sz="2000" b="1" dirty="0" smtClean="0"/>
              <a:t>渐渐</a:t>
            </a:r>
            <a:r>
              <a:rPr lang="zh-CN" altLang="zh-CN" sz="2000" b="1" dirty="0"/>
              <a:t>地，长得和小皮球一样</a:t>
            </a:r>
            <a:r>
              <a:rPr lang="zh-CN" altLang="zh-CN" sz="2000" b="1" dirty="0" smtClean="0"/>
              <a:t>大。</a:t>
            </a:r>
            <a:r>
              <a:rPr lang="zh-CN" altLang="en-US" sz="2000" b="1" dirty="0" smtClean="0"/>
              <a:t>  刚结</a:t>
            </a:r>
            <a:r>
              <a:rPr lang="zh-CN" altLang="en-US" sz="2000" b="1" dirty="0"/>
              <a:t>出来的</a:t>
            </a:r>
            <a:r>
              <a:rPr lang="zh-CN" altLang="en-US" sz="2000" b="1" dirty="0" smtClean="0"/>
              <a:t>桔子是浅绿色的。随着</a:t>
            </a:r>
            <a:r>
              <a:rPr lang="zh-CN" altLang="en-US" sz="2000" b="1" dirty="0"/>
              <a:t>时间的变化</a:t>
            </a:r>
            <a:r>
              <a:rPr lang="zh-CN" altLang="en-US" sz="2000" b="1" dirty="0" smtClean="0"/>
              <a:t>，桔子变成了</a:t>
            </a:r>
            <a:r>
              <a:rPr lang="zh-CN" altLang="en-US" sz="2000" b="1" dirty="0"/>
              <a:t>深绿色</a:t>
            </a:r>
            <a:r>
              <a:rPr lang="zh-CN" altLang="en-US" sz="2000" b="1" dirty="0" smtClean="0"/>
              <a:t>。</a:t>
            </a:r>
            <a:r>
              <a:rPr lang="zh-CN" altLang="en-US" sz="2000" b="1" dirty="0">
                <a:solidFill>
                  <a:srgbClr val="C00000"/>
                </a:solidFill>
              </a:rPr>
              <a:t>到了成熟的季节</a:t>
            </a:r>
            <a:r>
              <a:rPr lang="zh-CN" altLang="en-US" sz="2000" b="1" dirty="0" smtClean="0">
                <a:solidFill>
                  <a:srgbClr val="C00000"/>
                </a:solidFill>
              </a:rPr>
              <a:t>，</a:t>
            </a:r>
            <a:r>
              <a:rPr lang="zh-CN" altLang="en-US" sz="2000" b="1" dirty="0">
                <a:solidFill>
                  <a:srgbClr val="C00000"/>
                </a:solidFill>
              </a:rPr>
              <a:t>黄澄澄的桔子挂满枝头，既</a:t>
            </a:r>
            <a:r>
              <a:rPr lang="zh-CN" altLang="en-US" sz="2000" b="1" dirty="0" smtClean="0">
                <a:solidFill>
                  <a:srgbClr val="C00000"/>
                </a:solidFill>
              </a:rPr>
              <a:t>像一串串小</a:t>
            </a:r>
            <a:r>
              <a:rPr lang="zh-CN" altLang="en-US" sz="2000" b="1" dirty="0">
                <a:solidFill>
                  <a:srgbClr val="C00000"/>
                </a:solidFill>
              </a:rPr>
              <a:t>灯笼，又像一个个胖娃娃，你挨着我，我挤着你，争着让人们去摘呢</a:t>
            </a:r>
            <a:r>
              <a:rPr lang="zh-CN" altLang="en-US" sz="2000" b="1" dirty="0" smtClean="0">
                <a:solidFill>
                  <a:srgbClr val="C00000"/>
                </a:solidFill>
              </a:rPr>
              <a:t>！剥开桔皮，金黄的桔瓣像一群害羞的娃娃围坐在一起，</a:t>
            </a:r>
            <a:r>
              <a:rPr lang="zh-CN" altLang="en-US" sz="2000" b="1" dirty="0">
                <a:solidFill>
                  <a:srgbClr val="C00000"/>
                </a:solidFill>
              </a:rPr>
              <a:t>可爱极了</a:t>
            </a:r>
            <a:r>
              <a:rPr lang="zh-CN" altLang="en-US" sz="2000" b="1" dirty="0" smtClean="0">
                <a:solidFill>
                  <a:srgbClr val="C00000"/>
                </a:solidFill>
              </a:rPr>
              <a:t>！小心翼翼</a:t>
            </a:r>
            <a:r>
              <a:rPr lang="zh-CN" altLang="en-US" sz="2000" b="1" dirty="0">
                <a:solidFill>
                  <a:srgbClr val="C00000"/>
                </a:solidFill>
              </a:rPr>
              <a:t>地</a:t>
            </a:r>
            <a:r>
              <a:rPr lang="zh-CN" altLang="en-US" sz="2000" b="1" dirty="0" smtClean="0">
                <a:solidFill>
                  <a:srgbClr val="C00000"/>
                </a:solidFill>
              </a:rPr>
              <a:t>撕开它的内果皮，</a:t>
            </a:r>
            <a:r>
              <a:rPr lang="zh-CN" altLang="en-US" sz="2000" b="1" dirty="0">
                <a:solidFill>
                  <a:srgbClr val="C00000"/>
                </a:solidFill>
              </a:rPr>
              <a:t>就能</a:t>
            </a:r>
            <a:r>
              <a:rPr lang="zh-CN" altLang="en-US" sz="2000" b="1" dirty="0" smtClean="0">
                <a:solidFill>
                  <a:srgbClr val="C00000"/>
                </a:solidFill>
              </a:rPr>
              <a:t>看到里面像</a:t>
            </a:r>
            <a:r>
              <a:rPr lang="zh-CN" altLang="en-US" sz="2000" b="1" dirty="0">
                <a:solidFill>
                  <a:srgbClr val="C00000"/>
                </a:solidFill>
              </a:rPr>
              <a:t>一排排小梳子一样的果肉，晶莹剔透。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3528" y="476672"/>
            <a:ext cx="849694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         夏天</a:t>
            </a:r>
            <a:r>
              <a:rPr kumimoji="0" lang="zh-CN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过后，橙子树上挂满了橙子。橙子圆圆的，和苹果一样大小。摸它一下，你会感觉很光滑。刚刚结出来的橙子是青色的，再过一段时间，橙子就会变得浅黄。如果橙子变成深黄就代表橙子熟透了。这时，你只要摘下一个咬一口，你会发现你的牙齿和舌头上都是金黄的汁水。</a:t>
            </a:r>
          </a:p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000" b="1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04328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691680" y="1521768"/>
            <a:ext cx="56886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/>
              <a:t>         我</a:t>
            </a:r>
            <a:r>
              <a:rPr lang="zh-CN" altLang="en-US" sz="2800" b="1" dirty="0"/>
              <a:t>家乡的西瓜很大，圆圆的。它的颜色是绿色的，它长在地上。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439652" y="2852936"/>
            <a:ext cx="615668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 dirty="0" smtClean="0">
                <a:solidFill>
                  <a:srgbClr val="0070C0"/>
                </a:solidFill>
                <a:latin typeface="+mn-ea"/>
              </a:rPr>
              <a:t> </a:t>
            </a:r>
            <a:endParaRPr lang="zh-CN" altLang="en-US" sz="2000" b="1" dirty="0">
              <a:solidFill>
                <a:srgbClr val="0070C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000" b="1" dirty="0">
                <a:solidFill>
                  <a:srgbClr val="C00000"/>
                </a:solidFill>
                <a:latin typeface="+mn-ea"/>
              </a:rPr>
              <a:t>1</a:t>
            </a:r>
            <a:r>
              <a:rPr lang="zh-CN" altLang="en-US" sz="2000" b="1" dirty="0" smtClean="0">
                <a:solidFill>
                  <a:srgbClr val="C00000"/>
                </a:solidFill>
                <a:latin typeface="+mn-ea"/>
              </a:rPr>
              <a:t>、作者通过</a:t>
            </a:r>
            <a:r>
              <a:rPr lang="zh-CN" altLang="en-US" sz="2000" b="1" dirty="0" smtClean="0">
                <a:solidFill>
                  <a:srgbClr val="0070C0"/>
                </a:solidFill>
                <a:latin typeface="+mn-ea"/>
              </a:rPr>
              <a:t>哪几个方面</a:t>
            </a:r>
            <a:r>
              <a:rPr lang="zh-CN" altLang="en-US" sz="2000" b="1" dirty="0" smtClean="0">
                <a:solidFill>
                  <a:srgbClr val="C00000"/>
                </a:solidFill>
                <a:latin typeface="+mn-ea"/>
              </a:rPr>
              <a:t>写了西瓜的外形？</a:t>
            </a:r>
            <a:endParaRPr lang="en-US" altLang="zh-CN" sz="2000" b="1" dirty="0" smtClean="0">
              <a:solidFill>
                <a:srgbClr val="C0000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000" b="1" dirty="0" smtClean="0">
                <a:solidFill>
                  <a:srgbClr val="C00000"/>
                </a:solidFill>
                <a:latin typeface="+mn-ea"/>
              </a:rPr>
              <a:t>2、作者抓住西瓜外形的特点写</a:t>
            </a:r>
            <a:r>
              <a:rPr lang="zh-CN" altLang="en-US" sz="2000" b="1" dirty="0" smtClean="0">
                <a:solidFill>
                  <a:srgbClr val="0070C0"/>
                </a:solidFill>
                <a:latin typeface="+mn-ea"/>
              </a:rPr>
              <a:t>具体</a:t>
            </a:r>
            <a:r>
              <a:rPr lang="zh-CN" altLang="en-US" sz="2000" b="1" dirty="0" smtClean="0">
                <a:solidFill>
                  <a:srgbClr val="C00000"/>
                </a:solidFill>
                <a:latin typeface="+mn-ea"/>
              </a:rPr>
              <a:t>了吗？</a:t>
            </a:r>
            <a:endParaRPr lang="en-US" altLang="zh-CN" sz="2000" b="1" dirty="0" smtClean="0">
              <a:solidFill>
                <a:srgbClr val="C0000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000" b="1" dirty="0" smtClean="0">
                <a:solidFill>
                  <a:srgbClr val="C00000"/>
                </a:solidFill>
                <a:latin typeface="+mn-ea"/>
              </a:rPr>
              <a:t>   可以补充点什么？</a:t>
            </a:r>
            <a:endParaRPr lang="zh-CN" altLang="en-US" sz="2000" b="1" dirty="0">
              <a:solidFill>
                <a:srgbClr val="C0000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000" b="1" dirty="0" smtClean="0">
                <a:solidFill>
                  <a:srgbClr val="C00000"/>
                </a:solidFill>
                <a:latin typeface="+mn-ea"/>
              </a:rPr>
              <a:t>3、怎样才能使内容变得更</a:t>
            </a:r>
            <a:r>
              <a:rPr lang="zh-CN" altLang="en-US" sz="2000" b="1" dirty="0" smtClean="0">
                <a:solidFill>
                  <a:srgbClr val="0070C0"/>
                </a:solidFill>
                <a:latin typeface="+mn-ea"/>
              </a:rPr>
              <a:t>生动</a:t>
            </a:r>
            <a:r>
              <a:rPr lang="zh-CN" altLang="en-US" sz="2000" b="1" dirty="0" smtClean="0">
                <a:solidFill>
                  <a:srgbClr val="C00000"/>
                </a:solidFill>
                <a:latin typeface="+mn-ea"/>
              </a:rPr>
              <a:t>？</a:t>
            </a:r>
            <a:endParaRPr lang="en-US" altLang="zh-CN" sz="2000" b="1" dirty="0" smtClean="0">
              <a:solidFill>
                <a:srgbClr val="C0000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 smtClean="0">
                <a:solidFill>
                  <a:srgbClr val="C00000"/>
                </a:solidFill>
                <a:latin typeface="+mn-ea"/>
              </a:rPr>
              <a:t>4</a:t>
            </a:r>
            <a:r>
              <a:rPr lang="zh-CN" altLang="en-US" sz="2000" b="1" dirty="0" smtClean="0">
                <a:solidFill>
                  <a:srgbClr val="C00000"/>
                </a:solidFill>
                <a:latin typeface="+mn-ea"/>
              </a:rPr>
              <a:t>、你还想给他什么建议？</a:t>
            </a:r>
            <a:endParaRPr lang="zh-CN" altLang="en-US" sz="2000" b="1" dirty="0">
              <a:solidFill>
                <a:srgbClr val="C0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5429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zh-CN" altLang="en-US" smtClean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zh-CN" altLang="en-US" smtClean="0"/>
          </a:p>
        </p:txBody>
      </p:sp>
      <p:grpSp>
        <p:nvGrpSpPr>
          <p:cNvPr id="2052" name="Group 11"/>
          <p:cNvGrpSpPr>
            <a:grpSpLocks/>
          </p:cNvGrpSpPr>
          <p:nvPr/>
        </p:nvGrpSpPr>
        <p:grpSpPr bwMode="auto">
          <a:xfrm>
            <a:off x="0" y="-820"/>
            <a:ext cx="9144000" cy="7074203"/>
            <a:chOff x="96" y="383"/>
            <a:chExt cx="5568" cy="3745"/>
          </a:xfrm>
        </p:grpSpPr>
        <p:sp>
          <p:nvSpPr>
            <p:cNvPr id="2054" name="Rectangle 4"/>
            <p:cNvSpPr>
              <a:spLocks noChangeArrowheads="1"/>
            </p:cNvSpPr>
            <p:nvPr/>
          </p:nvSpPr>
          <p:spPr bwMode="auto">
            <a:xfrm>
              <a:off x="96" y="383"/>
              <a:ext cx="5568" cy="36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zh-CN" altLang="zh-CN" sz="2800" smtClean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pic>
          <p:nvPicPr>
            <p:cNvPr id="2055" name="Picture 3" descr="2006110207390027540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60606" b="27272"/>
            <a:stretch>
              <a:fillRect/>
            </a:stretch>
          </p:blipFill>
          <p:spPr bwMode="auto">
            <a:xfrm>
              <a:off x="96" y="3408"/>
              <a:ext cx="5568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7" name="Rectangle 7"/>
            <p:cNvSpPr>
              <a:spLocks noChangeArrowheads="1"/>
            </p:cNvSpPr>
            <p:nvPr/>
          </p:nvSpPr>
          <p:spPr bwMode="auto">
            <a:xfrm>
              <a:off x="96" y="384"/>
              <a:ext cx="5568" cy="1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 sz="2800" smtClean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2058" name="Rectangle 8"/>
            <p:cNvSpPr>
              <a:spLocks noChangeArrowheads="1"/>
            </p:cNvSpPr>
            <p:nvPr/>
          </p:nvSpPr>
          <p:spPr bwMode="auto">
            <a:xfrm>
              <a:off x="96" y="3984"/>
              <a:ext cx="5568" cy="1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 sz="2800" smtClean="0">
                <a:solidFill>
                  <a:prstClr val="black"/>
                </a:solidFill>
                <a:latin typeface="Arial" pitchFamily="34" charset="0"/>
              </a:endParaRPr>
            </a:p>
          </p:txBody>
        </p:sp>
      </p:grpSp>
      <p:graphicFrame>
        <p:nvGraphicFramePr>
          <p:cNvPr id="11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78558583"/>
              </p:ext>
            </p:extLst>
          </p:nvPr>
        </p:nvGraphicFramePr>
        <p:xfrm>
          <a:off x="1115616" y="1268760"/>
          <a:ext cx="6834113" cy="443796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497409"/>
                <a:gridCol w="2736304"/>
                <a:gridCol w="2088232"/>
                <a:gridCol w="792088"/>
                <a:gridCol w="720080"/>
              </a:tblGrid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zh-CN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1</a:t>
                      </a:r>
                      <a:endParaRPr kumimoji="0" lang="zh-CN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  <a:sym typeface="宋体" pitchFamily="2" charset="-122"/>
                      </a:endParaRPr>
                    </a:p>
                  </a:txBody>
                  <a:tcPr anchor="ctr"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zh-CN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有没有</a:t>
                      </a:r>
                      <a:r>
                        <a:rPr kumimoji="0" lang="zh-CN" alt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抓住外形的</a:t>
                      </a:r>
                      <a:r>
                        <a:rPr kumimoji="0" lang="zh-CN" altLang="en-US" sz="20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sym typeface="宋体" pitchFamily="2" charset="-122"/>
                        </a:rPr>
                        <a:t>不同方面</a:t>
                      </a:r>
                      <a:r>
                        <a:rPr kumimoji="0" lang="zh-CN" alt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展开写？</a:t>
                      </a:r>
                      <a:endParaRPr kumimoji="0" lang="en-US" altLang="zh-CN" sz="2000" b="1" u="none" strike="noStrike" cap="none" normalizeH="0" baseline="0" dirty="0" smtClean="0">
                        <a:ln>
                          <a:noFill/>
                        </a:ln>
                        <a:effectLst/>
                        <a:sym typeface="宋体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zh-CN" alt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宋体" pitchFamily="2" charset="-122"/>
                        </a:rPr>
                        <a:t>（形状、大小、颜色、质地等）</a:t>
                      </a:r>
                      <a:endParaRPr kumimoji="0" lang="zh-C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  <a:sym typeface="宋体" pitchFamily="2" charset="-122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zh-CN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是</a:t>
                      </a:r>
                      <a:endParaRPr kumimoji="0" lang="zh-C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  <a:sym typeface="宋体" pitchFamily="2" charset="-122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zh-CN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否</a:t>
                      </a:r>
                      <a:endParaRPr kumimoji="0" lang="zh-C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  <a:sym typeface="宋体" pitchFamily="2" charset="-122"/>
                      </a:endParaRPr>
                    </a:p>
                  </a:txBody>
                  <a:tcPr anchor="ctr" horzOverflow="overflow"/>
                </a:tc>
              </a:tr>
              <a:tr h="93610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zh-CN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2</a:t>
                      </a:r>
                      <a:endParaRPr kumimoji="0" lang="zh-CN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  <a:sym typeface="宋体" pitchFamily="2" charset="-122"/>
                      </a:endParaRPr>
                    </a:p>
                  </a:txBody>
                  <a:tcPr anchor="ctr"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zh-CN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有没有</a:t>
                      </a:r>
                      <a:r>
                        <a:rPr kumimoji="0" lang="zh-CN" alt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抓住外形的</a:t>
                      </a:r>
                      <a:r>
                        <a:rPr kumimoji="0" lang="zh-CN" altLang="en-US" sz="20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sym typeface="宋体" pitchFamily="2" charset="-122"/>
                        </a:rPr>
                        <a:t>特点写具体</a:t>
                      </a:r>
                      <a:r>
                        <a:rPr kumimoji="0" lang="zh-CN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？</a:t>
                      </a:r>
                      <a:endParaRPr kumimoji="0" lang="en-US" altLang="zh-CN" sz="2000" b="1" u="none" strike="noStrike" cap="none" normalizeH="0" baseline="0" dirty="0" smtClean="0">
                        <a:ln>
                          <a:noFill/>
                        </a:ln>
                        <a:effectLst/>
                        <a:sym typeface="宋体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zh-CN" alt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（大小的变化、颜色的变化）</a:t>
                      </a:r>
                      <a:endParaRPr kumimoji="0" lang="zh-C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  <a:sym typeface="宋体" pitchFamily="2" charset="-122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zh-CN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是</a:t>
                      </a:r>
                      <a:endParaRPr kumimoji="0" lang="zh-C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  <a:sym typeface="宋体" pitchFamily="2" charset="-122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zh-CN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否</a:t>
                      </a:r>
                      <a:endParaRPr kumimoji="0" lang="zh-C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  <a:sym typeface="宋体" pitchFamily="2" charset="-122"/>
                      </a:endParaRPr>
                    </a:p>
                  </a:txBody>
                  <a:tcPr anchor="ctr" horzOverflow="overflow"/>
                </a:tc>
              </a:tr>
              <a:tr h="75816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zh-CN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3</a:t>
                      </a:r>
                      <a:endParaRPr kumimoji="0" lang="zh-CN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  <a:sym typeface="宋体" pitchFamily="2" charset="-122"/>
                      </a:endParaRPr>
                    </a:p>
                  </a:txBody>
                  <a:tcPr anchor="ctr"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zh-CN" alt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有没有使用</a:t>
                      </a:r>
                      <a:r>
                        <a:rPr kumimoji="0" lang="zh-CN" altLang="en-US" sz="20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sym typeface="宋体" pitchFamily="2" charset="-122"/>
                        </a:rPr>
                        <a:t>修辞手法写生动</a:t>
                      </a:r>
                      <a:r>
                        <a:rPr kumimoji="0" lang="zh-CN" alt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？  </a:t>
                      </a:r>
                      <a:endParaRPr kumimoji="0" lang="zh-C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宋体" pitchFamily="2" charset="-122"/>
                        <a:ea typeface="宋体" pitchFamily="2" charset="-122"/>
                        <a:sym typeface="宋体" pitchFamily="2" charset="-122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zh-CN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是</a:t>
                      </a:r>
                      <a:endParaRPr kumimoji="0" lang="zh-C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  <a:sym typeface="宋体" pitchFamily="2" charset="-122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zh-CN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否</a:t>
                      </a:r>
                      <a:endParaRPr kumimoji="0" lang="zh-C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  <a:sym typeface="宋体" pitchFamily="2" charset="-122"/>
                      </a:endParaRPr>
                    </a:p>
                  </a:txBody>
                  <a:tcPr anchor="ctr" horzOverflow="overflow"/>
                </a:tc>
              </a:tr>
              <a:tr h="1006475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zh-CN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我在描写</a:t>
                      </a:r>
                      <a:r>
                        <a:rPr kumimoji="0" lang="zh-CN" alt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特产外形时，</a:t>
                      </a:r>
                      <a:r>
                        <a:rPr kumimoji="0" lang="zh-CN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哪个方面做</a:t>
                      </a:r>
                      <a:r>
                        <a:rPr kumimoji="0" lang="zh-CN" alt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得</a:t>
                      </a:r>
                      <a:r>
                        <a:rPr kumimoji="0" lang="zh-CN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较好？</a:t>
                      </a:r>
                      <a:endParaRPr kumimoji="0" lang="zh-C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  <a:sym typeface="宋体" pitchFamily="2" charset="-122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zh-CN" alt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 </a:t>
                      </a:r>
                      <a:endParaRPr kumimoji="0" lang="zh-CN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  <a:sym typeface="宋体" pitchFamily="2" charset="-122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873125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zh-CN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哪一点我需要改进？</a:t>
                      </a:r>
                      <a:endParaRPr kumimoji="0" lang="zh-C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  <a:sym typeface="宋体" pitchFamily="2" charset="-122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zh-CN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  <a:sym typeface="宋体" pitchFamily="2" charset="-122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935832" y="548680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自评：</a:t>
            </a:r>
            <a:endParaRPr lang="zh-CN" altLang="en-US" sz="32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30323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zh-CN" altLang="en-US" smtClean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zh-CN" altLang="en-US" smtClean="0"/>
          </a:p>
        </p:txBody>
      </p:sp>
      <p:grpSp>
        <p:nvGrpSpPr>
          <p:cNvPr id="2052" name="Group 11"/>
          <p:cNvGrpSpPr>
            <a:grpSpLocks/>
          </p:cNvGrpSpPr>
          <p:nvPr/>
        </p:nvGrpSpPr>
        <p:grpSpPr bwMode="auto">
          <a:xfrm>
            <a:off x="0" y="-820"/>
            <a:ext cx="9144000" cy="7074203"/>
            <a:chOff x="96" y="383"/>
            <a:chExt cx="5568" cy="3745"/>
          </a:xfrm>
        </p:grpSpPr>
        <p:sp>
          <p:nvSpPr>
            <p:cNvPr id="2054" name="Rectangle 4"/>
            <p:cNvSpPr>
              <a:spLocks noChangeArrowheads="1"/>
            </p:cNvSpPr>
            <p:nvPr/>
          </p:nvSpPr>
          <p:spPr bwMode="auto">
            <a:xfrm>
              <a:off x="96" y="383"/>
              <a:ext cx="5568" cy="36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zh-CN" altLang="zh-CN" sz="2800" smtClean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pic>
          <p:nvPicPr>
            <p:cNvPr id="2055" name="Picture 3" descr="2006110207390027540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60606" b="27272"/>
            <a:stretch>
              <a:fillRect/>
            </a:stretch>
          </p:blipFill>
          <p:spPr bwMode="auto">
            <a:xfrm>
              <a:off x="96" y="3408"/>
              <a:ext cx="5568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7" name="Rectangle 7"/>
            <p:cNvSpPr>
              <a:spLocks noChangeArrowheads="1"/>
            </p:cNvSpPr>
            <p:nvPr/>
          </p:nvSpPr>
          <p:spPr bwMode="auto">
            <a:xfrm>
              <a:off x="96" y="384"/>
              <a:ext cx="5568" cy="1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 sz="2800" smtClean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2058" name="Rectangle 8"/>
            <p:cNvSpPr>
              <a:spLocks noChangeArrowheads="1"/>
            </p:cNvSpPr>
            <p:nvPr/>
          </p:nvSpPr>
          <p:spPr bwMode="auto">
            <a:xfrm>
              <a:off x="96" y="3984"/>
              <a:ext cx="5568" cy="1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 sz="2800" smtClean="0">
                <a:solidFill>
                  <a:prstClr val="black"/>
                </a:solidFill>
                <a:latin typeface="Arial" pitchFamily="34" charset="0"/>
              </a:endParaRPr>
            </a:p>
          </p:txBody>
        </p:sp>
      </p:grpSp>
      <p:graphicFrame>
        <p:nvGraphicFramePr>
          <p:cNvPr id="11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00450510"/>
              </p:ext>
            </p:extLst>
          </p:nvPr>
        </p:nvGraphicFramePr>
        <p:xfrm>
          <a:off x="1115616" y="1268760"/>
          <a:ext cx="6834113" cy="443796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497409"/>
                <a:gridCol w="2736304"/>
                <a:gridCol w="2088232"/>
                <a:gridCol w="792088"/>
                <a:gridCol w="720080"/>
              </a:tblGrid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zh-CN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1</a:t>
                      </a:r>
                      <a:endParaRPr kumimoji="0" lang="zh-CN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  <a:sym typeface="宋体" pitchFamily="2" charset="-122"/>
                      </a:endParaRPr>
                    </a:p>
                  </a:txBody>
                  <a:tcPr anchor="ctr"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zh-CN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有没有</a:t>
                      </a:r>
                      <a:r>
                        <a:rPr kumimoji="0" lang="zh-CN" alt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抓住外形的</a:t>
                      </a:r>
                      <a:r>
                        <a:rPr kumimoji="0" lang="zh-CN" altLang="en-US" sz="20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sym typeface="宋体" pitchFamily="2" charset="-122"/>
                        </a:rPr>
                        <a:t>不同方面</a:t>
                      </a:r>
                      <a:r>
                        <a:rPr kumimoji="0" lang="zh-CN" alt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展开写？</a:t>
                      </a:r>
                      <a:endParaRPr kumimoji="0" lang="en-US" altLang="zh-CN" sz="2000" b="1" u="none" strike="noStrike" cap="none" normalizeH="0" baseline="0" dirty="0" smtClean="0">
                        <a:ln>
                          <a:noFill/>
                        </a:ln>
                        <a:effectLst/>
                        <a:sym typeface="宋体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zh-CN" alt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宋体" pitchFamily="2" charset="-122"/>
                        </a:rPr>
                        <a:t>（形状、大小、颜色、质地等）</a:t>
                      </a:r>
                      <a:endParaRPr kumimoji="0" lang="zh-C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  <a:sym typeface="宋体" pitchFamily="2" charset="-122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zh-CN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是</a:t>
                      </a:r>
                      <a:endParaRPr kumimoji="0" lang="zh-C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  <a:sym typeface="宋体" pitchFamily="2" charset="-122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zh-CN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否</a:t>
                      </a:r>
                      <a:endParaRPr kumimoji="0" lang="zh-C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  <a:sym typeface="宋体" pitchFamily="2" charset="-122"/>
                      </a:endParaRPr>
                    </a:p>
                  </a:txBody>
                  <a:tcPr anchor="ctr" horzOverflow="overflow"/>
                </a:tc>
              </a:tr>
              <a:tr h="93610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zh-CN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2</a:t>
                      </a:r>
                      <a:endParaRPr kumimoji="0" lang="zh-CN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  <a:sym typeface="宋体" pitchFamily="2" charset="-122"/>
                      </a:endParaRPr>
                    </a:p>
                  </a:txBody>
                  <a:tcPr anchor="ctr"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zh-CN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有没有</a:t>
                      </a:r>
                      <a:r>
                        <a:rPr kumimoji="0" lang="zh-CN" alt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抓住外形的</a:t>
                      </a:r>
                      <a:r>
                        <a:rPr kumimoji="0" lang="zh-CN" altLang="en-US" sz="20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sym typeface="宋体" pitchFamily="2" charset="-122"/>
                        </a:rPr>
                        <a:t>特点写具体</a:t>
                      </a:r>
                      <a:r>
                        <a:rPr kumimoji="0" lang="zh-CN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？</a:t>
                      </a:r>
                      <a:endParaRPr kumimoji="0" lang="en-US" altLang="zh-CN" sz="2000" b="1" u="none" strike="noStrike" cap="none" normalizeH="0" baseline="0" dirty="0" smtClean="0">
                        <a:ln>
                          <a:noFill/>
                        </a:ln>
                        <a:effectLst/>
                        <a:sym typeface="宋体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zh-CN" alt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（大小的变化、颜色的变化）</a:t>
                      </a:r>
                      <a:endParaRPr kumimoji="0" lang="zh-C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  <a:sym typeface="宋体" pitchFamily="2" charset="-122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zh-CN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是</a:t>
                      </a:r>
                      <a:endParaRPr kumimoji="0" lang="zh-C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  <a:sym typeface="宋体" pitchFamily="2" charset="-122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zh-CN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否</a:t>
                      </a:r>
                      <a:endParaRPr kumimoji="0" lang="zh-C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  <a:sym typeface="宋体" pitchFamily="2" charset="-122"/>
                      </a:endParaRPr>
                    </a:p>
                  </a:txBody>
                  <a:tcPr anchor="ctr" horzOverflow="overflow"/>
                </a:tc>
              </a:tr>
              <a:tr h="75816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zh-CN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3</a:t>
                      </a:r>
                      <a:endParaRPr kumimoji="0" lang="zh-CN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  <a:sym typeface="宋体" pitchFamily="2" charset="-122"/>
                      </a:endParaRPr>
                    </a:p>
                  </a:txBody>
                  <a:tcPr anchor="ctr"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zh-CN" alt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有没有使用</a:t>
                      </a:r>
                      <a:r>
                        <a:rPr kumimoji="0" lang="zh-CN" altLang="en-US" sz="20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sym typeface="宋体" pitchFamily="2" charset="-122"/>
                        </a:rPr>
                        <a:t>修辞手法写生动</a:t>
                      </a:r>
                      <a:r>
                        <a:rPr kumimoji="0" lang="zh-CN" alt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？  </a:t>
                      </a:r>
                      <a:endParaRPr kumimoji="0" lang="zh-C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宋体" pitchFamily="2" charset="-122"/>
                        <a:ea typeface="宋体" pitchFamily="2" charset="-122"/>
                        <a:sym typeface="宋体" pitchFamily="2" charset="-122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zh-CN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是</a:t>
                      </a:r>
                      <a:endParaRPr kumimoji="0" lang="zh-C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  <a:sym typeface="宋体" pitchFamily="2" charset="-122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zh-CN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否</a:t>
                      </a:r>
                      <a:endParaRPr kumimoji="0" lang="zh-C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  <a:sym typeface="宋体" pitchFamily="2" charset="-122"/>
                      </a:endParaRPr>
                    </a:p>
                  </a:txBody>
                  <a:tcPr anchor="ctr" horzOverflow="overflow"/>
                </a:tc>
              </a:tr>
              <a:tr h="1006475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zh-CN" alt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他</a:t>
                      </a:r>
                      <a:r>
                        <a:rPr kumimoji="0" lang="zh-CN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在描写</a:t>
                      </a:r>
                      <a:r>
                        <a:rPr kumimoji="0" lang="zh-CN" alt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特产外形时，</a:t>
                      </a:r>
                      <a:r>
                        <a:rPr kumimoji="0" lang="zh-CN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哪个方面做</a:t>
                      </a:r>
                      <a:r>
                        <a:rPr kumimoji="0" lang="zh-CN" alt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得</a:t>
                      </a:r>
                      <a:r>
                        <a:rPr kumimoji="0" lang="zh-CN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较好？</a:t>
                      </a:r>
                      <a:endParaRPr kumimoji="0" lang="zh-C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  <a:sym typeface="宋体" pitchFamily="2" charset="-122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zh-CN" alt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 </a:t>
                      </a:r>
                      <a:endParaRPr kumimoji="0" lang="zh-CN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  <a:sym typeface="宋体" pitchFamily="2" charset="-122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873125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zh-CN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哪一点</a:t>
                      </a:r>
                      <a:r>
                        <a:rPr kumimoji="0" lang="zh-CN" alt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他</a:t>
                      </a:r>
                      <a:r>
                        <a:rPr kumimoji="0" lang="zh-CN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宋体" pitchFamily="2" charset="-122"/>
                        </a:rPr>
                        <a:t>需要改进？</a:t>
                      </a:r>
                      <a:endParaRPr kumimoji="0" lang="zh-C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  <a:sym typeface="宋体" pitchFamily="2" charset="-122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zh-CN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  <a:sym typeface="宋体" pitchFamily="2" charset="-122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935832" y="548680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互评：</a:t>
            </a:r>
            <a:endParaRPr lang="zh-CN" altLang="en-US" sz="32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0059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182814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1027" name="Picture 3" descr="C:\Users\Administrator\Desktop\3c36a8e216b07183416688dbbd6a6bf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54260" y="-172566"/>
            <a:ext cx="9396536" cy="70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861034" y="1539339"/>
            <a:ext cx="6110200" cy="664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42900">
              <a:lnSpc>
                <a:spcPct val="150000"/>
              </a:lnSpc>
              <a:spcAft>
                <a:spcPts val="0"/>
              </a:spcAft>
            </a:pPr>
            <a:r>
              <a:rPr lang="zh-CN" altLang="zh-CN" sz="2800" b="1" kern="100" dirty="0" smtClean="0">
                <a:cs typeface="Times New Roman"/>
              </a:rPr>
              <a:t>桔子</a:t>
            </a:r>
            <a:r>
              <a:rPr lang="zh-CN" altLang="zh-CN" sz="2800" b="1" kern="100" dirty="0">
                <a:cs typeface="Times New Roman"/>
              </a:rPr>
              <a:t>、樱桃</a:t>
            </a:r>
            <a:r>
              <a:rPr lang="zh-CN" altLang="zh-CN" sz="2800" b="1" kern="100" dirty="0" smtClean="0">
                <a:cs typeface="Times New Roman"/>
              </a:rPr>
              <a:t>、草莓</a:t>
            </a:r>
            <a:r>
              <a:rPr lang="zh-CN" altLang="zh-CN" sz="2800" b="1" kern="100" dirty="0">
                <a:cs typeface="Times New Roman"/>
              </a:rPr>
              <a:t>、葡萄</a:t>
            </a:r>
            <a:r>
              <a:rPr lang="zh-CN" altLang="zh-CN" sz="2800" b="1" kern="100" dirty="0" smtClean="0">
                <a:cs typeface="Times New Roman"/>
              </a:rPr>
              <a:t>、</a:t>
            </a:r>
            <a:r>
              <a:rPr lang="zh-CN" altLang="zh-CN" sz="2800" b="1" kern="100" dirty="0" smtClean="0">
                <a:solidFill>
                  <a:prstClr val="black"/>
                </a:solidFill>
                <a:cs typeface="Times New Roman"/>
              </a:rPr>
              <a:t>柠檬</a:t>
            </a:r>
            <a:endParaRPr lang="zh-CN" altLang="zh-CN" sz="2800" b="1" kern="100" dirty="0">
              <a:cs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87824" y="332656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907704" y="2499668"/>
            <a:ext cx="6012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/>
              <a:t>大枣、西瓜、梨、桃子、甘蔗</a:t>
            </a:r>
            <a:r>
              <a:rPr lang="zh-CN" altLang="en-US" sz="2800" b="1" dirty="0" smtClean="0"/>
              <a:t>、</a:t>
            </a:r>
            <a:r>
              <a:rPr lang="zh-CN" altLang="zh-CN" sz="2800" b="1" kern="100" dirty="0" smtClean="0">
                <a:solidFill>
                  <a:prstClr val="black"/>
                </a:solidFill>
                <a:cs typeface="Times New Roman"/>
              </a:rPr>
              <a:t>辣椒</a:t>
            </a:r>
            <a:endParaRPr lang="zh-CN" altLang="en-US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690142" y="3342134"/>
            <a:ext cx="67935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800" b="1" kern="100" dirty="0" smtClean="0">
                <a:cs typeface="Times New Roman"/>
              </a:rPr>
              <a:t>米花</a:t>
            </a:r>
            <a:r>
              <a:rPr lang="zh-CN" altLang="zh-CN" sz="2800" b="1" kern="100" dirty="0">
                <a:cs typeface="Times New Roman"/>
              </a:rPr>
              <a:t>糖、糖油果子</a:t>
            </a:r>
            <a:r>
              <a:rPr lang="zh-CN" altLang="zh-CN" sz="2800" b="1" kern="100" dirty="0" smtClean="0">
                <a:cs typeface="Times New Roman"/>
              </a:rPr>
              <a:t>、</a:t>
            </a:r>
            <a:r>
              <a:rPr lang="zh-CN" altLang="en-US" sz="2800" b="1" dirty="0">
                <a:solidFill>
                  <a:prstClr val="black"/>
                </a:solidFill>
              </a:rPr>
              <a:t>燃面</a:t>
            </a:r>
            <a:r>
              <a:rPr lang="zh-CN" altLang="en-US" sz="2800" b="1" dirty="0" smtClean="0">
                <a:solidFill>
                  <a:prstClr val="black"/>
                </a:solidFill>
              </a:rPr>
              <a:t>、</a:t>
            </a:r>
            <a:r>
              <a:rPr lang="zh-CN" altLang="zh-CN" sz="2800" b="1" kern="100" dirty="0" smtClean="0">
                <a:cs typeface="Times New Roman"/>
              </a:rPr>
              <a:t>早茶、</a:t>
            </a:r>
            <a:r>
              <a:rPr lang="zh-CN" altLang="en-US" sz="2800" b="1" kern="100" dirty="0">
                <a:solidFill>
                  <a:prstClr val="black"/>
                </a:solidFill>
                <a:cs typeface="Times New Roman"/>
              </a:rPr>
              <a:t>芝麻糕</a:t>
            </a:r>
            <a:endParaRPr lang="zh-CN" alt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1979712" y="4130030"/>
            <a:ext cx="74930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800" b="1" kern="100" dirty="0" smtClean="0">
                <a:cs typeface="Times New Roman"/>
              </a:rPr>
              <a:t>肥肠</a:t>
            </a:r>
            <a:r>
              <a:rPr lang="zh-CN" altLang="zh-CN" sz="2800" b="1" kern="100" dirty="0">
                <a:cs typeface="Times New Roman"/>
              </a:rPr>
              <a:t>粉</a:t>
            </a:r>
            <a:r>
              <a:rPr lang="zh-CN" altLang="zh-CN" sz="2800" b="1" kern="100" dirty="0" smtClean="0">
                <a:cs typeface="Times New Roman"/>
              </a:rPr>
              <a:t>、</a:t>
            </a:r>
            <a:r>
              <a:rPr lang="zh-CN" altLang="zh-CN" sz="2800" b="1" kern="100" dirty="0">
                <a:solidFill>
                  <a:prstClr val="black"/>
                </a:solidFill>
                <a:cs typeface="Times New Roman"/>
              </a:rPr>
              <a:t>牦牛肉</a:t>
            </a:r>
            <a:r>
              <a:rPr lang="zh-CN" altLang="zh-CN" sz="2800" b="1" kern="100" dirty="0" smtClean="0">
                <a:solidFill>
                  <a:prstClr val="black"/>
                </a:solidFill>
                <a:cs typeface="Times New Roman"/>
              </a:rPr>
              <a:t>、</a:t>
            </a:r>
            <a:r>
              <a:rPr lang="zh-CN" altLang="zh-CN" sz="2800" b="1" kern="100" dirty="0" smtClean="0">
                <a:cs typeface="Times New Roman"/>
              </a:rPr>
              <a:t>豆花</a:t>
            </a:r>
            <a:r>
              <a:rPr lang="zh-CN" altLang="zh-CN" sz="2800" b="1" kern="100" dirty="0">
                <a:cs typeface="Times New Roman"/>
              </a:rPr>
              <a:t>、兔</a:t>
            </a:r>
            <a:r>
              <a:rPr lang="zh-CN" altLang="zh-CN" sz="2800" b="1" kern="100" dirty="0" smtClean="0">
                <a:cs typeface="Times New Roman"/>
              </a:rPr>
              <a:t>头</a:t>
            </a:r>
            <a:r>
              <a:rPr lang="en-US" altLang="zh-CN" sz="2800" b="1" kern="100" dirty="0" smtClean="0">
                <a:cs typeface="Times New Roman"/>
              </a:rPr>
              <a:t>   </a:t>
            </a:r>
            <a:r>
              <a:rPr lang="zh-CN" altLang="zh-CN" sz="3600" b="1" kern="100" dirty="0" smtClean="0">
                <a:cs typeface="Times New Roman"/>
              </a:rPr>
              <a:t>……</a:t>
            </a:r>
            <a:endParaRPr lang="zh-CN" altLang="zh-CN" sz="3600" b="1" kern="100" dirty="0">
              <a:cs typeface="Times New Roman"/>
            </a:endParaRPr>
          </a:p>
          <a:p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4285070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461164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1"/>
          <p:cNvSpPr>
            <a:spLocks noGrp="1"/>
          </p:cNvSpPr>
          <p:nvPr>
            <p:ph type="ctrTitle"/>
          </p:nvPr>
        </p:nvSpPr>
        <p:spPr>
          <a:xfrm>
            <a:off x="1044813" y="2130425"/>
            <a:ext cx="7772400" cy="1470025"/>
          </a:xfrm>
        </p:spPr>
        <p:txBody>
          <a:bodyPr/>
          <a:lstStyle/>
          <a:p>
            <a:pPr eaLnBrk="1" hangingPunct="1"/>
            <a:endParaRPr lang="zh-CN" altLang="en-US" sz="2400" b="1" smtClean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730613" y="3886200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zh-CN" altLang="en-US" sz="2400" b="1" smtClean="0"/>
          </a:p>
        </p:txBody>
      </p:sp>
      <p:grpSp>
        <p:nvGrpSpPr>
          <p:cNvPr id="2052" name="Group 11"/>
          <p:cNvGrpSpPr>
            <a:grpSpLocks/>
          </p:cNvGrpSpPr>
          <p:nvPr/>
        </p:nvGrpSpPr>
        <p:grpSpPr bwMode="auto">
          <a:xfrm>
            <a:off x="0" y="0"/>
            <a:ext cx="9602185" cy="7072313"/>
            <a:chOff x="96" y="384"/>
            <a:chExt cx="5847" cy="3744"/>
          </a:xfrm>
        </p:grpSpPr>
        <p:sp>
          <p:nvSpPr>
            <p:cNvPr id="2054" name="Rectangle 4"/>
            <p:cNvSpPr>
              <a:spLocks noChangeArrowheads="1"/>
            </p:cNvSpPr>
            <p:nvPr/>
          </p:nvSpPr>
          <p:spPr bwMode="auto">
            <a:xfrm>
              <a:off x="96" y="384"/>
              <a:ext cx="5568" cy="36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zh-CN" altLang="zh-CN" sz="2800" smtClean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pic>
          <p:nvPicPr>
            <p:cNvPr id="2055" name="Picture 3" descr="2006110207390027540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60606" b="27272"/>
            <a:stretch>
              <a:fillRect/>
            </a:stretch>
          </p:blipFill>
          <p:spPr bwMode="auto">
            <a:xfrm>
              <a:off x="96" y="3408"/>
              <a:ext cx="5568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6" name="Picture 6" descr="xiuxianyule1_0101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DFBFC"/>
                </a:clrFrom>
                <a:clrTo>
                  <a:srgbClr val="FDFBFC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60" y="391"/>
              <a:ext cx="783" cy="1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7" name="Rectangle 7"/>
            <p:cNvSpPr>
              <a:spLocks noChangeArrowheads="1"/>
            </p:cNvSpPr>
            <p:nvPr/>
          </p:nvSpPr>
          <p:spPr bwMode="auto">
            <a:xfrm>
              <a:off x="96" y="384"/>
              <a:ext cx="5568" cy="1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 sz="2800" smtClean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2058" name="Rectangle 8"/>
            <p:cNvSpPr>
              <a:spLocks noChangeArrowheads="1"/>
            </p:cNvSpPr>
            <p:nvPr/>
          </p:nvSpPr>
          <p:spPr bwMode="auto">
            <a:xfrm>
              <a:off x="96" y="3984"/>
              <a:ext cx="5568" cy="1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 sz="2800" smtClean="0">
                <a:solidFill>
                  <a:prstClr val="black"/>
                </a:solidFill>
                <a:latin typeface="Arial" pitchFamily="34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3172438" y="1239143"/>
            <a:ext cx="66424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一、开头引入</a:t>
            </a:r>
            <a:endParaRPr lang="zh-CN" altLang="en-US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172438" y="3039343"/>
            <a:ext cx="24649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二、介绍特点</a:t>
            </a:r>
            <a:endParaRPr lang="zh-CN" altLang="en-US" sz="2400" b="1" dirty="0"/>
          </a:p>
        </p:txBody>
      </p:sp>
      <p:sp>
        <p:nvSpPr>
          <p:cNvPr id="13" name="左大括号 12"/>
          <p:cNvSpPr/>
          <p:nvPr/>
        </p:nvSpPr>
        <p:spPr>
          <a:xfrm>
            <a:off x="2627784" y="1412776"/>
            <a:ext cx="544654" cy="3636010"/>
          </a:xfrm>
          <a:prstGeom prst="leftBrace">
            <a:avLst>
              <a:gd name="adj1" fmla="val 31261"/>
              <a:gd name="adj2" fmla="val 50185"/>
            </a:avLst>
          </a:prstGeom>
          <a:ln w="190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  <p:sp>
        <p:nvSpPr>
          <p:cNvPr id="4" name="矩形 3"/>
          <p:cNvSpPr/>
          <p:nvPr/>
        </p:nvSpPr>
        <p:spPr>
          <a:xfrm>
            <a:off x="-108520" y="3039343"/>
            <a:ext cx="29690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/>
              <a:t>《</a:t>
            </a:r>
            <a:r>
              <a:rPr lang="zh-CN" altLang="en-US" sz="2400" b="1" dirty="0" smtClean="0"/>
              <a:t>我</a:t>
            </a:r>
            <a:r>
              <a:rPr lang="zh-CN" altLang="en-US" sz="2400" b="1" dirty="0"/>
              <a:t>爱家乡的</a:t>
            </a:r>
            <a:r>
              <a:rPr lang="en-US" altLang="zh-CN" sz="2400" b="1" dirty="0" smtClean="0"/>
              <a:t>××》</a:t>
            </a:r>
            <a:endParaRPr lang="zh-CN" altLang="en-US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3172438" y="4787176"/>
            <a:ext cx="31499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三</a:t>
            </a:r>
            <a:r>
              <a:rPr lang="zh-CN" altLang="en-US" sz="2400" b="1" smtClean="0"/>
              <a:t>、结尾</a:t>
            </a:r>
            <a:endParaRPr lang="zh-CN" altLang="en-US" sz="2400" b="1" dirty="0"/>
          </a:p>
        </p:txBody>
      </p:sp>
      <p:sp>
        <p:nvSpPr>
          <p:cNvPr id="16" name="左大括号 15"/>
          <p:cNvSpPr/>
          <p:nvPr/>
        </p:nvSpPr>
        <p:spPr>
          <a:xfrm>
            <a:off x="5292080" y="2132856"/>
            <a:ext cx="370511" cy="2234158"/>
          </a:xfrm>
          <a:prstGeom prst="leftBrace">
            <a:avLst>
              <a:gd name="adj1" fmla="val 31261"/>
              <a:gd name="adj2" fmla="val 50185"/>
            </a:avLst>
          </a:prstGeom>
          <a:ln w="190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  <p:sp>
        <p:nvSpPr>
          <p:cNvPr id="26" name="TextBox 25"/>
          <p:cNvSpPr txBox="1"/>
          <p:nvPr/>
        </p:nvSpPr>
        <p:spPr>
          <a:xfrm>
            <a:off x="5724128" y="1917307"/>
            <a:ext cx="11144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/>
              <a:t>外形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724128" y="3011355"/>
            <a:ext cx="24649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味道</a:t>
            </a:r>
            <a:endParaRPr lang="zh-CN" altLang="en-US" sz="2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724128" y="4105404"/>
            <a:ext cx="31499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小故事（我的体验）</a:t>
            </a:r>
            <a:endParaRPr lang="zh-CN" altLang="en-US" sz="2400" b="1" dirty="0"/>
          </a:p>
        </p:txBody>
      </p:sp>
      <p:sp>
        <p:nvSpPr>
          <p:cNvPr id="6" name="椭圆 5"/>
          <p:cNvSpPr/>
          <p:nvPr/>
        </p:nvSpPr>
        <p:spPr>
          <a:xfrm>
            <a:off x="5652120" y="1777107"/>
            <a:ext cx="913568" cy="643781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773360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47664" y="908720"/>
            <a:ext cx="597666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/>
              <a:t>         夏天</a:t>
            </a:r>
            <a:r>
              <a:rPr lang="zh-CN" altLang="en-US" sz="2800" b="1" dirty="0"/>
              <a:t>过后，橙子树上挂满了橙子。橙子圆圆的，和苹果一样大小。摸它一下，你会感觉很光滑。刚刚结出来的橙子是青色的，再过一段时间，橙子就会变得浅黄。如果橙子变成深黄就代表橙子熟透了。这时，你只要摘下一个咬一口，你会发现你的牙齿和舌头上都是金黄的汁水。</a:t>
            </a:r>
          </a:p>
          <a:p>
            <a:endParaRPr lang="en-US" altLang="zh-CN" sz="2800" b="1" dirty="0" smtClean="0"/>
          </a:p>
          <a:p>
            <a:pPr algn="r"/>
            <a:r>
              <a:rPr lang="en-US" altLang="zh-CN" sz="2800" b="1" dirty="0" smtClean="0"/>
              <a:t>——</a:t>
            </a:r>
            <a:r>
              <a:rPr lang="zh-CN" altLang="en-US" sz="2800" b="1" dirty="0"/>
              <a:t>王涵</a:t>
            </a:r>
            <a:r>
              <a:rPr lang="en-US" altLang="zh-CN" sz="2800" b="1" dirty="0"/>
              <a:t>《</a:t>
            </a:r>
            <a:r>
              <a:rPr lang="zh-CN" altLang="en-US" sz="2800" b="1" dirty="0"/>
              <a:t>我爱家乡的橙子</a:t>
            </a:r>
            <a:r>
              <a:rPr lang="en-US" altLang="zh-CN" sz="2800" b="1" dirty="0"/>
              <a:t>》</a:t>
            </a:r>
          </a:p>
        </p:txBody>
      </p:sp>
    </p:spTree>
    <p:extLst>
      <p:ext uri="{BB962C8B-B14F-4D97-AF65-F5344CB8AC3E}">
        <p14:creationId xmlns:p14="http://schemas.microsoft.com/office/powerpoint/2010/main" xmlns="" val="185242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47664" y="908720"/>
            <a:ext cx="597666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/>
              <a:t>         夏天</a:t>
            </a:r>
            <a:r>
              <a:rPr lang="zh-CN" altLang="en-US" sz="2800" b="1" dirty="0"/>
              <a:t>过后，橙子树上挂满了橙子。</a:t>
            </a:r>
            <a:r>
              <a:rPr lang="zh-CN" altLang="en-US" sz="2800" b="1" dirty="0">
                <a:solidFill>
                  <a:srgbClr val="7030A0"/>
                </a:solidFill>
              </a:rPr>
              <a:t>橙子圆圆的，和苹果一样大小。</a:t>
            </a:r>
            <a:r>
              <a:rPr lang="zh-CN" altLang="en-US" sz="2800" b="1" dirty="0"/>
              <a:t>摸它一下，你会感觉很光滑。刚刚结出来的橙子是青色的，再过一段时间，橙子就会变得浅黄。如果橙子变成深黄就代表橙子熟透了。这时，你只要摘下一个咬一口，你会发现你的牙齿和舌头上都是金黄的汁水。</a:t>
            </a:r>
          </a:p>
          <a:p>
            <a:endParaRPr lang="en-US" altLang="zh-CN" sz="2800" b="1" dirty="0" smtClean="0"/>
          </a:p>
          <a:p>
            <a:pPr algn="r"/>
            <a:r>
              <a:rPr lang="en-US" altLang="zh-CN" sz="2800" b="1" dirty="0" smtClean="0"/>
              <a:t>——</a:t>
            </a:r>
            <a:r>
              <a:rPr lang="zh-CN" altLang="en-US" sz="2800" b="1" dirty="0"/>
              <a:t>王涵</a:t>
            </a:r>
            <a:r>
              <a:rPr lang="en-US" altLang="zh-CN" sz="2800" b="1" dirty="0"/>
              <a:t>《</a:t>
            </a:r>
            <a:r>
              <a:rPr lang="zh-CN" altLang="en-US" sz="2800" b="1" dirty="0"/>
              <a:t>我爱家乡的橙子</a:t>
            </a:r>
            <a:r>
              <a:rPr lang="en-US" altLang="zh-CN" sz="2800" b="1" dirty="0"/>
              <a:t>》</a:t>
            </a:r>
          </a:p>
        </p:txBody>
      </p:sp>
    </p:spTree>
    <p:extLst>
      <p:ext uri="{BB962C8B-B14F-4D97-AF65-F5344CB8AC3E}">
        <p14:creationId xmlns:p14="http://schemas.microsoft.com/office/powerpoint/2010/main" xmlns="" val="334128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47664" y="908720"/>
            <a:ext cx="597666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/>
              <a:t>         夏天</a:t>
            </a:r>
            <a:r>
              <a:rPr lang="zh-CN" altLang="en-US" sz="2800" b="1" dirty="0"/>
              <a:t>过后，橙子树上挂满了橙子。</a:t>
            </a:r>
            <a:r>
              <a:rPr lang="zh-CN" altLang="en-US" sz="2800" b="1" dirty="0">
                <a:solidFill>
                  <a:srgbClr val="7030A0"/>
                </a:solidFill>
              </a:rPr>
              <a:t>橙子圆圆的，和苹果一样大小。</a:t>
            </a:r>
            <a:r>
              <a:rPr lang="zh-CN" altLang="en-US" sz="2800" b="1" dirty="0">
                <a:solidFill>
                  <a:srgbClr val="F6187C"/>
                </a:solidFill>
              </a:rPr>
              <a:t>摸它一下，你会感觉很光滑。</a:t>
            </a:r>
            <a:r>
              <a:rPr lang="zh-CN" altLang="en-US" sz="2800" b="1" dirty="0"/>
              <a:t>刚刚结出来的橙子是青色的，再过一段时间，橙子就会变得浅黄。如果橙子变成深黄就代表橙子熟透了。这时，你只要摘下一个咬一口，你会发现你的牙齿和舌头上都是金黄的汁水。</a:t>
            </a:r>
          </a:p>
          <a:p>
            <a:endParaRPr lang="en-US" altLang="zh-CN" sz="2800" b="1" dirty="0" smtClean="0"/>
          </a:p>
          <a:p>
            <a:pPr algn="r"/>
            <a:r>
              <a:rPr lang="en-US" altLang="zh-CN" sz="2800" b="1" dirty="0" smtClean="0"/>
              <a:t>——</a:t>
            </a:r>
            <a:r>
              <a:rPr lang="zh-CN" altLang="en-US" sz="2800" b="1" dirty="0"/>
              <a:t>王涵</a:t>
            </a:r>
            <a:r>
              <a:rPr lang="en-US" altLang="zh-CN" sz="2800" b="1" dirty="0"/>
              <a:t>《</a:t>
            </a:r>
            <a:r>
              <a:rPr lang="zh-CN" altLang="en-US" sz="2800" b="1" dirty="0"/>
              <a:t>我爱家乡的橙子</a:t>
            </a:r>
            <a:r>
              <a:rPr lang="en-US" altLang="zh-CN" sz="2800" b="1" dirty="0"/>
              <a:t>》</a:t>
            </a:r>
          </a:p>
        </p:txBody>
      </p:sp>
    </p:spTree>
    <p:extLst>
      <p:ext uri="{BB962C8B-B14F-4D97-AF65-F5344CB8AC3E}">
        <p14:creationId xmlns:p14="http://schemas.microsoft.com/office/powerpoint/2010/main" xmlns="" val="3355397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47664" y="908720"/>
            <a:ext cx="597666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/>
              <a:t>         夏天</a:t>
            </a:r>
            <a:r>
              <a:rPr lang="zh-CN" altLang="en-US" sz="2800" b="1" dirty="0"/>
              <a:t>过后，橙子树上挂满了橙子。</a:t>
            </a:r>
            <a:r>
              <a:rPr lang="zh-CN" altLang="en-US" sz="2800" b="1" dirty="0">
                <a:solidFill>
                  <a:srgbClr val="7030A0"/>
                </a:solidFill>
              </a:rPr>
              <a:t>橙子圆圆的，和苹果一样大小。</a:t>
            </a:r>
            <a:r>
              <a:rPr lang="zh-CN" altLang="en-US" sz="2800" b="1" dirty="0">
                <a:solidFill>
                  <a:srgbClr val="F6187C"/>
                </a:solidFill>
              </a:rPr>
              <a:t>摸它一下，你会感觉很光滑。</a:t>
            </a:r>
            <a:r>
              <a:rPr lang="zh-CN" altLang="en-US" sz="2800" b="1" u="sng" dirty="0">
                <a:uFill>
                  <a:solidFill>
                    <a:srgbClr val="FF0000"/>
                  </a:solidFill>
                </a:uFill>
              </a:rPr>
              <a:t>刚刚结出来的橙子是青色的，再过一段时间，橙子就会变得浅黄。如果橙子变成深黄就代表橙子熟透了。这时，你只要摘下一个咬一口，你会发现你的牙齿和舌头上都是金黄的汁水。</a:t>
            </a:r>
          </a:p>
          <a:p>
            <a:endParaRPr lang="en-US" altLang="zh-CN" sz="2800" b="1" dirty="0" smtClean="0"/>
          </a:p>
          <a:p>
            <a:pPr algn="r"/>
            <a:r>
              <a:rPr lang="en-US" altLang="zh-CN" sz="2800" b="1" dirty="0" smtClean="0"/>
              <a:t>——</a:t>
            </a:r>
            <a:r>
              <a:rPr lang="zh-CN" altLang="en-US" sz="2800" b="1" dirty="0"/>
              <a:t>王涵</a:t>
            </a:r>
            <a:r>
              <a:rPr lang="en-US" altLang="zh-CN" sz="2800" b="1" dirty="0"/>
              <a:t>《</a:t>
            </a:r>
            <a:r>
              <a:rPr lang="zh-CN" altLang="en-US" sz="2800" b="1" dirty="0"/>
              <a:t>我爱家乡的橙子</a:t>
            </a:r>
            <a:r>
              <a:rPr lang="en-US" altLang="zh-CN" sz="2800" b="1" dirty="0"/>
              <a:t>》</a:t>
            </a:r>
          </a:p>
        </p:txBody>
      </p:sp>
    </p:spTree>
    <p:extLst>
      <p:ext uri="{BB962C8B-B14F-4D97-AF65-F5344CB8AC3E}">
        <p14:creationId xmlns:p14="http://schemas.microsoft.com/office/powerpoint/2010/main" xmlns="" val="4276512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47664" y="908720"/>
            <a:ext cx="597666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/>
              <a:t>         夏天</a:t>
            </a:r>
            <a:r>
              <a:rPr lang="zh-CN" altLang="en-US" sz="2800" b="1" dirty="0"/>
              <a:t>过后，橙子树上挂满了橙子。</a:t>
            </a:r>
            <a:r>
              <a:rPr lang="zh-CN" altLang="en-US" sz="2800" b="1" dirty="0">
                <a:solidFill>
                  <a:srgbClr val="7030A0"/>
                </a:solidFill>
              </a:rPr>
              <a:t>橙子圆圆的，和苹果一样大小。</a:t>
            </a:r>
            <a:r>
              <a:rPr lang="zh-CN" altLang="en-US" sz="2800" b="1" dirty="0">
                <a:solidFill>
                  <a:srgbClr val="F6187C"/>
                </a:solidFill>
              </a:rPr>
              <a:t>摸它一下，你会感觉很光滑。</a:t>
            </a:r>
            <a:r>
              <a:rPr lang="zh-CN" altLang="en-US" sz="2800" b="1" u="sng" dirty="0">
                <a:uFill>
                  <a:solidFill>
                    <a:srgbClr val="FF0000"/>
                  </a:solidFill>
                </a:uFill>
              </a:rPr>
              <a:t>刚刚结出来的橙子是</a:t>
            </a:r>
            <a:r>
              <a:rPr lang="zh-CN" altLang="en-US" sz="2800" b="1" u="sng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</a:rPr>
              <a:t>青色的</a:t>
            </a:r>
            <a:r>
              <a:rPr lang="zh-CN" altLang="en-US" sz="2800" b="1" u="sng" dirty="0">
                <a:uFill>
                  <a:solidFill>
                    <a:srgbClr val="FF0000"/>
                  </a:solidFill>
                </a:uFill>
              </a:rPr>
              <a:t>，再过一段时间，橙子就会变得</a:t>
            </a:r>
            <a:r>
              <a:rPr lang="zh-CN" altLang="en-US" sz="2800" b="1" u="sng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</a:rPr>
              <a:t>浅黄</a:t>
            </a:r>
            <a:r>
              <a:rPr lang="zh-CN" altLang="en-US" sz="2800" b="1" u="sng" dirty="0">
                <a:uFill>
                  <a:solidFill>
                    <a:srgbClr val="FF0000"/>
                  </a:solidFill>
                </a:uFill>
              </a:rPr>
              <a:t>。如果橙子变成</a:t>
            </a:r>
            <a:r>
              <a:rPr lang="zh-CN" altLang="en-US" sz="2800" b="1" u="sng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</a:rPr>
              <a:t>深黄</a:t>
            </a:r>
            <a:r>
              <a:rPr lang="zh-CN" altLang="en-US" sz="2800" b="1" u="sng" dirty="0">
                <a:uFill>
                  <a:solidFill>
                    <a:srgbClr val="FF0000"/>
                  </a:solidFill>
                </a:uFill>
              </a:rPr>
              <a:t>就代表橙子熟透了。这时，你只要摘下一个咬一口，你会发现你的牙齿和舌头上都是金黄的汁水。</a:t>
            </a:r>
          </a:p>
          <a:p>
            <a:endParaRPr lang="en-US" altLang="zh-CN" sz="2800" b="1" dirty="0" smtClean="0"/>
          </a:p>
          <a:p>
            <a:pPr algn="r"/>
            <a:r>
              <a:rPr lang="en-US" altLang="zh-CN" sz="2800" b="1" dirty="0" smtClean="0"/>
              <a:t>——</a:t>
            </a:r>
            <a:r>
              <a:rPr lang="zh-CN" altLang="en-US" sz="2800" b="1" dirty="0"/>
              <a:t>王涵</a:t>
            </a:r>
            <a:r>
              <a:rPr lang="en-US" altLang="zh-CN" sz="2800" b="1" dirty="0"/>
              <a:t>《</a:t>
            </a:r>
            <a:r>
              <a:rPr lang="zh-CN" altLang="en-US" sz="2800" b="1" dirty="0"/>
              <a:t>我爱家乡的橙子</a:t>
            </a:r>
            <a:r>
              <a:rPr lang="en-US" altLang="zh-CN" sz="2800" b="1" dirty="0"/>
              <a:t>》</a:t>
            </a:r>
          </a:p>
        </p:txBody>
      </p:sp>
    </p:spTree>
    <p:extLst>
      <p:ext uri="{BB962C8B-B14F-4D97-AF65-F5344CB8AC3E}">
        <p14:creationId xmlns:p14="http://schemas.microsoft.com/office/powerpoint/2010/main" xmlns="" val="208724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zh-CN" altLang="en-US" smtClean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zh-CN" altLang="en-US" smtClean="0"/>
          </a:p>
        </p:txBody>
      </p:sp>
      <p:grpSp>
        <p:nvGrpSpPr>
          <p:cNvPr id="2052" name="Group 11"/>
          <p:cNvGrpSpPr>
            <a:grpSpLocks/>
          </p:cNvGrpSpPr>
          <p:nvPr/>
        </p:nvGrpSpPr>
        <p:grpSpPr bwMode="auto">
          <a:xfrm>
            <a:off x="0" y="1069"/>
            <a:ext cx="9144000" cy="7072313"/>
            <a:chOff x="96" y="384"/>
            <a:chExt cx="5568" cy="3744"/>
          </a:xfrm>
        </p:grpSpPr>
        <p:sp>
          <p:nvSpPr>
            <p:cNvPr id="2054" name="Rectangle 4"/>
            <p:cNvSpPr>
              <a:spLocks noChangeArrowheads="1"/>
            </p:cNvSpPr>
            <p:nvPr/>
          </p:nvSpPr>
          <p:spPr bwMode="auto">
            <a:xfrm>
              <a:off x="96" y="384"/>
              <a:ext cx="5568" cy="36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zh-CN" altLang="zh-CN" sz="2800" smtClean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pic>
          <p:nvPicPr>
            <p:cNvPr id="2055" name="Picture 3" descr="2006110207390027540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60606" b="27272"/>
            <a:stretch>
              <a:fillRect/>
            </a:stretch>
          </p:blipFill>
          <p:spPr bwMode="auto">
            <a:xfrm>
              <a:off x="96" y="3408"/>
              <a:ext cx="5568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7" name="Rectangle 7"/>
            <p:cNvSpPr>
              <a:spLocks noChangeArrowheads="1"/>
            </p:cNvSpPr>
            <p:nvPr/>
          </p:nvSpPr>
          <p:spPr bwMode="auto">
            <a:xfrm>
              <a:off x="96" y="384"/>
              <a:ext cx="5568" cy="1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 sz="2800" smtClean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2058" name="Rectangle 8"/>
            <p:cNvSpPr>
              <a:spLocks noChangeArrowheads="1"/>
            </p:cNvSpPr>
            <p:nvPr/>
          </p:nvSpPr>
          <p:spPr bwMode="auto">
            <a:xfrm>
              <a:off x="96" y="3984"/>
              <a:ext cx="5568" cy="1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 sz="2800" smtClean="0">
                <a:solidFill>
                  <a:prstClr val="black"/>
                </a:solidFill>
                <a:latin typeface="Arial" pitchFamily="34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23528" y="756740"/>
            <a:ext cx="84969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 smtClean="0"/>
              <a:t>          夏天到了，桔子树上挂满圆圆的桔子。起初</a:t>
            </a:r>
            <a:r>
              <a:rPr lang="zh-CN" altLang="zh-CN" sz="2400" b="1" dirty="0" smtClean="0"/>
              <a:t>，</a:t>
            </a:r>
            <a:r>
              <a:rPr lang="zh-CN" altLang="en-US" sz="2400" b="1" dirty="0" smtClean="0"/>
              <a:t>它们</a:t>
            </a:r>
            <a:r>
              <a:rPr lang="zh-CN" altLang="zh-CN" sz="2400" b="1" dirty="0" smtClean="0"/>
              <a:t>只有</a:t>
            </a:r>
            <a:r>
              <a:rPr lang="zh-CN" altLang="zh-CN" sz="2400" b="1" dirty="0"/>
              <a:t>小指头</a:t>
            </a:r>
            <a:r>
              <a:rPr lang="zh-CN" altLang="zh-CN" sz="2400" b="1" dirty="0" smtClean="0"/>
              <a:t>大小</a:t>
            </a:r>
            <a:r>
              <a:rPr lang="zh-CN" altLang="en-US" sz="2400" b="1" dirty="0" smtClean="0"/>
              <a:t>。</a:t>
            </a:r>
            <a:r>
              <a:rPr lang="zh-CN" altLang="zh-CN" sz="2400" b="1" dirty="0" smtClean="0"/>
              <a:t>渐渐</a:t>
            </a:r>
            <a:r>
              <a:rPr lang="zh-CN" altLang="zh-CN" sz="2400" b="1" dirty="0"/>
              <a:t>地，长得和小皮球一样</a:t>
            </a:r>
            <a:r>
              <a:rPr lang="zh-CN" altLang="zh-CN" sz="2400" b="1" dirty="0" smtClean="0"/>
              <a:t>大。</a:t>
            </a:r>
            <a:r>
              <a:rPr lang="zh-CN" altLang="en-US" sz="2400" b="1" dirty="0" smtClean="0"/>
              <a:t>  刚结</a:t>
            </a:r>
            <a:r>
              <a:rPr lang="zh-CN" altLang="en-US" sz="2400" b="1" dirty="0"/>
              <a:t>出来的</a:t>
            </a:r>
            <a:r>
              <a:rPr lang="zh-CN" altLang="en-US" sz="2400" b="1" dirty="0" smtClean="0"/>
              <a:t>桔子是浅绿色的。随着</a:t>
            </a:r>
            <a:r>
              <a:rPr lang="zh-CN" altLang="en-US" sz="2400" b="1" dirty="0"/>
              <a:t>时间的变化</a:t>
            </a:r>
            <a:r>
              <a:rPr lang="zh-CN" altLang="en-US" sz="2400" b="1" dirty="0" smtClean="0"/>
              <a:t>，桔子变成了深绿色。</a:t>
            </a:r>
            <a:r>
              <a:rPr lang="zh-CN" altLang="en-US" sz="2400" b="1" dirty="0"/>
              <a:t>到了成熟的季节</a:t>
            </a:r>
            <a:r>
              <a:rPr lang="zh-CN" altLang="en-US" sz="2400" b="1" dirty="0" smtClean="0"/>
              <a:t>，黄澄澄</a:t>
            </a:r>
            <a:r>
              <a:rPr lang="zh-CN" altLang="en-US" sz="2400" b="1" dirty="0"/>
              <a:t>的桔子挂满枝头，既</a:t>
            </a:r>
            <a:r>
              <a:rPr lang="zh-CN" altLang="en-US" sz="2400" b="1" dirty="0" smtClean="0"/>
              <a:t>像一串串小</a:t>
            </a:r>
            <a:r>
              <a:rPr lang="zh-CN" altLang="en-US" sz="2400" b="1" dirty="0"/>
              <a:t>灯笼，又像一个个胖娃娃，你挨着我，我挤着你，争着让人们去摘呢</a:t>
            </a:r>
            <a:r>
              <a:rPr lang="zh-CN" altLang="en-US" sz="2400" b="1" dirty="0" smtClean="0"/>
              <a:t>！剥开桔皮，金黄的桔瓣像一群害羞的娃娃围坐在一起，</a:t>
            </a:r>
            <a:r>
              <a:rPr lang="zh-CN" altLang="en-US" sz="2400" b="1" dirty="0"/>
              <a:t>可爱极了</a:t>
            </a:r>
            <a:r>
              <a:rPr lang="zh-CN" altLang="en-US" sz="2400" b="1" dirty="0" smtClean="0"/>
              <a:t>！小心翼翼</a:t>
            </a:r>
            <a:r>
              <a:rPr lang="zh-CN" altLang="en-US" sz="2400" b="1" dirty="0"/>
              <a:t>地</a:t>
            </a:r>
            <a:r>
              <a:rPr lang="zh-CN" altLang="en-US" sz="2400" b="1" dirty="0" smtClean="0"/>
              <a:t>撕开它的内果皮，</a:t>
            </a:r>
            <a:r>
              <a:rPr lang="zh-CN" altLang="en-US" sz="2400" b="1" dirty="0"/>
              <a:t>就能</a:t>
            </a:r>
            <a:r>
              <a:rPr lang="zh-CN" altLang="en-US" sz="2400" b="1" dirty="0" smtClean="0"/>
              <a:t>看到里面像</a:t>
            </a:r>
            <a:r>
              <a:rPr lang="zh-CN" altLang="en-US" sz="2400" b="1" dirty="0"/>
              <a:t>一排排小梳子一样的果肉，晶莹剔透。</a:t>
            </a:r>
          </a:p>
        </p:txBody>
      </p:sp>
    </p:spTree>
    <p:extLst>
      <p:ext uri="{BB962C8B-B14F-4D97-AF65-F5344CB8AC3E}">
        <p14:creationId xmlns:p14="http://schemas.microsoft.com/office/powerpoint/2010/main" xmlns="" val="164007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784</TotalTime>
  <Words>1935</Words>
  <Application>Microsoft Office PowerPoint</Application>
  <PresentationFormat>全屏显示(4:3)</PresentationFormat>
  <Paragraphs>85</Paragraphs>
  <Slides>20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2</vt:i4>
      </vt:variant>
      <vt:variant>
        <vt:lpstr>幻灯片标题</vt:lpstr>
      </vt:variant>
      <vt:variant>
        <vt:i4>20</vt:i4>
      </vt:variant>
    </vt:vector>
  </HeadingPairs>
  <TitlesOfParts>
    <vt:vector size="22" baseType="lpstr">
      <vt:lpstr>Office 主题​​</vt:lpstr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AutoBVT</dc:creator>
  <cp:lastModifiedBy>tw</cp:lastModifiedBy>
  <cp:revision>91</cp:revision>
  <dcterms:created xsi:type="dcterms:W3CDTF">2015-04-06T11:33:13Z</dcterms:created>
  <dcterms:modified xsi:type="dcterms:W3CDTF">2016-04-17T11:01:45Z</dcterms:modified>
</cp:coreProperties>
</file>