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87" r:id="rId7"/>
    <p:sldId id="269" r:id="rId8"/>
    <p:sldId id="268" r:id="rId9"/>
    <p:sldId id="284" r:id="rId10"/>
    <p:sldId id="289" r:id="rId11"/>
    <p:sldId id="294" r:id="rId12"/>
    <p:sldId id="296" r:id="rId13"/>
    <p:sldId id="290" r:id="rId14"/>
    <p:sldId id="297" r:id="rId15"/>
    <p:sldId id="291" r:id="rId16"/>
    <p:sldId id="266" r:id="rId17"/>
    <p:sldId id="298" r:id="rId18"/>
    <p:sldId id="279" r:id="rId19"/>
    <p:sldId id="292" r:id="rId20"/>
    <p:sldId id="293" r:id="rId21"/>
    <p:sldId id="276" r:id="rId22"/>
    <p:sldId id="275" r:id="rId23"/>
    <p:sldId id="274" r:id="rId24"/>
    <p:sldId id="263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3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47639-E9A9-4A6F-B4B4-9BAB75B1D897}" type="datetimeFigureOut">
              <a:rPr lang="zh-CN" altLang="en-US" smtClean="0"/>
              <a:pPr/>
              <a:t>2016/4/17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8FBED-A676-4D48-AD3A-6190F72949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8478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8FBED-A676-4D48-AD3A-6190F72949C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633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8FBED-A676-4D48-AD3A-6190F72949C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16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2526-4E0E-4CD6-9D46-22BB722E4A97}" type="datetimeFigureOut">
              <a:rPr lang="zh-CN" altLang="en-US" smtClean="0"/>
              <a:pPr/>
              <a:t>2016/4/17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D241-264A-4A8B-891A-309EF9E847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325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2526-4E0E-4CD6-9D46-22BB722E4A97}" type="datetimeFigureOut">
              <a:rPr lang="zh-CN" altLang="en-US" smtClean="0"/>
              <a:pPr/>
              <a:t>2016/4/17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D241-264A-4A8B-891A-309EF9E847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517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2526-4E0E-4CD6-9D46-22BB722E4A97}" type="datetimeFigureOut">
              <a:rPr lang="zh-CN" altLang="en-US" smtClean="0"/>
              <a:pPr/>
              <a:t>2016/4/17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D241-264A-4A8B-891A-309EF9E847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692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2526-4E0E-4CD6-9D46-22BB722E4A97}" type="datetimeFigureOut">
              <a:rPr lang="zh-CN" altLang="en-US" smtClean="0"/>
              <a:pPr/>
              <a:t>2016/4/17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D241-264A-4A8B-891A-309EF9E847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6840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2526-4E0E-4CD6-9D46-22BB722E4A97}" type="datetimeFigureOut">
              <a:rPr lang="zh-CN" altLang="en-US" smtClean="0"/>
              <a:pPr/>
              <a:t>2016/4/17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D241-264A-4A8B-891A-309EF9E847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038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2526-4E0E-4CD6-9D46-22BB722E4A97}" type="datetimeFigureOut">
              <a:rPr lang="zh-CN" altLang="en-US" smtClean="0"/>
              <a:pPr/>
              <a:t>2016/4/17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D241-264A-4A8B-891A-309EF9E847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1058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2526-4E0E-4CD6-9D46-22BB722E4A97}" type="datetimeFigureOut">
              <a:rPr lang="zh-CN" altLang="en-US" smtClean="0"/>
              <a:pPr/>
              <a:t>2016/4/17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D241-264A-4A8B-891A-309EF9E847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7963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2526-4E0E-4CD6-9D46-22BB722E4A97}" type="datetimeFigureOut">
              <a:rPr lang="zh-CN" altLang="en-US" smtClean="0"/>
              <a:pPr/>
              <a:t>2016/4/17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D241-264A-4A8B-891A-309EF9E847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4433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2526-4E0E-4CD6-9D46-22BB722E4A97}" type="datetimeFigureOut">
              <a:rPr lang="zh-CN" altLang="en-US" smtClean="0"/>
              <a:pPr/>
              <a:t>2016/4/17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D241-264A-4A8B-891A-309EF9E847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632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2526-4E0E-4CD6-9D46-22BB722E4A97}" type="datetimeFigureOut">
              <a:rPr lang="zh-CN" altLang="en-US" smtClean="0"/>
              <a:pPr/>
              <a:t>2016/4/17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D241-264A-4A8B-891A-309EF9E847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6935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2526-4E0E-4CD6-9D46-22BB722E4A97}" type="datetimeFigureOut">
              <a:rPr lang="zh-CN" altLang="en-US" smtClean="0"/>
              <a:pPr/>
              <a:t>2016/4/17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D241-264A-4A8B-891A-309EF9E847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675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2526-4E0E-4CD6-9D46-22BB722E4A97}" type="datetimeFigureOut">
              <a:rPr lang="zh-CN" altLang="en-US" smtClean="0"/>
              <a:pPr/>
              <a:t>2016/4/17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4D241-264A-4A8B-891A-309EF9E847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0469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78857" y="0"/>
            <a:ext cx="9144000" cy="4857523"/>
          </a:xfrm>
        </p:spPr>
        <p:txBody>
          <a:bodyPr>
            <a:noAutofit/>
          </a:bodyPr>
          <a:lstStyle/>
          <a:p>
            <a:r>
              <a:rPr lang="zh-CN" altLang="en-US" sz="1400" dirty="0"/>
              <a:t>小 抄 写 员</a:t>
            </a:r>
            <a:br>
              <a:rPr lang="zh-CN" altLang="en-US" sz="1400" dirty="0"/>
            </a:br>
            <a:r>
              <a:rPr lang="zh-CN" altLang="en-US" sz="1400" dirty="0"/>
              <a:t/>
            </a:r>
            <a:br>
              <a:rPr lang="zh-CN" altLang="en-US" sz="1400" dirty="0"/>
            </a:br>
            <a:r>
              <a:rPr lang="zh-CN" altLang="en-US" sz="1400" dirty="0"/>
              <a:t>　　　　　　　　　　　　　　　　　　　　　　　　　　　</a:t>
            </a:r>
            <a:r>
              <a:rPr lang="en-US" altLang="zh-CN" sz="1400" dirty="0"/>
              <a:t>[</a:t>
            </a:r>
            <a:r>
              <a:rPr lang="zh-CN" altLang="en-US" sz="1400" dirty="0"/>
              <a:t>意大利</a:t>
            </a:r>
            <a:r>
              <a:rPr lang="en-US" altLang="zh-CN" sz="1400" dirty="0"/>
              <a:t>] </a:t>
            </a:r>
            <a:r>
              <a:rPr lang="zh-CN" altLang="en-US" sz="1400" dirty="0"/>
              <a:t>亚米契斯</a:t>
            </a:r>
            <a:br>
              <a:rPr lang="zh-CN" altLang="en-US" sz="1400" dirty="0"/>
            </a:br>
            <a:r>
              <a:rPr lang="zh-CN" altLang="en-US" sz="1400" dirty="0"/>
              <a:t>　　叙利奥是小学五年级的学生，十二岁，是个黑头发、白皮肤的男孩子。他的父亲是铁路上的职员，还有好几个比叙利奥小的儿女，一家人过着清苦的生活，钱总是不够用。父亲不因为孩子多觉得累赘，一味爱着他们。他最喜爱叙利奥，只是对他的功课却一点儿也不放松。他希望儿子早点毕业，找个比较好的工作，来补贴一家人的生活。</a:t>
            </a:r>
            <a:br>
              <a:rPr lang="zh-CN" altLang="en-US" sz="1400" dirty="0"/>
            </a:br>
            <a:r>
              <a:rPr lang="zh-CN" altLang="en-US" sz="1400" dirty="0"/>
              <a:t>　　父亲年纪大了，因为一向辛苦，脸上看起来更老。一家人的生活全压在他的肩膀上。他白天在铁路上工作，晚上又从别处接了文件来抄写。每天夜里趴在桌子上要写到很晚才睡。最近，有个杂志社托他写给寄杂志的签条，要用很大的正楷字写，每五百张签给六角钱。这工作很辛苦，老人常常在吃饭的时候向家里人叫苦：“我的眼睛似乎坏起来了。这样的夜工，会缩短我的寿命呢！”</a:t>
            </a:r>
            <a:br>
              <a:rPr lang="zh-CN" altLang="en-US" sz="1400" dirty="0"/>
            </a:br>
            <a:r>
              <a:rPr lang="zh-CN" altLang="en-US" sz="1400" dirty="0"/>
              <a:t>　　有一天，叙利奥对父亲说：“爸爸，我来替您写吧。我能写得和您一样好呢！”</a:t>
            </a:r>
            <a:br>
              <a:rPr lang="zh-CN" altLang="en-US" sz="1400" dirty="0"/>
            </a:br>
            <a:r>
              <a:rPr lang="zh-CN" altLang="en-US" sz="1400" dirty="0"/>
              <a:t>　　但是父亲无论如何不答应：“不用。你应该用功念书。功课是你的大事情，就是一个钟头，我也不愿意占用你的时间。”</a:t>
            </a:r>
            <a:br>
              <a:rPr lang="zh-CN" altLang="en-US" sz="1400" dirty="0"/>
            </a:br>
            <a:r>
              <a:rPr lang="zh-CN" altLang="en-US" sz="1400" dirty="0"/>
              <a:t>　　叙利奥知道父亲的脾气，不再请求，只暗自在想办法。每天晚上，他到半夜才听见父亲停止工作，回到卧室去。有好几次，十二点钟一敲过，就听到椅子向后拖的声音，接着就是父亲轻轻地回到卧室去的脚步声。</a:t>
            </a:r>
            <a:br>
              <a:rPr lang="zh-CN" altLang="en-US" sz="1400" dirty="0"/>
            </a:br>
            <a:r>
              <a:rPr lang="zh-CN" altLang="en-US" sz="1400" dirty="0"/>
              <a:t>　　一天晚上，叙利奥等父亲睡了以后，悄悄下床穿好衣服，轻轻地走进父亲写字的房间，把煤油灯点着。桌子上放着空白的签条和杂志订户的名册。叙利奥就仿照父亲的笔迹写起来，心里又欢喜，又有些害怕。写了一会儿，签条渐渐多了，他放下笔，搓搓手，提提精神再写。他一面微笑着写下去，一面侧着耳朵听有没有动静，只怕被父亲起来看见。他写到一百六十张，算起来值两角钱了，方才停手，把笔放在原处，熄了灯，蹑手蹑脚地回到床上去睡。</a:t>
            </a:r>
            <a:br>
              <a:rPr lang="zh-CN" altLang="en-US" sz="1400" dirty="0"/>
            </a:b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43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105402" y="278416"/>
            <a:ext cx="12192000" cy="481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002060"/>
                </a:solidFill>
              </a:rPr>
              <a:t/>
            </a:r>
            <a:br>
              <a:rPr lang="en-US" altLang="zh-CN" b="1" dirty="0" smtClean="0">
                <a:solidFill>
                  <a:srgbClr val="002060"/>
                </a:solidFill>
              </a:rPr>
            </a:br>
            <a:r>
              <a:rPr lang="en-US" altLang="zh-CN" b="1" dirty="0" smtClean="0">
                <a:solidFill>
                  <a:srgbClr val="002060"/>
                </a:solidFill>
              </a:rPr>
              <a:t/>
            </a:r>
            <a:br>
              <a:rPr lang="en-US" altLang="zh-CN" b="1" dirty="0" smtClean="0">
                <a:solidFill>
                  <a:srgbClr val="002060"/>
                </a:solidFill>
              </a:rPr>
            </a:br>
            <a:r>
              <a:rPr lang="zh-CN" altLang="en-US" b="1" dirty="0" smtClean="0">
                <a:solidFill>
                  <a:srgbClr val="FF0000"/>
                </a:solidFill>
              </a:rPr>
              <a:t>“哎呀，不能说，还是一直瞒下去，帮爸爸做事吧。学校的功课是非学好不可的，但是更重要的是帮助父亲养活一家人，稍微减轻父亲的疲劳。对，这样做对！”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52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105402" y="278416"/>
            <a:ext cx="12192000" cy="481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002060"/>
                </a:solidFill>
              </a:rPr>
              <a:t/>
            </a:r>
            <a:br>
              <a:rPr lang="en-US" altLang="zh-CN" b="1" dirty="0" smtClean="0">
                <a:solidFill>
                  <a:srgbClr val="002060"/>
                </a:solidFill>
              </a:rPr>
            </a:br>
            <a:r>
              <a:rPr lang="en-US" altLang="zh-CN" b="1" dirty="0" smtClean="0">
                <a:solidFill>
                  <a:srgbClr val="002060"/>
                </a:solidFill>
              </a:rPr>
              <a:t/>
            </a:r>
            <a:br>
              <a:rPr lang="en-US" altLang="zh-CN" b="1" dirty="0" smtClean="0">
                <a:solidFill>
                  <a:srgbClr val="002060"/>
                </a:solidFill>
              </a:rPr>
            </a:br>
            <a:r>
              <a:rPr lang="zh-CN" altLang="en-US" b="1" dirty="0" smtClean="0">
                <a:solidFill>
                  <a:srgbClr val="FF0000"/>
                </a:solidFill>
              </a:rPr>
              <a:t>“哎呀，不能说，还是一直瞒下去，帮爸爸做事吧。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52701" y="3231635"/>
            <a:ext cx="122974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           学校</a:t>
            </a:r>
            <a:r>
              <a:rPr lang="zh-CN" altLang="en-US" sz="4000" b="1" dirty="0">
                <a:solidFill>
                  <a:srgbClr val="FF0000"/>
                </a:solidFill>
              </a:rPr>
              <a:t>的功课是非学好不可的，但是更重要的是帮助父亲养活一家人，稍微减轻父亲的疲劳。</a:t>
            </a:r>
            <a:endParaRPr lang="zh-CN" altLang="en-US" sz="4000" dirty="0"/>
          </a:p>
        </p:txBody>
      </p:sp>
      <p:sp>
        <p:nvSpPr>
          <p:cNvPr id="3" name="文本框 2"/>
          <p:cNvSpPr txBox="1"/>
          <p:nvPr/>
        </p:nvSpPr>
        <p:spPr>
          <a:xfrm>
            <a:off x="-52700" y="3893354"/>
            <a:ext cx="144244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                                                                                  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对，这样做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</a:rPr>
              <a:t>对！”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7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105402" y="278416"/>
            <a:ext cx="12192000" cy="481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002060"/>
                </a:solidFill>
              </a:rPr>
              <a:t/>
            </a:r>
            <a:br>
              <a:rPr lang="en-US" altLang="zh-CN" b="1" dirty="0" smtClean="0">
                <a:solidFill>
                  <a:srgbClr val="002060"/>
                </a:solidFill>
              </a:rPr>
            </a:br>
            <a:r>
              <a:rPr lang="en-US" altLang="zh-CN" b="1" dirty="0" smtClean="0">
                <a:solidFill>
                  <a:srgbClr val="002060"/>
                </a:solidFill>
              </a:rPr>
              <a:t/>
            </a:r>
            <a:br>
              <a:rPr lang="en-US" altLang="zh-CN" b="1" dirty="0" smtClean="0">
                <a:solidFill>
                  <a:srgbClr val="002060"/>
                </a:solidFill>
              </a:rPr>
            </a:br>
            <a:r>
              <a:rPr lang="zh-CN" altLang="en-US" b="1" dirty="0" smtClean="0">
                <a:solidFill>
                  <a:srgbClr val="FF0000"/>
                </a:solidFill>
              </a:rPr>
              <a:t>“哎呀，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不能说</a:t>
            </a:r>
            <a:r>
              <a:rPr lang="zh-CN" altLang="en-US" b="1" dirty="0" smtClean="0">
                <a:solidFill>
                  <a:srgbClr val="FF0000"/>
                </a:solidFill>
              </a:rPr>
              <a:t>，还是一直瞒下去，帮爸爸做事吧。学校的功课是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非学好</a:t>
            </a:r>
            <a:r>
              <a:rPr lang="zh-CN" altLang="en-US" b="1" dirty="0" smtClean="0">
                <a:solidFill>
                  <a:srgbClr val="FF0000"/>
                </a:solidFill>
              </a:rPr>
              <a:t>不可的，但是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更重要</a:t>
            </a:r>
            <a:r>
              <a:rPr lang="zh-CN" altLang="en-US" b="1" dirty="0" smtClean="0">
                <a:solidFill>
                  <a:srgbClr val="FF0000"/>
                </a:solidFill>
              </a:rPr>
              <a:t>的是帮助父亲养活一家人，稍微减轻父亲的疲劳。对，这样做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对</a:t>
            </a:r>
            <a:r>
              <a:rPr lang="zh-CN" altLang="en-US" b="1" dirty="0" smtClean="0">
                <a:solidFill>
                  <a:srgbClr val="FF0000"/>
                </a:solidFill>
              </a:rPr>
              <a:t>！”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74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105402" y="278416"/>
            <a:ext cx="12192000" cy="481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002060"/>
                </a:solidFill>
              </a:rPr>
              <a:t/>
            </a:r>
            <a:br>
              <a:rPr lang="en-US" altLang="zh-CN" b="1" dirty="0" smtClean="0">
                <a:solidFill>
                  <a:srgbClr val="002060"/>
                </a:solidFill>
              </a:rPr>
            </a:br>
            <a:r>
              <a:rPr lang="en-US" altLang="zh-CN" b="1" dirty="0" smtClean="0">
                <a:solidFill>
                  <a:srgbClr val="002060"/>
                </a:solidFill>
              </a:rPr>
              <a:t/>
            </a:r>
            <a:br>
              <a:rPr lang="en-US" altLang="zh-CN" b="1" dirty="0" smtClean="0">
                <a:solidFill>
                  <a:srgbClr val="002060"/>
                </a:solidFill>
              </a:rPr>
            </a:br>
            <a:r>
              <a:rPr lang="zh-CN" altLang="en-US" b="1" dirty="0" smtClean="0">
                <a:solidFill>
                  <a:srgbClr val="002060"/>
                </a:solidFill>
              </a:rPr>
              <a:t>他真想把一切说个明白，可是话到了嘴边又咽了下去，心里反复说：</a:t>
            </a:r>
            <a:r>
              <a:rPr lang="zh-CN" altLang="en-US" b="1" dirty="0" smtClean="0">
                <a:solidFill>
                  <a:srgbClr val="FF0000"/>
                </a:solidFill>
              </a:rPr>
              <a:t>“哎呀，不能说，还是一直瞒下去，帮爸爸做事吧。学校的功课是非学好不可的，但是更重要的是帮助父亲养活一家人，稍微减轻父亲的疲劳。对，这样做对！”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03510" y="395785"/>
            <a:ext cx="5895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i="1" dirty="0"/>
              <a:t>欲言又止</a:t>
            </a:r>
          </a:p>
        </p:txBody>
      </p:sp>
    </p:spTree>
    <p:extLst>
      <p:ext uri="{BB962C8B-B14F-4D97-AF65-F5344CB8AC3E}">
        <p14:creationId xmlns:p14="http://schemas.microsoft.com/office/powerpoint/2010/main" xmlns="" val="333778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0" y="1022721"/>
            <a:ext cx="12192000" cy="481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002060"/>
                </a:solidFill>
              </a:rPr>
              <a:t/>
            </a:r>
            <a:br>
              <a:rPr lang="en-US" altLang="zh-CN" b="1" dirty="0" smtClean="0">
                <a:solidFill>
                  <a:srgbClr val="002060"/>
                </a:solidFill>
              </a:rPr>
            </a:br>
            <a:r>
              <a:rPr lang="en-US" altLang="zh-CN" b="1" dirty="0" smtClean="0">
                <a:solidFill>
                  <a:srgbClr val="002060"/>
                </a:solidFill>
              </a:rPr>
              <a:t/>
            </a:r>
            <a:br>
              <a:rPr lang="en-US" altLang="zh-CN" b="1" dirty="0" smtClean="0">
                <a:solidFill>
                  <a:srgbClr val="002060"/>
                </a:solidFill>
              </a:rPr>
            </a:br>
            <a:r>
              <a:rPr lang="zh-CN" altLang="en-US" b="1" dirty="0" smtClean="0">
                <a:solidFill>
                  <a:srgbClr val="FF0000"/>
                </a:solidFill>
              </a:rPr>
              <a:t>他真想把一切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说个明白</a:t>
            </a:r>
            <a:r>
              <a:rPr lang="zh-CN" altLang="en-US" b="1" dirty="0" smtClean="0">
                <a:solidFill>
                  <a:srgbClr val="FF0000"/>
                </a:solidFill>
              </a:rPr>
              <a:t>，可是话到了嘴边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又咽了下去</a:t>
            </a:r>
            <a:r>
              <a:rPr lang="zh-CN" altLang="en-US" b="1" dirty="0" smtClean="0">
                <a:solidFill>
                  <a:srgbClr val="FF0000"/>
                </a:solidFill>
              </a:rPr>
              <a:t>，心里反复说：“哎呀，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不能说</a:t>
            </a:r>
            <a:r>
              <a:rPr lang="zh-CN" altLang="en-US" b="1" dirty="0" smtClean="0">
                <a:solidFill>
                  <a:srgbClr val="FF0000"/>
                </a:solidFill>
              </a:rPr>
              <a:t>，还是一直瞒下去，帮爸爸做事吧。学校的功课是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非学好</a:t>
            </a:r>
            <a:r>
              <a:rPr lang="zh-CN" altLang="en-US" b="1" dirty="0" smtClean="0">
                <a:solidFill>
                  <a:srgbClr val="FF0000"/>
                </a:solidFill>
              </a:rPr>
              <a:t>不可的，但是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更重要</a:t>
            </a:r>
            <a:r>
              <a:rPr lang="zh-CN" altLang="en-US" b="1" dirty="0" smtClean="0">
                <a:solidFill>
                  <a:srgbClr val="FF0000"/>
                </a:solidFill>
              </a:rPr>
              <a:t>的是帮助父亲养活一家人，稍微减轻父亲的疲劳。对，这样做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对</a:t>
            </a:r>
            <a:r>
              <a:rPr lang="zh-CN" altLang="en-US" b="1" dirty="0" smtClean="0">
                <a:solidFill>
                  <a:srgbClr val="FF0000"/>
                </a:solidFill>
              </a:rPr>
              <a:t>！”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246" y="714959"/>
            <a:ext cx="1840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说个</a:t>
            </a:r>
            <a:r>
              <a:rPr lang="zh-CN" altLang="en-US" sz="3200" b="1" dirty="0"/>
              <a:t>明白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65930" y="663945"/>
            <a:ext cx="200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又咽下</a:t>
            </a:r>
            <a:endParaRPr lang="zh-CN" altLang="en-US" sz="36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4030570" y="643285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不能说</a:t>
            </a:r>
            <a:endParaRPr lang="zh-CN" altLang="en-US" sz="36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6173410" y="607137"/>
            <a:ext cx="199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非学好</a:t>
            </a:r>
            <a:endParaRPr lang="zh-CN" altLang="en-US" sz="36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8480023" y="591848"/>
            <a:ext cx="242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更重要</a:t>
            </a:r>
            <a:endParaRPr lang="zh-CN" altLang="en-US" sz="36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10699701" y="576360"/>
            <a:ext cx="1705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对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57780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2955" y="2103437"/>
            <a:ext cx="11919045" cy="1325563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                         </a:t>
            </a:r>
            <a:r>
              <a:rPr lang="zh-CN" altLang="en-US" sz="8000" b="1" i="1" dirty="0">
                <a:solidFill>
                  <a:srgbClr val="FF0000"/>
                </a:solidFill>
              </a:rPr>
              <a:t>抒情</a:t>
            </a:r>
            <a:r>
              <a:rPr lang="zh-CN" altLang="en-US" sz="8000" b="1" i="1" dirty="0" smtClean="0">
                <a:solidFill>
                  <a:srgbClr val="FF0000"/>
                </a:solidFill>
              </a:rPr>
              <a:t>独白</a:t>
            </a:r>
            <a:r>
              <a:rPr lang="en-US" altLang="zh-CN" b="1" i="1" dirty="0" smtClean="0"/>
              <a:t/>
            </a:r>
            <a:br>
              <a:rPr lang="en-US" altLang="zh-CN" b="1" i="1" dirty="0" smtClean="0"/>
            </a:br>
            <a:r>
              <a:rPr lang="en-US" altLang="zh-CN" b="1" i="1" dirty="0" smtClean="0"/>
              <a:t/>
            </a:r>
            <a:br>
              <a:rPr lang="en-US" altLang="zh-CN" b="1" i="1" dirty="0" smtClean="0"/>
            </a:br>
            <a:r>
              <a:rPr lang="en-US" altLang="zh-CN" b="1" i="1" dirty="0"/>
              <a:t/>
            </a:r>
            <a:br>
              <a:rPr lang="en-US" altLang="zh-CN" b="1" i="1" dirty="0"/>
            </a:br>
            <a:r>
              <a:rPr lang="zh-CN" altLang="en-US" b="1" dirty="0" smtClean="0">
                <a:solidFill>
                  <a:srgbClr val="002060"/>
                </a:solidFill>
              </a:rPr>
              <a:t>人物</a:t>
            </a:r>
            <a:r>
              <a:rPr lang="zh-CN" altLang="en-US" sz="4900" b="1" dirty="0" smtClean="0">
                <a:solidFill>
                  <a:srgbClr val="002060"/>
                </a:solidFill>
              </a:rPr>
              <a:t>心里充满矛盾，自己内心在进行思想斗争</a:t>
            </a:r>
            <a:r>
              <a:rPr lang="zh-CN" altLang="en-US" sz="4900" b="1" dirty="0">
                <a:solidFill>
                  <a:srgbClr val="00206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26579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68" y="2581342"/>
            <a:ext cx="12132632" cy="1325563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    每天晚上上床的时候，他常常对自己说：</a:t>
            </a:r>
            <a:r>
              <a:rPr lang="zh-CN" altLang="en-US" b="1" dirty="0" smtClean="0">
                <a:solidFill>
                  <a:srgbClr val="FF0000"/>
                </a:solidFill>
              </a:rPr>
              <a:t>“从今夜起，真的不再起来了。”</a:t>
            </a:r>
            <a:r>
              <a:rPr lang="zh-CN" altLang="en-US" b="1" dirty="0" smtClean="0">
                <a:solidFill>
                  <a:srgbClr val="002060"/>
                </a:solidFill>
              </a:rPr>
              <a:t>可是一到十二点钟，这个决心不知不觉又动摇了，好像睡着不起来，就是逃避了自己的责任，偷用了家里的两角钱一样，于是他忍不住仍旧爬起来。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0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68" y="2581342"/>
            <a:ext cx="12132632" cy="1325563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    每天晚上上床的时候，他常常对自己说：“从今夜起，真的</a:t>
            </a:r>
            <a:r>
              <a:rPr lang="zh-CN" altLang="en-US" b="1" dirty="0" smtClean="0">
                <a:solidFill>
                  <a:srgbClr val="FF0000"/>
                </a:solidFill>
              </a:rPr>
              <a:t>不再</a:t>
            </a:r>
            <a:r>
              <a:rPr lang="zh-CN" altLang="en-US" b="1" dirty="0" smtClean="0">
                <a:solidFill>
                  <a:srgbClr val="002060"/>
                </a:solidFill>
              </a:rPr>
              <a:t>起来了。”可是一到十二点钟，这个决心不知不觉</a:t>
            </a:r>
            <a:r>
              <a:rPr lang="zh-CN" altLang="en-US" b="1" dirty="0" smtClean="0">
                <a:solidFill>
                  <a:srgbClr val="FF0000"/>
                </a:solidFill>
              </a:rPr>
              <a:t>又动摇</a:t>
            </a:r>
            <a:r>
              <a:rPr lang="zh-CN" altLang="en-US" b="1" dirty="0" smtClean="0">
                <a:solidFill>
                  <a:srgbClr val="002060"/>
                </a:solidFill>
              </a:rPr>
              <a:t>了，好像睡着不起来，就是逃避了自己的责任，偷用了家里的两角钱一样，于是他忍不住</a:t>
            </a:r>
            <a:r>
              <a:rPr lang="zh-CN" altLang="en-US" b="1" dirty="0" smtClean="0">
                <a:solidFill>
                  <a:srgbClr val="FF0000"/>
                </a:solidFill>
              </a:rPr>
              <a:t>仍旧</a:t>
            </a:r>
            <a:r>
              <a:rPr lang="zh-CN" altLang="en-US" b="1" dirty="0" smtClean="0">
                <a:solidFill>
                  <a:srgbClr val="002060"/>
                </a:solidFill>
              </a:rPr>
              <a:t>爬起来。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90113" y="545910"/>
            <a:ext cx="3466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i="1" dirty="0" smtClean="0">
                <a:solidFill>
                  <a:srgbClr val="FF0000"/>
                </a:solidFill>
              </a:rPr>
              <a:t>抒情独白</a:t>
            </a:r>
            <a:endParaRPr lang="zh-CN" altLang="en-US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55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" y="0"/>
            <a:ext cx="12192000" cy="6858000"/>
          </a:xfrm>
        </p:spPr>
      </p:pic>
      <p:sp>
        <p:nvSpPr>
          <p:cNvPr id="5" name="文本框 4"/>
          <p:cNvSpPr txBox="1"/>
          <p:nvPr/>
        </p:nvSpPr>
        <p:spPr>
          <a:xfrm>
            <a:off x="0" y="888064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　</a:t>
            </a:r>
            <a:endParaRPr lang="en-US" altLang="zh-CN" sz="4000" dirty="0" smtClean="0"/>
          </a:p>
          <a:p>
            <a:r>
              <a:rPr lang="zh-CN" altLang="en-US" sz="4000" b="1" dirty="0">
                <a:solidFill>
                  <a:srgbClr val="002060"/>
                </a:solidFill>
              </a:rPr>
              <a:t> </a:t>
            </a:r>
            <a:r>
              <a:rPr lang="zh-CN" altLang="en-US" sz="4000" b="1" dirty="0" smtClean="0">
                <a:solidFill>
                  <a:srgbClr val="002060"/>
                </a:solidFill>
              </a:rPr>
              <a:t>   叙</a:t>
            </a:r>
            <a:r>
              <a:rPr lang="zh-CN" altLang="en-US" sz="4000" b="1" dirty="0">
                <a:solidFill>
                  <a:srgbClr val="002060"/>
                </a:solidFill>
              </a:rPr>
              <a:t>利奥听了心里像刀割一样。父亲竟不管他了！就是这个过去连他咳嗽一声都要担心得了不得的父亲。父亲确实不爱他了，眼里已经没有他这个人了。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“啊，爸爸！没有您的爱，我是活不下去的！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无论怎样，请您不要这样说。我全说出来吧，不再瞒您了。只要您仍旧爱我，无论怎样，我一定像从前一样地用功。啊，这一次我真下了决心了！”</a:t>
            </a:r>
            <a:br>
              <a:rPr lang="zh-CN" altLang="en-US" sz="4000" b="1" dirty="0" smtClean="0">
                <a:solidFill>
                  <a:srgbClr val="FF0000"/>
                </a:solidFill>
              </a:rPr>
            </a:br>
            <a:r>
              <a:rPr lang="en-US" altLang="zh-CN" sz="4000" dirty="0" smtClean="0">
                <a:solidFill>
                  <a:srgbClr val="002060"/>
                </a:solidFill>
              </a:rPr>
              <a:t/>
            </a:r>
            <a:br>
              <a:rPr lang="en-US" altLang="zh-CN" sz="4000" dirty="0" smtClean="0">
                <a:solidFill>
                  <a:srgbClr val="002060"/>
                </a:solidFill>
              </a:rPr>
            </a:br>
            <a:endParaRPr lang="zh-CN" altLang="en-US" sz="4000" dirty="0"/>
          </a:p>
        </p:txBody>
      </p:sp>
      <p:sp>
        <p:nvSpPr>
          <p:cNvPr id="2" name="文本框 1"/>
          <p:cNvSpPr txBox="1"/>
          <p:nvPr/>
        </p:nvSpPr>
        <p:spPr>
          <a:xfrm>
            <a:off x="4051495" y="604911"/>
            <a:ext cx="4149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i="1" dirty="0" smtClean="0">
                <a:solidFill>
                  <a:srgbClr val="FF0000"/>
                </a:solidFill>
              </a:rPr>
              <a:t>直接描写</a:t>
            </a:r>
            <a:endParaRPr lang="zh-CN" altLang="en-US" sz="4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5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455" y="25174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 smtClean="0"/>
              <a:t>    一天早上</a:t>
            </a:r>
            <a:r>
              <a:rPr lang="zh-CN" altLang="en-US" dirty="0"/>
              <a:t>，父亲对他说：“叙利奥！你怎么啦？你和从前相比，不是变了个样子吗？注意呀！一家人的希望都在你身上呢，你知道吗？”</a:t>
            </a:r>
            <a:br>
              <a:rPr lang="zh-CN" altLang="en-US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 </a:t>
            </a:r>
            <a:r>
              <a:rPr lang="zh-CN" altLang="zh-CN" b="1" dirty="0" smtClean="0">
                <a:solidFill>
                  <a:srgbClr val="FF0000"/>
                </a:solidFill>
              </a:rPr>
              <a:t>面对</a:t>
            </a:r>
            <a:r>
              <a:rPr lang="zh-CN" altLang="zh-CN" b="1" dirty="0">
                <a:solidFill>
                  <a:srgbClr val="FF0000"/>
                </a:solidFill>
              </a:rPr>
              <a:t>第一次责骂自己儿子的父亲，以及第一次挨骂的儿子，母亲心里会怎么想？</a:t>
            </a:r>
            <a:r>
              <a:rPr lang="en-US" altLang="zh-CN" b="1" dirty="0" smtClean="0">
                <a:solidFill>
                  <a:srgbClr val="FF0000"/>
                </a:solidFill>
              </a:rPr>
              <a:t>___________________________________________________________________________________________________________________________</a:t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</a:rPr>
              <a:t>                    </a:t>
            </a:r>
            <a:r>
              <a:rPr lang="en-US" altLang="zh-CN" b="1" dirty="0" smtClean="0">
                <a:solidFill>
                  <a:srgbClr val="FF0000"/>
                </a:solidFill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</a:rPr>
              <a:t>             </a:t>
            </a:r>
            <a:r>
              <a:rPr lang="en-US" altLang="zh-CN" b="1" dirty="0" smtClean="0">
                <a:solidFill>
                  <a:srgbClr val="FF0000"/>
                </a:solidFill>
              </a:rPr>
              <a:t>(</a:t>
            </a:r>
            <a:r>
              <a:rPr lang="zh-CN" altLang="en-US" b="1" dirty="0" smtClean="0">
                <a:solidFill>
                  <a:srgbClr val="FF0000"/>
                </a:solidFill>
              </a:rPr>
              <a:t>直接描写       内心独白</a:t>
            </a:r>
            <a:r>
              <a:rPr lang="en-US" altLang="zh-CN" b="1" dirty="0" smtClean="0">
                <a:solidFill>
                  <a:srgbClr val="FF0000"/>
                </a:solidFill>
              </a:rPr>
              <a:t>)</a:t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9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5414" y="0"/>
            <a:ext cx="10515600" cy="5417004"/>
          </a:xfrm>
        </p:spPr>
        <p:txBody>
          <a:bodyPr>
            <a:noAutofit/>
          </a:bodyPr>
          <a:lstStyle/>
          <a:p>
            <a:r>
              <a:rPr lang="zh-CN" altLang="en-US" sz="1800" dirty="0"/>
              <a:t>第二天吃午饭的时候，父亲很高兴。拍拍叙利奥的肩膀说：“哎，叙利奥！你爸爸还真是没有老哩！昨天晚上三个钟头的工作比平常多做了三分之一。我的手还很灵便，眼睛也还没有花。”</a:t>
            </a:r>
            <a:br>
              <a:rPr lang="zh-CN" altLang="en-US" sz="1800" dirty="0"/>
            </a:br>
            <a:r>
              <a:rPr lang="zh-CN" altLang="en-US" sz="1800" dirty="0"/>
              <a:t>　　叙利奥虽然不说什么，心里却很快活。他想：“爸爸不知道我在替他写，还以为自己没有老呢。好！就这样做下去吧！”</a:t>
            </a:r>
            <a:br>
              <a:rPr lang="zh-CN" altLang="en-US" sz="1800" dirty="0"/>
            </a:br>
            <a:r>
              <a:rPr lang="zh-CN" altLang="en-US" sz="1800" dirty="0"/>
              <a:t>　　每天晚上到了十二点钟，叙利奥就起来工作。这样过了好几天，父亲仍旧没有发觉。只有一次，父亲在吃饭的时候说：“真是奇怪！近来灯油突然费得多了。”叙利奥听了暗笑，幸而父亲没再说别的。此后，他仍旧每夜起来抄写。</a:t>
            </a:r>
            <a:br>
              <a:rPr lang="zh-CN" altLang="en-US" sz="1800" dirty="0"/>
            </a:br>
            <a:r>
              <a:rPr lang="zh-CN" altLang="en-US" sz="1800" dirty="0"/>
              <a:t>　　叙利奥因为每夜睡眠不足，早上起来觉着疲倦，晚上复习功课的时候要打盹儿。一天晚上，叙利奥做功课，竟趴在桌子上睡着了。</a:t>
            </a:r>
            <a:br>
              <a:rPr lang="zh-CN" altLang="en-US" sz="1800" dirty="0"/>
            </a:br>
            <a:r>
              <a:rPr lang="zh-CN" altLang="en-US" sz="1800" dirty="0"/>
              <a:t>　　“喂，用心，用心！做你的功课！”父亲拍着手叫他。叙利奥睁开眼睛，继续复习。可是第二个晚上，第三个晚上，又同样打盹儿，而且情形越来越不好，不是趴在书上睡着了，就是早上起得很迟，复习功课的时候，总是带着疲倦的样子，好像对功课厌倦了似的。父亲看到这种情形，屡次提醒他，最后甚至动怒了，虽然他是一向不责骂孩子的。</a:t>
            </a:r>
            <a:br>
              <a:rPr lang="zh-CN" altLang="en-US" sz="1800" dirty="0"/>
            </a:br>
            <a:r>
              <a:rPr lang="zh-CN" altLang="en-US" sz="1800" dirty="0"/>
              <a:t>　　一天早上，父亲对他说：“叙利奥！你怎么啦？你和从前相比，不是变了个样子吗？注意呀！一家人的希望都在你身上呢，你知道吗？”</a:t>
            </a:r>
            <a:br>
              <a:rPr lang="zh-CN" altLang="en-US" sz="1800" dirty="0"/>
            </a:br>
            <a:r>
              <a:rPr lang="zh-CN" altLang="en-US" sz="1800" dirty="0"/>
              <a:t>　　叙利奥出世以来第一次挨骂，心里很难受。他想：“是的，这样的事不能长久做下去，非停止不可。”</a:t>
            </a:r>
            <a:br>
              <a:rPr lang="zh-CN" altLang="en-US" sz="1800" dirty="0"/>
            </a:br>
            <a:r>
              <a:rPr lang="zh-CN" altLang="en-US" sz="1800" dirty="0"/>
              <a:t>　　可是这一天吃晚饭的时候，父亲很高兴地说。“这个月比上个月多挣了六元四角钱呢！”他从抽屉里拿出一袋糖果来，说是买来庆贺一下的。孩子们都很高兴。叙利奥也重新振作起来，心里暗暗对自己说：“唉，还是继续做下去。白天多用点儿功，夜里仍旧工作吧！”父亲接着说：“多挣六元四角钱虽然很好，只是这个孩子</a:t>
            </a:r>
            <a:r>
              <a:rPr lang="en-US" altLang="zh-CN" sz="1800" dirty="0"/>
              <a:t>——”</a:t>
            </a:r>
            <a:r>
              <a:rPr lang="zh-CN" altLang="en-US" sz="1800" dirty="0"/>
              <a:t>说到这里指着叙利奥：“他实在使我伤心！”叙利奥一声不响地受着责备，忍住了就要流出来的眼泪，心里却很高兴。</a:t>
            </a:r>
            <a:br>
              <a:rPr lang="zh-CN" altLang="en-US" sz="1800" dirty="0"/>
            </a:br>
            <a:r>
              <a:rPr lang="zh-CN" altLang="en-US" sz="1800" dirty="0"/>
              <a:t>　　这样过了两个月，父亲仍旧责骂他，对他的态度更加不好了。有一天，父亲到学校去找老师，问叙利奥的情况。老师说：“他的成绩还好，因为他是很聪明的。但是不及以前用心了，每天总是打呵欠，好像总想睡觉，心不能完全放在功课上。”</a:t>
            </a:r>
            <a:br>
              <a:rPr lang="zh-CN" altLang="en-US" sz="1800" dirty="0"/>
            </a:br>
            <a:r>
              <a:rPr lang="zh-CN" altLang="en-US" sz="1800" dirty="0"/>
              <a:t>　　晚上，父亲把叙利奥叫到身边，更严厉地对他说：“叙利奥！你知道我为了养活一家人，怎样辛苦地工作。你不知道吗？我为了你们，是拿命在拼呢！你竟什么都不想，也不管你父母弟妹怎样！”</a:t>
            </a:r>
            <a:br>
              <a:rPr lang="zh-CN" altLang="en-US" sz="1800" dirty="0"/>
            </a:b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1169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6478" y="-157816"/>
            <a:ext cx="12192000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7948" y="310792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/>
              <a:t>    </a:t>
            </a:r>
            <a:r>
              <a:rPr lang="zh-CN" altLang="zh-CN" b="1" dirty="0" smtClean="0"/>
              <a:t>父亲</a:t>
            </a:r>
            <a:r>
              <a:rPr lang="zh-CN" altLang="zh-CN" b="1" dirty="0"/>
              <a:t>瞟了叙利奥一眼，说：“那是他自作自受。以前用功的时候，并不是这样的。”</a:t>
            </a:r>
            <a:r>
              <a:rPr lang="zh-CN" altLang="zh-CN" dirty="0"/>
              <a:t/>
            </a:r>
            <a:br>
              <a:rPr lang="zh-CN" altLang="zh-CN" dirty="0"/>
            </a:br>
            <a:r>
              <a:rPr lang="zh-CN" altLang="en-US" dirty="0" smtClean="0"/>
              <a:t>  </a:t>
            </a:r>
            <a:r>
              <a:rPr lang="zh-CN" altLang="zh-CN" b="1" dirty="0" smtClean="0"/>
              <a:t>……</a:t>
            </a:r>
            <a:r>
              <a:rPr lang="zh-CN" altLang="zh-CN" dirty="0"/>
              <a:t/>
            </a:r>
            <a:br>
              <a:rPr lang="zh-CN" altLang="zh-CN" dirty="0"/>
            </a:br>
            <a:r>
              <a:rPr lang="zh-CN" altLang="zh-CN" b="1" dirty="0"/>
              <a:t>“我早已不管他了。”父亲接着母亲的话说 。</a:t>
            </a:r>
            <a:r>
              <a:rPr lang="zh-CN" altLang="zh-CN" dirty="0"/>
              <a:t/>
            </a:r>
            <a:br>
              <a:rPr lang="zh-CN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zh-CN" b="1" dirty="0" smtClean="0">
                <a:solidFill>
                  <a:srgbClr val="FF0000"/>
                </a:solidFill>
              </a:rPr>
              <a:t>看着</a:t>
            </a:r>
            <a:r>
              <a:rPr lang="zh-CN" altLang="en-US" b="1" dirty="0">
                <a:solidFill>
                  <a:srgbClr val="FF0000"/>
                </a:solidFill>
              </a:rPr>
              <a:t>曾</a:t>
            </a:r>
            <a:r>
              <a:rPr lang="zh-CN" altLang="zh-CN" b="1" dirty="0" smtClean="0">
                <a:solidFill>
                  <a:srgbClr val="FF0000"/>
                </a:solidFill>
              </a:rPr>
              <a:t>深</a:t>
            </a:r>
            <a:r>
              <a:rPr lang="zh-CN" altLang="zh-CN" b="1" dirty="0">
                <a:solidFill>
                  <a:srgbClr val="FF0000"/>
                </a:solidFill>
              </a:rPr>
              <a:t>爱儿子的丈夫态度变得那么冷淡，看着默不作声的儿子满脸难受，母亲心里会怎么想</a:t>
            </a:r>
            <a:r>
              <a:rPr lang="zh-CN" altLang="zh-CN" b="1" dirty="0" smtClean="0">
                <a:solidFill>
                  <a:srgbClr val="FF0000"/>
                </a:solidFill>
              </a:rPr>
              <a:t>？</a:t>
            </a:r>
            <a:r>
              <a:rPr lang="en-US" altLang="zh-CN" b="1" dirty="0">
                <a:solidFill>
                  <a:srgbClr val="FF0000"/>
                </a:solidFill>
              </a:rPr>
              <a:t/>
            </a:r>
            <a:br>
              <a:rPr lang="en-US" altLang="zh-CN" b="1" dirty="0">
                <a:solidFill>
                  <a:srgbClr val="FF0000"/>
                </a:solidFill>
              </a:rPr>
            </a:br>
            <a:r>
              <a:rPr lang="en-US" altLang="zh-CN" b="1" dirty="0" smtClean="0">
                <a:solidFill>
                  <a:srgbClr val="FF0000"/>
                </a:solidFill>
              </a:rPr>
              <a:t>___________________________________________________________________________________________________________________________</a:t>
            </a:r>
            <a:endParaRPr lang="zh-CN" altLang="zh-CN" b="1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3248" y="0"/>
            <a:ext cx="1153235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                                                                        </a:t>
            </a:r>
            <a:r>
              <a:rPr lang="zh-CN" altLang="en-US" sz="4000" b="1" dirty="0" smtClean="0"/>
              <a:t>小练笔</a:t>
            </a:r>
            <a:endParaRPr lang="en-US" altLang="zh-CN" sz="4000" b="1" dirty="0" smtClean="0"/>
          </a:p>
          <a:p>
            <a:r>
              <a:rPr lang="zh-CN" altLang="zh-CN" b="1" dirty="0" smtClean="0"/>
              <a:t> </a:t>
            </a:r>
            <a:endParaRPr lang="en-US" altLang="zh-CN" b="1" dirty="0" smtClean="0"/>
          </a:p>
          <a:p>
            <a:r>
              <a:rPr lang="en-US" altLang="zh-CN" sz="3200" b="1" dirty="0"/>
              <a:t/>
            </a:r>
            <a:br>
              <a:rPr lang="en-US" altLang="zh-CN" sz="3200" b="1" dirty="0"/>
            </a:b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3331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36" y="208065"/>
            <a:ext cx="12073128" cy="2929859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rgbClr val="002060"/>
                </a:solidFill>
              </a:rPr>
              <a:t>      父亲忍住眼泪，吻着儿子的脸说：“倒是要你原谅我！明白了，一切都明白了！我真对不起你！快来！”说着，他抱起儿子，走到母亲的床前，把儿子放到母亲的怀里。</a:t>
            </a:r>
            <a:br>
              <a:rPr lang="zh-CN" altLang="en-US" sz="3600" b="1" dirty="0" smtClean="0">
                <a:solidFill>
                  <a:srgbClr val="002060"/>
                </a:solidFill>
              </a:rPr>
            </a:br>
            <a:r>
              <a:rPr lang="zh-CN" altLang="en-US" sz="3600" b="1" dirty="0" smtClean="0">
                <a:solidFill>
                  <a:srgbClr val="002060"/>
                </a:solidFill>
              </a:rPr>
              <a:t>　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endParaRPr lang="zh-CN" altLang="en-US" sz="3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2868" y="3895344"/>
            <a:ext cx="7123176" cy="317275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8912" y="2270776"/>
            <a:ext cx="11210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2060"/>
                </a:solidFill>
              </a:rPr>
              <a:t>“快亲亲这好儿子吧！可怜，为了维持一家人的生活，他四个月来竟没有睡过一次整夜觉，我还那样地责骂他！</a:t>
            </a:r>
            <a:r>
              <a:rPr lang="en-US" altLang="zh-CN" sz="3600" b="1" dirty="0" smtClean="0">
                <a:solidFill>
                  <a:srgbClr val="002060"/>
                </a:solidFill>
              </a:rPr>
              <a:t>……”</a:t>
            </a:r>
            <a:br>
              <a:rPr lang="en-US" altLang="zh-CN" sz="3600" b="1" dirty="0" smtClean="0">
                <a:solidFill>
                  <a:srgbClr val="002060"/>
                </a:solidFill>
              </a:rPr>
            </a:br>
            <a:endParaRPr lang="zh-CN" alt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感人纯音乐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539222" y="5754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82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2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亚米契斯                   </a:t>
            </a:r>
            <a:r>
              <a:rPr lang="en-US" altLang="zh-CN" dirty="0" smtClean="0"/>
              <a:t>《</a:t>
            </a:r>
            <a:r>
              <a:rPr lang="zh-CN" altLang="en-US" b="1" dirty="0" smtClean="0">
                <a:solidFill>
                  <a:srgbClr val="FF0000"/>
                </a:solidFill>
              </a:rPr>
              <a:t>爱</a:t>
            </a:r>
            <a:r>
              <a:rPr lang="zh-CN" altLang="en-US" dirty="0" smtClean="0"/>
              <a:t>的教育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6154" y="3316406"/>
            <a:ext cx="5991367" cy="339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70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0114" y="4450080"/>
            <a:ext cx="2931886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51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0114" y="4450080"/>
            <a:ext cx="2931886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24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1" y="258082"/>
            <a:ext cx="10515600" cy="6599918"/>
          </a:xfrm>
        </p:spPr>
        <p:txBody>
          <a:bodyPr>
            <a:noAutofit/>
          </a:bodyPr>
          <a:lstStyle/>
          <a:p>
            <a:r>
              <a:rPr lang="zh-CN" altLang="en-US" sz="1800" dirty="0"/>
              <a:t>“啊！不是这样！您不要这样说，爸爸！”叙利奥含着眼泪恳求说。他真想把一切说个明白，可是话到了嘴边又咽了下去，心里反复说：“哎呀，不能说，还是一直瞒下去，帮爸爸做事吧。学校的功课是非学好不可的，但是更重要的是帮助父亲养活一家人，稍微减轻父亲的疲劳。对，这样做对！”</a:t>
            </a:r>
            <a:br>
              <a:rPr lang="zh-CN" altLang="en-US" sz="1800" dirty="0"/>
            </a:br>
            <a:r>
              <a:rPr lang="zh-CN" altLang="en-US" sz="1800" dirty="0"/>
              <a:t>　　又过了两个月，叙利奥继续夜夜工作，白天疲倦不堪；父亲见了儿子，仍旧动怒。最伤心的是父亲对对儿子渐渐冷淡了。他好像认为这孩子太不听话，是没有什么希望的了，于是不跟他多说话，甚至不愿看见他。叙利奥看到这样子，伤心得了不得。疲劳加上伤心，他的身体越来越弱，脸色越来越苍白，学习似乎更不用功了。他自己也知道，夜晚的工作非停止不可。每天晚上上床的时候，他常常对自己说：“从今夜起，真的不再起来了。”可是一到十二点钟，这个决心不知不觉又动摇了，好像睡着不起来，就是逃避了自己的责任，偷用了家里的两角钱一样。于是他忍不住仍旧爬起来。</a:t>
            </a:r>
            <a:br>
              <a:rPr lang="zh-CN" altLang="en-US" sz="1800" dirty="0"/>
            </a:br>
            <a:r>
              <a:rPr lang="zh-CN" altLang="en-US" sz="1800" dirty="0"/>
              <a:t>　　有一天吃晚饭的时候，母亲觉得叙利奥的脸色比平常更坏了。她说：“叙利奥！你不舒服吗？”又对她丈夫说：“叙利奥不知怎么了，你看看他脸色发青呢！</a:t>
            </a:r>
            <a:r>
              <a:rPr lang="en-US" altLang="zh-CN" sz="1800" dirty="0"/>
              <a:t>——</a:t>
            </a:r>
            <a:r>
              <a:rPr lang="zh-CN" altLang="en-US" sz="1800" dirty="0"/>
              <a:t>叙利奥！你怎么啦？”</a:t>
            </a:r>
            <a:br>
              <a:rPr lang="zh-CN" altLang="en-US" sz="1800" dirty="0"/>
            </a:br>
            <a:r>
              <a:rPr lang="zh-CN" altLang="en-US" sz="1800" dirty="0"/>
              <a:t>　　父亲瞟了叙利奥一眼，说：“那是他自作自受。以前用功的时候，并不是这样的。”</a:t>
            </a:r>
            <a:br>
              <a:rPr lang="zh-CN" altLang="en-US" sz="1800" dirty="0"/>
            </a:br>
            <a:r>
              <a:rPr lang="zh-CN" altLang="en-US" sz="1800" dirty="0"/>
              <a:t>　　“会不会是因为他有病呢？”母亲说。</a:t>
            </a:r>
            <a:br>
              <a:rPr lang="zh-CN" altLang="en-US" sz="1800" dirty="0"/>
            </a:br>
            <a:r>
              <a:rPr lang="zh-CN" altLang="en-US" sz="1800" dirty="0"/>
              <a:t>　　“我早已不管他了！”父亲接着母亲的话说。　　</a:t>
            </a:r>
            <a:br>
              <a:rPr lang="zh-CN" altLang="en-US" sz="1800" dirty="0"/>
            </a:br>
            <a:r>
              <a:rPr lang="zh-CN" altLang="en-US" sz="1800" dirty="0"/>
              <a:t>　　叙利奥听了心里像刀割一样。父亲竟不管他了！就是这个过去连他咳嗽一声都要担心得了不得的父亲。父亲确实不爱他了，眼里已经没有他这个人了。“啊，爸爸！没有您的爱，我是活不下去的！</a:t>
            </a:r>
            <a:r>
              <a:rPr lang="en-US" altLang="zh-CN" sz="1800" dirty="0"/>
              <a:t>——</a:t>
            </a:r>
            <a:r>
              <a:rPr lang="zh-CN" altLang="en-US" sz="1800" dirty="0"/>
              <a:t>无论怎样，请您不要这样说。我全说出来吧，不再瞒您了。只要您仍旧爱我，无论怎样，我一定像从前一样地用功。啊，这一次我真下了决心了！”</a:t>
            </a:r>
            <a:br>
              <a:rPr lang="zh-CN" altLang="en-US" sz="1800" dirty="0"/>
            </a:br>
            <a:r>
              <a:rPr lang="zh-CN" altLang="en-US" sz="1800" dirty="0"/>
              <a:t>　　叙利奥的决心仍旧没有用。习惯的力量使他半夜又起来了。下床点着了灯，看见桌上的空白纸条，忍不住又拿起笔开始写了。忽然手一动，把一本书碰落在地上。叙利奥吓得坐也坐不稳了。他侧着耳朵，屏住了呼吸静听，听不见什么响声，一家人都睡得好好的。他才放了心，接着工作。</a:t>
            </a:r>
            <a:br>
              <a:rPr lang="zh-CN" altLang="en-US" sz="1800" dirty="0"/>
            </a:b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4614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258" y="2086882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/>
              <a:t>　不知什么时候，父亲已经站在他的背后了。他那白发苍苍的头俯在叙利奥黑头发的小脑袋上面，看着那钢笔尖在移动。过去的一切事情，父亲全都明白了。他胸中充满了无限的懊悔和慈爱，一动不动地站在那里。</a:t>
            </a:r>
            <a:br>
              <a:rPr lang="zh-CN" altLang="en-US" dirty="0"/>
            </a:br>
            <a:r>
              <a:rPr lang="zh-CN" altLang="en-US" dirty="0"/>
              <a:t>　　叙利奥忽然觉得有人用两只发抖的手抱住了他的头，不觉“呀”地叫起来。听出是父亲的啜泣声，他叫着说：“爸爸！原谅我！原谅我！”</a:t>
            </a:r>
            <a:br>
              <a:rPr lang="zh-CN" altLang="en-US" dirty="0"/>
            </a:br>
            <a:r>
              <a:rPr lang="zh-CN" altLang="en-US" dirty="0"/>
              <a:t>　　父亲忍住眼泪，吻着儿子的脸说：“倒是要你原谅我！明白了，一切都明白了！我真对不起你！快来！”说着，他抱起儿子，走到母亲的床前，把儿子放到母亲的怀里。</a:t>
            </a:r>
            <a:br>
              <a:rPr lang="zh-CN" altLang="en-US" dirty="0"/>
            </a:br>
            <a:r>
              <a:rPr lang="zh-CN" altLang="en-US" dirty="0"/>
              <a:t>　　“快亲亲这好儿子吧！可怜，为了维持一家人的生活，他四个月来竟没有睡过一次整夜觉，我还那样地责骂他！</a:t>
            </a:r>
            <a:r>
              <a:rPr lang="en-US" altLang="zh-CN" dirty="0"/>
              <a:t>……”</a:t>
            </a:r>
            <a:br>
              <a:rPr lang="en-US" altLang="zh-CN" dirty="0"/>
            </a:br>
            <a:r>
              <a:rPr lang="zh-CN" altLang="en-US" dirty="0"/>
              <a:t>　　母亲抱住儿子，几乎说不出话来：“好宝贝！快去睡吧！”</a:t>
            </a:r>
            <a:br>
              <a:rPr lang="zh-CN" altLang="en-US" dirty="0"/>
            </a:br>
            <a:r>
              <a:rPr lang="zh-CN" altLang="en-US" dirty="0"/>
              <a:t>　　叙利奥疲劳到极点了。几个月来，到今天他才好好地睡一觉，连梦也做得快活。醒来的时候，太阳已经升得很高了。忽然他发现床沿上靠近自己胸口的地方，横着父亲白发苍苍的头。原来父亲夜里就这样把头贴近儿子的胸口，这时睡得正熟哩。</a:t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514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《小抄写员》插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1" y="0"/>
            <a:ext cx="67056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5400000">
            <a:off x="-97971" y="1429657"/>
            <a:ext cx="4419600" cy="167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  <a:contourClr>
                <a:srgbClr val="CC0000"/>
              </a:contourClr>
            </a:sp3d>
          </a:bodyPr>
          <a:lstStyle/>
          <a:p>
            <a:pPr algn="ctr" fontAlgn="auto"/>
            <a:r>
              <a:rPr lang="zh-CN" altLang="en-US" sz="6000" kern="10" dirty="0">
                <a:ln w="9525">
                  <a:round/>
                  <a:headEnd/>
                  <a:tailEnd/>
                </a:ln>
                <a:solidFill>
                  <a:srgbClr val="CC0000"/>
                </a:solidFill>
                <a:latin typeface="宋体" panose="02010600030101010101" pitchFamily="2" charset="-122"/>
              </a:rPr>
              <a:t>小抄写员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0" y="5399315"/>
            <a:ext cx="3890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棠湖小学 黄晓露</a:t>
            </a: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75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628" y="-337945"/>
            <a:ext cx="12453256" cy="6858000"/>
          </a:xfrm>
        </p:spPr>
      </p:pic>
      <p:sp>
        <p:nvSpPr>
          <p:cNvPr id="7" name="文本框 6"/>
          <p:cNvSpPr txBox="1"/>
          <p:nvPr/>
        </p:nvSpPr>
        <p:spPr>
          <a:xfrm>
            <a:off x="0" y="1627708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       </a:t>
            </a:r>
            <a:r>
              <a:rPr lang="zh-CN" altLang="en-US" sz="4000" b="1" dirty="0" smtClean="0">
                <a:solidFill>
                  <a:srgbClr val="002060"/>
                </a:solidFill>
              </a:rPr>
              <a:t>一天早上</a:t>
            </a:r>
            <a:r>
              <a:rPr lang="zh-CN" altLang="en-US" sz="4000" b="1" dirty="0">
                <a:solidFill>
                  <a:srgbClr val="002060"/>
                </a:solidFill>
              </a:rPr>
              <a:t>，父亲对他说：“叙利奥！你怎么啦？你和从前相比，不是变了个样子吗？注意呀！一家人的希望都在你身上呢，你知道吗？”</a:t>
            </a:r>
            <a:br>
              <a:rPr lang="zh-CN" altLang="en-US" sz="4000" b="1" dirty="0">
                <a:solidFill>
                  <a:srgbClr val="002060"/>
                </a:solidFill>
              </a:rPr>
            </a:br>
            <a:endParaRPr lang="zh-CN" alt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59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628" y="-337945"/>
            <a:ext cx="12453256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2211" y="518262"/>
            <a:ext cx="12294507" cy="280738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    叙利奥出世以来第一次挨骂，心里很难受。</a:t>
            </a:r>
            <a:r>
              <a:rPr lang="en-US" altLang="zh-CN" b="1" dirty="0" smtClean="0">
                <a:solidFill>
                  <a:srgbClr val="002060"/>
                </a:solidFill>
              </a:rPr>
              <a:t/>
            </a:r>
            <a:br>
              <a:rPr lang="en-US" altLang="zh-CN" b="1" dirty="0" smtClean="0">
                <a:solidFill>
                  <a:srgbClr val="002060"/>
                </a:solidFill>
              </a:rPr>
            </a:br>
            <a:r>
              <a:rPr lang="zh-CN" altLang="en-US" b="1" dirty="0" smtClean="0">
                <a:solidFill>
                  <a:srgbClr val="002060"/>
                </a:solidFill>
              </a:rPr>
              <a:t>他想：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2211" y="1921952"/>
            <a:ext cx="11319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            “</a:t>
            </a:r>
            <a:r>
              <a:rPr lang="zh-CN" altLang="en-US" sz="4000" b="1" dirty="0">
                <a:solidFill>
                  <a:srgbClr val="FF0000"/>
                </a:solidFill>
              </a:rPr>
              <a:t>是的，这样的事不能长久做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下去非停止    不可</a:t>
            </a:r>
            <a:r>
              <a:rPr lang="zh-CN" altLang="en-US" sz="4000" b="1" dirty="0">
                <a:solidFill>
                  <a:srgbClr val="FF0000"/>
                </a:solidFill>
              </a:rPr>
              <a:t>。”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63413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90" y="0"/>
            <a:ext cx="12192000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3218" y="1796106"/>
            <a:ext cx="12268780" cy="1325563"/>
          </a:xfrm>
        </p:spPr>
        <p:txBody>
          <a:bodyPr>
            <a:noAutofit/>
          </a:bodyPr>
          <a:lstStyle/>
          <a:p>
            <a:r>
              <a:rPr lang="zh-CN" altLang="en-US" sz="4800" b="1" dirty="0" smtClean="0">
                <a:solidFill>
                  <a:srgbClr val="002060"/>
                </a:solidFill>
              </a:rPr>
              <a:t>叙利奥也重新振作起来</a:t>
            </a:r>
            <a:r>
              <a:rPr lang="en-US" altLang="zh-CN" sz="4800" b="1" dirty="0" smtClean="0">
                <a:solidFill>
                  <a:srgbClr val="002060"/>
                </a:solidFill>
              </a:rPr>
              <a:t>,</a:t>
            </a:r>
            <a:r>
              <a:rPr lang="zh-CN" altLang="en-US" sz="4800" b="1" dirty="0" smtClean="0">
                <a:solidFill>
                  <a:srgbClr val="002060"/>
                </a:solidFill>
              </a:rPr>
              <a:t>心里暗暗对自己说：</a:t>
            </a:r>
            <a:r>
              <a:rPr lang="en-US" altLang="zh-CN" sz="4800" b="1" dirty="0" smtClean="0">
                <a:solidFill>
                  <a:srgbClr val="002060"/>
                </a:solidFill>
              </a:rPr>
              <a:t/>
            </a:r>
            <a:br>
              <a:rPr lang="en-US" altLang="zh-CN" sz="4800" b="1" dirty="0" smtClean="0">
                <a:solidFill>
                  <a:srgbClr val="002060"/>
                </a:solidFill>
              </a:rPr>
            </a:br>
            <a:endParaRPr lang="zh-CN" altLang="en-US" sz="4800" dirty="0">
              <a:solidFill>
                <a:srgbClr val="00206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218" y="2626340"/>
            <a:ext cx="133233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CN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</a:t>
            </a:r>
            <a:r>
              <a:rPr lang="zh-CN" altLang="en-US" sz="4400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</a:t>
            </a:r>
            <a:r>
              <a:rPr lang="zh-CN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altLang="zh-CN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CN" altLang="en-US" sz="44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唉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，还是继续做下去。白天多用点儿功，夜里</a:t>
            </a:r>
            <a:endParaRPr lang="en-US" altLang="zh-CN" sz="4400" b="1" dirty="0" smtClean="0">
              <a:solidFill>
                <a:srgbClr val="FF0000"/>
              </a:solidFill>
            </a:endParaRPr>
          </a:p>
          <a:p>
            <a:r>
              <a:rPr lang="zh-CN" altLang="en-US" sz="4400" b="1" dirty="0" smtClean="0">
                <a:solidFill>
                  <a:srgbClr val="FF0000"/>
                </a:solidFill>
              </a:rPr>
              <a:t>仍旧工作吧！”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/>
            </a:r>
            <a:br>
              <a:rPr lang="en-US" altLang="zh-CN" sz="4400" b="1" dirty="0" smtClean="0">
                <a:solidFill>
                  <a:srgbClr val="FF0000"/>
                </a:solidFill>
              </a:rPr>
            </a:br>
            <a:endParaRPr lang="zh-CN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0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矩形 2"/>
          <p:cNvSpPr/>
          <p:nvPr/>
        </p:nvSpPr>
        <p:spPr>
          <a:xfrm>
            <a:off x="337624" y="1796775"/>
            <a:ext cx="11049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</a:rPr>
              <a:t>他想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：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“是的，这样的事不能长久做下去，非停止不可。”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337624" y="3972212"/>
            <a:ext cx="1419367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</a:rPr>
              <a:t>叙利奥也重新振作起来</a:t>
            </a:r>
            <a:r>
              <a:rPr lang="en-US" altLang="zh-CN" sz="3600" b="1" dirty="0">
                <a:solidFill>
                  <a:srgbClr val="002060"/>
                </a:solidFill>
              </a:rPr>
              <a:t>,</a:t>
            </a:r>
            <a:r>
              <a:rPr lang="zh-CN" altLang="en-US" sz="3600" b="1" dirty="0">
                <a:solidFill>
                  <a:srgbClr val="002060"/>
                </a:solidFill>
              </a:rPr>
              <a:t>心里暗暗对自己说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：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唉，还是继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续做下去</a:t>
            </a:r>
            <a:r>
              <a:rPr lang="zh-CN" altLang="en-US" sz="3200" b="1" dirty="0">
                <a:solidFill>
                  <a:srgbClr val="FF0000"/>
                </a:solidFill>
              </a:rPr>
              <a:t>。白天多用点儿功，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夜里仍旧</a:t>
            </a:r>
            <a:r>
              <a:rPr lang="zh-CN" altLang="en-US" sz="3200" b="1" dirty="0">
                <a:solidFill>
                  <a:srgbClr val="FF0000"/>
                </a:solidFill>
              </a:rPr>
              <a:t>工作吧！”</a:t>
            </a:r>
            <a:r>
              <a:rPr lang="en-US" altLang="zh-CN" sz="3200" b="1" dirty="0">
                <a:solidFill>
                  <a:srgbClr val="FF0000"/>
                </a:solidFill>
              </a:rPr>
              <a:t/>
            </a:r>
            <a:br>
              <a:rPr lang="en-US" altLang="zh-CN" sz="3200" b="1" dirty="0">
                <a:solidFill>
                  <a:srgbClr val="FF0000"/>
                </a:solidFill>
              </a:rPr>
            </a:br>
            <a:endParaRPr lang="zh-CN" altLang="en-US" sz="3200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002060"/>
                </a:solidFill>
              </a:rPr>
              <a:t/>
            </a:r>
            <a:br>
              <a:rPr lang="en-US" altLang="zh-CN" b="1" dirty="0">
                <a:solidFill>
                  <a:srgbClr val="002060"/>
                </a:solidFill>
              </a:rPr>
            </a:b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164037" y="675250"/>
            <a:ext cx="6766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i="1" dirty="0" smtClean="0"/>
              <a:t>内心直接</a:t>
            </a:r>
            <a:r>
              <a:rPr lang="zh-CN" altLang="en-US" sz="4400" b="1" i="1" dirty="0"/>
              <a:t>描写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45390" y="2465965"/>
            <a:ext cx="2264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i="1" dirty="0"/>
              <a:t>不抄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45390" y="5444197"/>
            <a:ext cx="3334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i="1" dirty="0" smtClean="0"/>
              <a:t>抄</a:t>
            </a:r>
            <a:endParaRPr lang="zh-CN" altLang="en-US" sz="7200" b="1" i="1" dirty="0"/>
          </a:p>
        </p:txBody>
      </p:sp>
    </p:spTree>
    <p:extLst>
      <p:ext uri="{BB962C8B-B14F-4D97-AF65-F5344CB8AC3E}">
        <p14:creationId xmlns:p14="http://schemas.microsoft.com/office/powerpoint/2010/main" xmlns="" val="99926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652</Words>
  <Application>Microsoft Office PowerPoint</Application>
  <PresentationFormat>自定义</PresentationFormat>
  <Paragraphs>52</Paragraphs>
  <Slides>24</Slides>
  <Notes>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小 抄 写 员  　　　　　　　　　　　　　　　　　　　　　　　　　　　[意大利] 亚米契斯 　　叙利奥是小学五年级的学生，十二岁，是个黑头发、白皮肤的男孩子。他的父亲是铁路上的职员，还有好几个比叙利奥小的儿女，一家人过着清苦的生活，钱总是不够用。父亲不因为孩子多觉得累赘，一味爱着他们。他最喜爱叙利奥，只是对他的功课却一点儿也不放松。他希望儿子早点毕业，找个比较好的工作，来补贴一家人的生活。 　　父亲年纪大了，因为一向辛苦，脸上看起来更老。一家人的生活全压在他的肩膀上。他白天在铁路上工作，晚上又从别处接了文件来抄写。每天夜里趴在桌子上要写到很晚才睡。最近，有个杂志社托他写给寄杂志的签条，要用很大的正楷字写，每五百张签给六角钱。这工作很辛苦，老人常常在吃饭的时候向家里人叫苦：“我的眼睛似乎坏起来了。这样的夜工，会缩短我的寿命呢！” 　　有一天，叙利奥对父亲说：“爸爸，我来替您写吧。我能写得和您一样好呢！” 　　但是父亲无论如何不答应：“不用。你应该用功念书。功课是你的大事情，就是一个钟头，我也不愿意占用你的时间。” 　　叙利奥知道父亲的脾气，不再请求，只暗自在想办法。每天晚上，他到半夜才听见父亲停止工作，回到卧室去。有好几次，十二点钟一敲过，就听到椅子向后拖的声音，接着就是父亲轻轻地回到卧室去的脚步声。 　　一天晚上，叙利奥等父亲睡了以后，悄悄下床穿好衣服，轻轻地走进父亲写字的房间，把煤油灯点着。桌子上放着空白的签条和杂志订户的名册。叙利奥就仿照父亲的笔迹写起来，心里又欢喜，又有些害怕。写了一会儿，签条渐渐多了，他放下笔，搓搓手，提提精神再写。他一面微笑着写下去，一面侧着耳朵听有没有动静，只怕被父亲起来看见。他写到一百六十张，算起来值两角钱了，方才停手，把笔放在原处，熄了灯，蹑手蹑脚地回到床上去睡。 </vt:lpstr>
      <vt:lpstr>幻灯片 2</vt:lpstr>
      <vt:lpstr>幻灯片 3</vt:lpstr>
      <vt:lpstr>幻灯片 4</vt:lpstr>
      <vt:lpstr>幻灯片 5</vt:lpstr>
      <vt:lpstr>幻灯片 6</vt:lpstr>
      <vt:lpstr>    叙利奥出世以来第一次挨骂，心里很难受。 他想：</vt:lpstr>
      <vt:lpstr>叙利奥也重新振作起来,心里暗暗对自己说： </vt:lpstr>
      <vt:lpstr>幻灯片 9</vt:lpstr>
      <vt:lpstr>幻灯片 10</vt:lpstr>
      <vt:lpstr>幻灯片 11</vt:lpstr>
      <vt:lpstr>幻灯片 12</vt:lpstr>
      <vt:lpstr>幻灯片 13</vt:lpstr>
      <vt:lpstr>幻灯片 14</vt:lpstr>
      <vt:lpstr>                         抒情独白   人物心里充满矛盾，自己内心在进行思想斗争。</vt:lpstr>
      <vt:lpstr>    每天晚上上床的时候，他常常对自己说：“从今夜起，真的不再起来了。”可是一到十二点钟，这个决心不知不觉又动摇了，好像睡着不起来，就是逃避了自己的责任，偷用了家里的两角钱一样，于是他忍不住仍旧爬起来。 </vt:lpstr>
      <vt:lpstr>    每天晚上上床的时候，他常常对自己说：“从今夜起，真的不再起来了。”可是一到十二点钟，这个决心不知不觉又动摇了，好像睡着不起来，就是逃避了自己的责任，偷用了家里的两角钱一样，于是他忍不住仍旧爬起来。 </vt:lpstr>
      <vt:lpstr>幻灯片 18</vt:lpstr>
      <vt:lpstr>      一天早上，父亲对他说：“叙利奥！你怎么啦？你和从前相比，不是变了个样子吗？注意呀！一家人的希望都在你身上呢，你知道吗？”   面对第一次责骂自己儿子的父亲，以及第一次挨骂的儿子，母亲心里会怎么想？___________________________________________________________________________________________________________________________                                     (直接描写       内心独白) </vt:lpstr>
      <vt:lpstr>    父亲瞟了叙利奥一眼，说：“那是他自作自受。以前用功的时候，并不是这样的。”   …… “我早已不管他了。”父亲接着母亲的话说 。  看着曾深爱儿子的丈夫态度变得那么冷淡，看着默不作声的儿子满脸难受，母亲心里会怎么想？ ___________________________________________________________________________________________________________________________</vt:lpstr>
      <vt:lpstr>      父亲忍住眼泪，吻着儿子的脸说：“倒是要你原谅我！明白了，一切都明白了！我真对不起你！快来！”说着，他抱起儿子，走到母亲的床前，把儿子放到母亲的怀里。 　 </vt:lpstr>
      <vt:lpstr>      亚米契斯                   《爱的教育》</vt:lpstr>
      <vt:lpstr>幻灯片 23</vt:lpstr>
      <vt:lpstr>幻灯片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tw</cp:lastModifiedBy>
  <cp:revision>178</cp:revision>
  <dcterms:created xsi:type="dcterms:W3CDTF">2015-04-12T03:22:07Z</dcterms:created>
  <dcterms:modified xsi:type="dcterms:W3CDTF">2016-04-17T10:56:52Z</dcterms:modified>
</cp:coreProperties>
</file>