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318" r:id="rId4"/>
    <p:sldId id="319" r:id="rId5"/>
    <p:sldId id="300" r:id="rId6"/>
    <p:sldId id="321" r:id="rId7"/>
    <p:sldId id="320" r:id="rId8"/>
    <p:sldId id="316" r:id="rId9"/>
    <p:sldId id="257" r:id="rId10"/>
    <p:sldId id="305" r:id="rId11"/>
    <p:sldId id="306" r:id="rId12"/>
    <p:sldId id="307" r:id="rId13"/>
    <p:sldId id="309" r:id="rId14"/>
    <p:sldId id="310" r:id="rId15"/>
    <p:sldId id="322" r:id="rId16"/>
    <p:sldId id="323" r:id="rId17"/>
    <p:sldId id="324" r:id="rId18"/>
    <p:sldId id="301" r:id="rId19"/>
    <p:sldId id="313" r:id="rId20"/>
    <p:sldId id="302" r:id="rId21"/>
    <p:sldId id="261" r:id="rId22"/>
    <p:sldId id="314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78"/>
      </p:cViewPr>
      <p:guideLst>
        <p:guide orient="horz" pos="217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61E31-C30D-4004-AE94-4BBCDFC8BAEF}" type="datetimeFigureOut">
              <a:rPr lang="zh-CN" altLang="en-US" smtClean="0"/>
              <a:pPr/>
              <a:t>2016/4/17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BD784-5D9E-42AF-AC1E-5C5173EB20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655" y="5715"/>
            <a:ext cx="9098915" cy="687832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en-US" sz="4800" b="1" dirty="0">
                <a:ea typeface="楷体" pitchFamily="49" charset="-122"/>
              </a:rPr>
              <a:t>承上启下 使文章更连贯</a:t>
            </a:r>
            <a:br>
              <a:rPr lang="zh-CN" altLang="en-US" sz="4800" b="1" dirty="0">
                <a:ea typeface="楷体" pitchFamily="49" charset="-122"/>
              </a:rPr>
            </a:br>
            <a:r>
              <a:rPr lang="zh-CN" altLang="en-US" sz="4800" b="1" dirty="0">
                <a:ea typeface="楷体" pitchFamily="49" charset="-122"/>
              </a:rPr>
              <a:t>                  </a:t>
            </a:r>
            <a:r>
              <a:rPr lang="en-US" altLang="zh-CN" sz="4800" b="1" dirty="0"/>
              <a:t>——  </a:t>
            </a:r>
            <a:r>
              <a:rPr lang="zh-CN" altLang="en-US" sz="4000" b="1" dirty="0">
                <a:latin typeface="楷体" charset="0"/>
                <a:ea typeface="楷体" charset="0"/>
              </a:rPr>
              <a:t>巧写过渡句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dirty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zh-CN" b="1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双流区</a:t>
            </a:r>
            <a:r>
              <a:rPr lang="zh-CN" altLang="en-US" b="1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九江</a:t>
            </a:r>
            <a:r>
              <a:rPr lang="zh-CN" altLang="en-US" b="1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小学   魏</a:t>
            </a:r>
            <a:r>
              <a:rPr lang="zh-CN" altLang="en-US" b="1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丹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" y="-75565"/>
            <a:ext cx="9392920" cy="69310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05" y="118745"/>
            <a:ext cx="8503920" cy="14287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765175"/>
            <a:ext cx="8616950" cy="576135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ea typeface="楷体" pitchFamily="49" charset="-122"/>
              </a:rPr>
              <a:t>    </a:t>
            </a:r>
            <a:r>
              <a:rPr lang="zh-CN" altLang="en-US" sz="2400" b="1" dirty="0" smtClean="0">
                <a:latin typeface="楷体" charset="0"/>
                <a:ea typeface="楷体" charset="0"/>
              </a:rPr>
              <a:t>赵州桥非常雄伟。桥长五十多米，有九米多宽，中间行车马，两旁走人。这么长的桥，全部用石头砌成，下面没有桥礅，只有一个拱形的大桥洞，横跨在三十七米多宽的河面上。大桥洞顶上的左右两边，还各有两个拱形的小桥洞。平时，河水从大桥洞流过，发大水的时候，河水还可以从四个小桥洞流过。这种设计，在建桥史上是一个创举，既减轻了流水对桥身的冲击力，使桥不容易被大水冲毁，又减轻了桥身的重量，节省了石料。</a:t>
            </a:r>
            <a:endParaRPr lang="zh-CN" altLang="en-US" sz="2400" b="1" dirty="0">
              <a:latin typeface="楷体" charset="0"/>
              <a:ea typeface="楷体" charset="0"/>
            </a:endParaRPr>
          </a:p>
          <a:p>
            <a:r>
              <a:rPr lang="zh-CN" altLang="en-US" sz="2400" b="1" dirty="0">
                <a:latin typeface="楷体" charset="0"/>
                <a:ea typeface="楷体" charset="0"/>
              </a:rPr>
              <a:t>　　</a:t>
            </a:r>
            <a:r>
              <a:rPr lang="zh-CN" altLang="en-US" sz="2400" b="1" dirty="0">
                <a:solidFill>
                  <a:srgbClr val="FF0000"/>
                </a:solidFill>
                <a:latin typeface="楷体" charset="0"/>
                <a:ea typeface="楷体" charset="0"/>
              </a:rPr>
              <a:t>这座桥不但坚固，而且美观。</a:t>
            </a:r>
            <a:r>
              <a:rPr lang="zh-CN" altLang="en-US" sz="2400" b="1" dirty="0">
                <a:latin typeface="楷体" charset="0"/>
                <a:ea typeface="楷体" charset="0"/>
              </a:rPr>
              <a:t>桥面两侧有石栏，栏板上雕刻着精美的图案：有的刻着两条相互缠绕的龙，前爪相互抵着，各自回首遥望；还有的刻着双龙戏珠。所有的龙似乎都在游动，真像活了一样。</a:t>
            </a:r>
          </a:p>
          <a:p>
            <a:r>
              <a:rPr lang="zh-CN" altLang="en-US" sz="2400" b="1" dirty="0">
                <a:latin typeface="楷体" charset="0"/>
                <a:ea typeface="楷体" charset="0"/>
              </a:rPr>
              <a:t>   赵州桥表现了劳动人民的智慧和才干，是我国宝贵的历史遗产。</a:t>
            </a:r>
          </a:p>
          <a:p>
            <a:endParaRPr lang="zh-CN" altLang="en-US" sz="2400" b="1" dirty="0">
              <a:latin typeface="楷体" charset="0"/>
              <a:ea typeface="楷体" charset="0"/>
            </a:endParaRPr>
          </a:p>
          <a:p>
            <a:endParaRPr lang="zh-CN" altLang="en-US" sz="2400" b="1" dirty="0">
              <a:latin typeface="楷体" charset="0"/>
              <a:ea typeface="楷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340" y="-27940"/>
            <a:ext cx="9591040" cy="71932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0990" y="1601470"/>
            <a:ext cx="8806180" cy="4801235"/>
          </a:xfrm>
        </p:spPr>
        <p:txBody>
          <a:bodyPr>
            <a:normAutofit fontScale="25000" lnSpcReduction="20000"/>
          </a:bodyPr>
          <a:lstStyle/>
          <a:p>
            <a:r>
              <a:rPr lang="en-US" altLang="zh-CN" sz="4000" b="1" dirty="0"/>
              <a:t>        </a:t>
            </a:r>
            <a:r>
              <a:rPr lang="en-US" altLang="zh-CN" sz="4000" b="1" dirty="0">
                <a:latin typeface="楷体" charset="0"/>
                <a:ea typeface="楷体" charset="0"/>
              </a:rPr>
              <a:t>        </a:t>
            </a:r>
            <a:r>
              <a:rPr lang="zh-CN" altLang="en-US" sz="8800" b="1" dirty="0">
                <a:latin typeface="楷体" charset="0"/>
                <a:ea typeface="楷体" charset="0"/>
              </a:rPr>
              <a:t>它们吃东西的时候非常小心，总是先用钳子轻轻碰一下食物，然后迅速后退，接着再碰一下，又后退，直到觉得没有危险了，才用两个钳子捧着食物吃起来。吃饱了的小虾显得十分自在，有的独自游来游去，有的互相追逐，有的紧贴在缸壁上休息。小虾虽然有趣，但是脾气不好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         要是你用小竹枝去动那些正在休息的小虾，它立即向别的安静的角落蹦去，一路上像生了气似的，不停地舞动着前面那双细长的脚，脚末端那副钳子一张一张的，胡须一翘一翘的，连眼珠子也一突一突的。这时，如果碰到正在闲游的同伴，它们就会打起来。小虾的搏斗很猛烈，蹦出水面是常有的事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　　我想让它们在水缸里生活得更快乐些，就和阿成哥到小溪里采了一些金鱼草，拾了些石块放在缸里。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  有一天，我从缸里捉出几只较大的虾，发现它们腹部藏着许多圆圆的小卵，不久，缸里的小虾真的多了起来。葡萄架上一片落叶掉进缸里，叶子下就会聚着许多小小的虾儿。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8640"/>
            <a:ext cx="9591040" cy="71932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0990" y="1601470"/>
            <a:ext cx="8806180" cy="4801235"/>
          </a:xfrm>
        </p:spPr>
        <p:txBody>
          <a:bodyPr>
            <a:normAutofit fontScale="25000" lnSpcReduction="20000"/>
          </a:bodyPr>
          <a:lstStyle/>
          <a:p>
            <a:r>
              <a:rPr lang="en-US" altLang="zh-CN" sz="4000" dirty="0"/>
              <a:t>        </a:t>
            </a:r>
            <a:r>
              <a:rPr lang="en-US" altLang="zh-CN" sz="4000" dirty="0">
                <a:latin typeface="楷体" charset="0"/>
                <a:ea typeface="楷体" charset="0"/>
              </a:rPr>
              <a:t>        </a:t>
            </a:r>
            <a:r>
              <a:rPr lang="zh-CN" altLang="en-US" sz="8800" b="1" dirty="0">
                <a:latin typeface="楷体" charset="0"/>
                <a:ea typeface="楷体" charset="0"/>
              </a:rPr>
              <a:t>它们吃东西的时候非常小心，总是先用钳子轻轻碰一下食物，然后迅速后退，接着再碰一下，又后退，直到觉得没有危险了，才用两个钳子捧着食物吃起来。吃饱了的小虾显得十分自在，有的独自游来游去，有的互相追逐，有的紧贴在缸壁上休息。</a:t>
            </a:r>
            <a:r>
              <a:rPr lang="zh-CN" altLang="en-US" sz="8800" b="1" dirty="0">
                <a:solidFill>
                  <a:srgbClr val="FF0000"/>
                </a:solidFill>
                <a:latin typeface="楷体" charset="0"/>
                <a:ea typeface="楷体" charset="0"/>
              </a:rPr>
              <a:t>小虾虽然有趣，但是脾气不好。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         要是你用小竹枝去动那些正在休息的小虾，它立即向别的安静的角落蹦去，一路上像生了气似的，不停地舞动着前面那双细长的脚，脚末端那副钳子一张一张的，胡须一翘一翘的，连眼珠子也一突一突的。这时，如果碰到正在闲游的同伴，它们就会打起来。小虾的搏斗很猛烈，蹦出水面是常有的事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　　我想让它们在水缸里生活得更快乐些，就和阿成哥到小溪里采了一些金鱼草，拾了些石块放在缸里。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  有一天，我从缸里捉出几只较大的虾，发现它们腹部藏着许多圆圆的小卵，不久，缸里的小虾真的多了起来。葡萄架上一片落叶掉进缸里，叶子下就会聚着许多小小的虾儿。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2715" y="-139700"/>
            <a:ext cx="9276715" cy="703961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b="1" dirty="0" smtClean="0">
                <a:ea typeface="楷体" pitchFamily="49" charset="-122"/>
              </a:rPr>
              <a:t>       </a:t>
            </a:r>
            <a:r>
              <a:rPr lang="zh-CN" altLang="en-US" b="1" dirty="0" smtClean="0">
                <a:ea typeface="楷体" pitchFamily="49" charset="-122"/>
              </a:rPr>
              <a:t>有一次我在新疆巩乃斯草原，碰上夏日迅疾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猛烈的暴雨。那雨来势之快，可以使悠然在晴空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盘旋的孤鹰来不及躲避而被击落；雨脚之猛，竟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能把牧草覆盖的原野瞬间打得烟尘滚滚。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en-US" altLang="zh-CN" b="1" dirty="0" smtClean="0">
                <a:ea typeface="楷体" pitchFamily="49" charset="-122"/>
              </a:rPr>
              <a:t>           </a:t>
            </a:r>
            <a:r>
              <a:rPr lang="zh-CN" altLang="en-US" b="1" dirty="0" smtClean="0">
                <a:ea typeface="楷体" pitchFamily="49" charset="-122"/>
              </a:rPr>
              <a:t>就在那场暴雨的冲击下，我见到了最壮阔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的马群奔跑的场面。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　　仿佛分散在所有山谷里的马都被赶到这儿来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了。好家伙，被暴雨的长鞭抽打着，被低沉的怒雷恐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吓着，被刺进大地倏忽消逝的闪电激奋着，马，这不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安分的生灵从无数谷口、山坡涌出来，山洪奔泻似的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在这原野上汇集了。小群汇成大群，大群在运动中扩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展，成为一片喧叫、纷乱、快速移动的集团冲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锋</a:t>
            </a:r>
            <a:r>
              <a:rPr lang="en-US" altLang="zh-CN" dirty="0" smtClean="0">
                <a:latin typeface="楷体"/>
                <a:ea typeface="楷体" pitchFamily="49" charset="-122"/>
              </a:rPr>
              <a:t>······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2715" y="-139700"/>
            <a:ext cx="9276715" cy="703961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b="1" dirty="0" smtClean="0">
                <a:ea typeface="楷体" pitchFamily="49" charset="-122"/>
              </a:rPr>
              <a:t>       </a:t>
            </a:r>
            <a:r>
              <a:rPr lang="zh-CN" altLang="en-US" b="1" dirty="0" smtClean="0">
                <a:ea typeface="楷体" pitchFamily="49" charset="-122"/>
              </a:rPr>
              <a:t>有一次我在新疆巩乃斯草原，碰上夏日迅疾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猛烈的暴雨。那雨来势之快，可以使悠然在晴空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盘旋的孤鹰来不及躲避而被击落；雨脚之猛，竟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能把牧草覆盖的原野瞬间打得烟尘滚滚。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en-US" altLang="zh-CN" b="1" dirty="0" smtClean="0">
                <a:ea typeface="楷体" pitchFamily="49" charset="-122"/>
              </a:rPr>
              <a:t>           </a:t>
            </a:r>
            <a:r>
              <a:rPr lang="zh-CN" altLang="en-US" b="1" dirty="0" smtClean="0">
                <a:solidFill>
                  <a:srgbClr val="FF0000"/>
                </a:solidFill>
                <a:ea typeface="楷体" pitchFamily="49" charset="-122"/>
              </a:rPr>
              <a:t>就在那场暴雨的冲击下，我见到了最壮阔</a:t>
            </a:r>
            <a:endParaRPr lang="en-US" altLang="zh-CN" b="1" dirty="0" smtClean="0">
              <a:solidFill>
                <a:srgbClr val="FF0000"/>
              </a:solidFill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  <a:ea typeface="楷体" pitchFamily="49" charset="-122"/>
              </a:rPr>
              <a:t>的马群奔跑的场面。</a:t>
            </a:r>
            <a:endParaRPr lang="en-US" altLang="zh-CN" b="1" dirty="0" smtClean="0">
              <a:solidFill>
                <a:srgbClr val="FF0000"/>
              </a:solidFill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　　仿佛分散在所有山谷里的马都被赶到这儿来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了。好家伙，被暴雨的长鞭抽打着，被低沉的怒雷恐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吓着，被刺进大地倏忽消逝的闪电激奋着，马，这不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安分的生灵从无数谷口、山坡涌出来，山洪奔泻似的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在这原野上汇集了。小群汇成大群，大群在运动中扩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展，成为一片喧叫、纷乱、快速移动的集团冲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锋</a:t>
            </a:r>
            <a:r>
              <a:rPr lang="en-US" altLang="zh-CN" dirty="0" smtClean="0">
                <a:latin typeface="楷体"/>
                <a:ea typeface="楷体" pitchFamily="49" charset="-122"/>
              </a:rPr>
              <a:t>······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" y="-75565"/>
            <a:ext cx="9392920" cy="69310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05" y="118745"/>
            <a:ext cx="8503920" cy="14287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765175"/>
            <a:ext cx="8616950" cy="576135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ea typeface="楷体" pitchFamily="49" charset="-122"/>
              </a:rPr>
              <a:t>    </a:t>
            </a:r>
            <a:r>
              <a:rPr lang="zh-CN" altLang="en-US" sz="2400" b="1" dirty="0" smtClean="0">
                <a:latin typeface="楷体" charset="0"/>
                <a:ea typeface="楷体" charset="0"/>
              </a:rPr>
              <a:t>赵州桥非常雄伟。桥长五十多米，有九米多宽，中间行车马，两旁走人。这么长的桥，全部用石头砌成，下面没有桥礅，只有一个拱形的大桥洞，横跨在三十七米多宽的河面上。大桥洞顶上的左右两边，还各有两个拱形的小桥洞。平时，河水从大桥洞流过，发大水的时候，河水还可以从四个小桥洞流过。这种设计，在建桥史上是一个创举，既减轻了流水对桥身的冲击力，使桥不容易被大水冲毁，又减轻了桥身的重量，节省了石料。</a:t>
            </a:r>
            <a:endParaRPr lang="zh-CN" altLang="en-US" sz="2400" b="1" dirty="0">
              <a:latin typeface="楷体" charset="0"/>
              <a:ea typeface="楷体" charset="0"/>
            </a:endParaRPr>
          </a:p>
          <a:p>
            <a:r>
              <a:rPr lang="zh-CN" altLang="en-US" sz="2400" b="1" dirty="0">
                <a:latin typeface="楷体" charset="0"/>
                <a:ea typeface="楷体" charset="0"/>
              </a:rPr>
              <a:t>　　</a:t>
            </a:r>
            <a:r>
              <a:rPr lang="zh-CN" altLang="en-US" sz="2400" b="1" dirty="0">
                <a:solidFill>
                  <a:srgbClr val="FF0000"/>
                </a:solidFill>
                <a:latin typeface="楷体" charset="0"/>
                <a:ea typeface="楷体" charset="0"/>
              </a:rPr>
              <a:t>这座桥不但坚固，而且美观。</a:t>
            </a:r>
            <a:r>
              <a:rPr lang="zh-CN" altLang="en-US" sz="2400" b="1" dirty="0">
                <a:latin typeface="楷体" charset="0"/>
                <a:ea typeface="楷体" charset="0"/>
              </a:rPr>
              <a:t>桥面两侧有石栏，栏板上雕刻着精美的图案：有的刻着两条相互缠绕的龙，前爪相互抵着，各自回首遥望；还有的刻着双龙戏珠。所有的龙似乎都在游动，真像活了一样。</a:t>
            </a:r>
          </a:p>
          <a:p>
            <a:r>
              <a:rPr lang="zh-CN" altLang="en-US" sz="2400" b="1" dirty="0">
                <a:latin typeface="楷体" charset="0"/>
                <a:ea typeface="楷体" charset="0"/>
              </a:rPr>
              <a:t>   赵州桥表现了劳动人民的智慧和才干，是我国宝贵的历史遗产。</a:t>
            </a:r>
          </a:p>
          <a:p>
            <a:endParaRPr lang="zh-CN" altLang="en-US" sz="2400" b="1" dirty="0">
              <a:latin typeface="楷体" charset="0"/>
              <a:ea typeface="楷体" charset="0"/>
            </a:endParaRPr>
          </a:p>
          <a:p>
            <a:endParaRPr lang="zh-CN" altLang="en-US" sz="2400" b="1" dirty="0">
              <a:latin typeface="楷体" charset="0"/>
              <a:ea typeface="楷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8570" y="-27260"/>
            <a:ext cx="9591040" cy="71932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8000" y="1602105"/>
            <a:ext cx="8599805" cy="4801235"/>
          </a:xfrm>
        </p:spPr>
        <p:txBody>
          <a:bodyPr>
            <a:normAutofit fontScale="25000" lnSpcReduction="20000"/>
          </a:bodyPr>
          <a:lstStyle/>
          <a:p>
            <a:r>
              <a:rPr lang="en-US" altLang="zh-CN" sz="4000" dirty="0"/>
              <a:t>        </a:t>
            </a:r>
            <a:r>
              <a:rPr lang="en-US" altLang="zh-CN" sz="4000" dirty="0">
                <a:latin typeface="楷体" charset="0"/>
                <a:ea typeface="楷体" charset="0"/>
              </a:rPr>
              <a:t>        </a:t>
            </a:r>
            <a:r>
              <a:rPr lang="zh-CN" altLang="en-US" sz="8800" b="1" dirty="0">
                <a:latin typeface="楷体" charset="0"/>
                <a:ea typeface="楷体" charset="0"/>
              </a:rPr>
              <a:t>它们吃东西的时候非常小心，总是先用钳子轻轻碰一下食物，然后迅速后退，接着再碰一下，又后退，直到觉得没有危险了，才用两个钳子捧着食物吃起来。吃饱了的小虾显得十分自在，有的独自游来游去，有的互相追逐，有的紧贴在缸壁上休息。</a:t>
            </a:r>
            <a:r>
              <a:rPr lang="zh-CN" altLang="en-US" sz="8800" b="1" dirty="0">
                <a:solidFill>
                  <a:srgbClr val="FF0000"/>
                </a:solidFill>
                <a:latin typeface="楷体" charset="0"/>
                <a:ea typeface="楷体" charset="0"/>
              </a:rPr>
              <a:t>小虾虽然有趣，但是脾气不好。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         要是你用小竹枝去动那些正在休息的小虾，它立即向别的安静的角落蹦去，一路上像生了气似的，不停地舞动着前面那双细长的脚，脚末端那副钳子一张一张的，胡须一翘一翘的，连眼珠子也一突一突的。这时，如果碰到正在闲游的同伴，它们就会打起来。小虾的搏斗很猛烈，蹦出水面是常有的事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　　我想让它们在水缸里生活得更快乐些，就和阿成哥到小溪里采了一些金鱼草，拾了些石块放在缸里。</a:t>
            </a:r>
          </a:p>
          <a:p>
            <a:r>
              <a:rPr lang="zh-CN" altLang="en-US" sz="8800" b="1" dirty="0">
                <a:latin typeface="楷体" charset="0"/>
                <a:ea typeface="楷体" charset="0"/>
              </a:rPr>
              <a:t>  有一天，我从缸里捉出几只较大的虾，发现它们腹部藏着许多圆圆的小卵，不久，缸里的小虾真的多了起来。葡萄架上一片落叶掉进缸里，叶子下就会聚着许多小小的虾儿。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2715" y="-139700"/>
            <a:ext cx="9276715" cy="703961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b="1" dirty="0" smtClean="0">
                <a:ea typeface="楷体" pitchFamily="49" charset="-122"/>
              </a:rPr>
              <a:t>       </a:t>
            </a:r>
            <a:r>
              <a:rPr lang="zh-CN" altLang="en-US" b="1" dirty="0" smtClean="0">
                <a:ea typeface="楷体" pitchFamily="49" charset="-122"/>
              </a:rPr>
              <a:t>有一次我在新疆巩乃斯草原，碰上夏日迅疾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猛烈的暴雨。那雨来势之快，可以使悠然在晴空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盘旋的孤鹰来不及躲避而被击落；雨脚之猛，竟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能把牧草覆盖的原野瞬间打得烟尘滚滚。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en-US" altLang="zh-CN" b="1" dirty="0" smtClean="0">
                <a:ea typeface="楷体" pitchFamily="49" charset="-122"/>
              </a:rPr>
              <a:t>           </a:t>
            </a:r>
            <a:r>
              <a:rPr lang="zh-CN" altLang="en-US" b="1" dirty="0" smtClean="0">
                <a:solidFill>
                  <a:srgbClr val="FF0000"/>
                </a:solidFill>
                <a:ea typeface="楷体" pitchFamily="49" charset="-122"/>
              </a:rPr>
              <a:t>就在那场暴雨的冲击下，我见到了最壮阔</a:t>
            </a:r>
            <a:endParaRPr lang="en-US" altLang="zh-CN" b="1" dirty="0" smtClean="0">
              <a:solidFill>
                <a:srgbClr val="FF0000"/>
              </a:solidFill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  <a:ea typeface="楷体" pitchFamily="49" charset="-122"/>
              </a:rPr>
              <a:t>的马群奔跑的场面。</a:t>
            </a:r>
            <a:endParaRPr lang="en-US" altLang="zh-CN" b="1" dirty="0" smtClean="0">
              <a:solidFill>
                <a:srgbClr val="FF0000"/>
              </a:solidFill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　　仿佛分散在所有山谷里的马都被赶到这儿来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了。好家伙，被暴雨的长鞭抽打着，被低沉的怒雷恐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吓着，被刺进大地倏忽消逝的闪电激奋着，马，这不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安分的生灵从无数谷口、山坡涌出来，山洪奔泻似的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在这原野上汇集了。小群汇成大群，大群在运动中扩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展，成为一片喧叫、纷乱、快速移动的集团冲</a:t>
            </a:r>
            <a:endParaRPr lang="en-US" altLang="zh-CN" b="1" dirty="0" smtClean="0">
              <a:ea typeface="楷体" pitchFamily="49" charset="-122"/>
            </a:endParaRPr>
          </a:p>
          <a:p>
            <a:pPr>
              <a:buNone/>
            </a:pPr>
            <a:r>
              <a:rPr lang="zh-CN" altLang="en-US" b="1" dirty="0" smtClean="0">
                <a:ea typeface="楷体" pitchFamily="49" charset="-122"/>
              </a:rPr>
              <a:t>锋</a:t>
            </a:r>
            <a:r>
              <a:rPr lang="en-US" altLang="zh-CN" dirty="0" smtClean="0">
                <a:latin typeface="楷体"/>
                <a:ea typeface="楷体" pitchFamily="49" charset="-122"/>
              </a:rPr>
              <a:t>······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975" y="45085"/>
            <a:ext cx="9372600" cy="7092315"/>
          </a:xfrm>
          <a:prstGeom prst="rect">
            <a:avLst/>
          </a:prstGeom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/>
          <a:lstStyle/>
          <a:p>
            <a:r>
              <a:rPr lang="zh-CN" altLang="en-US">
                <a:solidFill>
                  <a:srgbClr val="FF0000"/>
                </a:solidFill>
                <a:latin typeface="楷体" charset="0"/>
                <a:ea typeface="楷体" charset="0"/>
              </a:rPr>
              <a:t>写过渡句的方法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楷体" charset="0"/>
                <a:ea typeface="楷体" charset="0"/>
              </a:rPr>
              <a:t>1 承上启下（前一段围绕承上一句来写，后一段围绕启下一句来写</a:t>
            </a:r>
            <a:r>
              <a:rPr lang="zh-CN" altLang="en-US" b="1" dirty="0" smtClean="0">
                <a:solidFill>
                  <a:srgbClr val="FF0000"/>
                </a:solidFill>
                <a:latin typeface="楷体" charset="0"/>
                <a:ea typeface="楷体" charset="0"/>
              </a:rPr>
              <a:t>。）</a:t>
            </a:r>
            <a:endParaRPr lang="zh-CN" altLang="en-US" b="1" dirty="0">
              <a:solidFill>
                <a:srgbClr val="FF0000"/>
              </a:solidFill>
              <a:latin typeface="楷体" charset="0"/>
              <a:ea typeface="楷体" charset="0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楷体" charset="0"/>
                <a:ea typeface="楷体" charset="0"/>
              </a:rPr>
              <a:t>2 用上恰当的词语（如;关联词）把这两段话的段意串联起来，也可以不用。</a:t>
            </a:r>
          </a:p>
          <a:p>
            <a:r>
              <a:rPr lang="en-US" altLang="zh-CN" b="1" dirty="0">
                <a:solidFill>
                  <a:srgbClr val="FF0000"/>
                </a:solidFill>
                <a:latin typeface="楷体" charset="0"/>
                <a:ea typeface="楷体" charset="0"/>
              </a:rPr>
              <a:t>3 </a:t>
            </a:r>
            <a:r>
              <a:rPr lang="zh-CN" altLang="en-US" b="1" dirty="0">
                <a:solidFill>
                  <a:srgbClr val="FF0000"/>
                </a:solidFill>
                <a:latin typeface="楷体" charset="0"/>
                <a:ea typeface="楷体" charset="0"/>
              </a:rPr>
              <a:t>注意位置</a:t>
            </a:r>
            <a:r>
              <a:rPr lang="zh-CN" altLang="en-US" b="1" dirty="0" smtClean="0">
                <a:solidFill>
                  <a:srgbClr val="FF0000"/>
                </a:solidFill>
                <a:latin typeface="楷体" charset="0"/>
                <a:ea typeface="楷体" charset="0"/>
              </a:rPr>
              <a:t>（除最后一段外的段落末尾、除第一段外的段落</a:t>
            </a:r>
            <a:r>
              <a:rPr lang="zh-CN" altLang="en-US" b="1" dirty="0">
                <a:solidFill>
                  <a:srgbClr val="FF0000"/>
                </a:solidFill>
                <a:latin typeface="楷体" charset="0"/>
                <a:ea typeface="楷体" charset="0"/>
              </a:rPr>
              <a:t>开头</a:t>
            </a:r>
            <a:r>
              <a:rPr lang="en-US" altLang="zh-CN" b="1" dirty="0">
                <a:solidFill>
                  <a:srgbClr val="FF0000"/>
                </a:solidFill>
                <a:latin typeface="楷体" charset="0"/>
                <a:ea typeface="楷体" charset="0"/>
              </a:rPr>
              <a:t>,</a:t>
            </a:r>
            <a:r>
              <a:rPr lang="zh-CN" altLang="en-US" b="1" dirty="0">
                <a:solidFill>
                  <a:srgbClr val="FF0000"/>
                </a:solidFill>
                <a:latin typeface="楷体" charset="0"/>
                <a:ea typeface="楷体" charset="0"/>
              </a:rPr>
              <a:t>有时也独立成 一段</a:t>
            </a:r>
            <a:r>
              <a:rPr lang="en-US" altLang="zh-CN" b="1" dirty="0">
                <a:solidFill>
                  <a:srgbClr val="FF0000"/>
                </a:solidFill>
                <a:latin typeface="楷体" charset="0"/>
                <a:ea typeface="楷体" charset="0"/>
              </a:rPr>
              <a:t>.</a:t>
            </a:r>
            <a:r>
              <a:rPr lang="zh-CN" altLang="en-US" b="1" dirty="0">
                <a:solidFill>
                  <a:srgbClr val="FF0000"/>
                </a:solidFill>
                <a:latin typeface="楷体" charset="0"/>
                <a:ea typeface="楷体" charset="0"/>
              </a:rPr>
              <a:t>）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20126182252242709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6685" y="-82550"/>
            <a:ext cx="9291955" cy="764921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8735" y="217805"/>
            <a:ext cx="8720455" cy="39370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600" dirty="0"/>
              <a:t>                           </a:t>
            </a:r>
            <a:r>
              <a:rPr lang="en-US" altLang="zh-CN" sz="3600" b="1" dirty="0"/>
              <a:t>  </a:t>
            </a:r>
            <a:r>
              <a:rPr lang="zh-CN" altLang="en-US" sz="3600" b="1" dirty="0"/>
              <a:t>金钥匙</a:t>
            </a:r>
          </a:p>
          <a:p>
            <a:endParaRPr lang="zh-CN" altLang="en-US" sz="3600" b="1" dirty="0"/>
          </a:p>
          <a:p>
            <a:r>
              <a:rPr lang="zh-CN" altLang="en-US" sz="3600" b="1" dirty="0"/>
              <a:t>写好过渡并不难，弄懂句意是关键，</a:t>
            </a:r>
          </a:p>
          <a:p>
            <a:r>
              <a:rPr lang="zh-CN" altLang="en-US" sz="3600" b="1" dirty="0"/>
              <a:t>承上启下分工细，承上包含上段意 </a:t>
            </a:r>
          </a:p>
          <a:p>
            <a:r>
              <a:rPr lang="zh-CN" altLang="en-US" sz="3600" b="1" dirty="0"/>
              <a:t>启下来将下文串，开头结尾独立段</a:t>
            </a:r>
            <a:r>
              <a:rPr lang="en-US" altLang="zh-CN" sz="3600" b="1" dirty="0"/>
              <a:t>,</a:t>
            </a:r>
          </a:p>
          <a:p>
            <a:r>
              <a:rPr lang="zh-CN" altLang="en-US" sz="3600" b="1" dirty="0"/>
              <a:t>巧将文章写连贯。信手</a:t>
            </a:r>
            <a:r>
              <a:rPr lang="zh-CN" altLang="en-US" sz="3600" b="1" dirty="0" smtClean="0"/>
              <a:t>拈（</a:t>
            </a:r>
            <a:r>
              <a:rPr lang="en-US" altLang="zh-CN" sz="3600" b="1" dirty="0" err="1" smtClean="0"/>
              <a:t>ni</a:t>
            </a:r>
            <a:r>
              <a:rPr lang="en-US" altLang="zh-CN" sz="3600" b="1" dirty="0" smtClean="0"/>
              <a:t> ā n</a:t>
            </a:r>
            <a:r>
              <a:rPr lang="zh-CN" altLang="en-US" sz="3600" b="1" dirty="0" smtClean="0"/>
              <a:t>）来</a:t>
            </a:r>
            <a:r>
              <a:rPr lang="zh-CN" altLang="en-US" sz="3600" b="1" dirty="0"/>
              <a:t>真简单。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" y="-75565"/>
            <a:ext cx="9392920" cy="69310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05" y="118745"/>
            <a:ext cx="8503920" cy="14287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850" y="1600200"/>
            <a:ext cx="8616950" cy="5175250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ea typeface="楷体" pitchFamily="49" charset="-122"/>
              </a:rPr>
              <a:t>    到了今天，我们都知道，龙并不是一种真实存在的动物，它只存在于中国人的想象和传说中。是中华民族古时期崇拜的图腾。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57412" cy="65403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实践：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>
            <a:normAutofit fontScale="90000" lnSpcReduction="10000"/>
          </a:bodyPr>
          <a:lstStyle/>
          <a:p>
            <a:pPr>
              <a:buNone/>
            </a:pPr>
            <a:r>
              <a:rPr lang="en-US" altLang="zh-CN" sz="2800" b="1" dirty="0"/>
              <a:t>     </a:t>
            </a:r>
            <a:r>
              <a:rPr lang="en-US" altLang="zh-CN" sz="2800" b="1" dirty="0" smtClean="0"/>
              <a:t>    </a:t>
            </a:r>
            <a:r>
              <a:rPr lang="zh-CN" altLang="en-US" sz="2800" b="1" dirty="0" smtClean="0"/>
              <a:t>南沙</a:t>
            </a:r>
            <a:r>
              <a:rPr lang="zh-CN" altLang="en-US" sz="2800" b="1" dirty="0"/>
              <a:t>是祖国巨大的蓝色宝库。她拥有难以计数</a:t>
            </a:r>
            <a:r>
              <a:rPr lang="zh-CN" altLang="en-US" sz="2800" b="1" dirty="0" smtClean="0"/>
              <a:t>的</a:t>
            </a: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珍贵</a:t>
            </a:r>
            <a:r>
              <a:rPr lang="zh-CN" altLang="en-US" sz="2800" b="1" dirty="0"/>
              <a:t>的海洋生物，蕴藏着极为丰富的矿产资源，</a:t>
            </a:r>
            <a:r>
              <a:rPr lang="zh-CN" altLang="en-US" sz="2800" b="1" dirty="0" smtClean="0"/>
              <a:t>贮存</a:t>
            </a: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了</a:t>
            </a:r>
            <a:r>
              <a:rPr lang="zh-CN" altLang="en-US" sz="2800" b="1" dirty="0"/>
              <a:t>用之不竭的海洋动力。</a:t>
            </a:r>
          </a:p>
          <a:p>
            <a:pPr>
              <a:buNone/>
            </a:pPr>
            <a:r>
              <a:rPr lang="zh-CN" altLang="en-US" sz="2800" b="1" dirty="0" smtClean="0"/>
              <a:t>       天</a:t>
            </a:r>
            <a:r>
              <a:rPr lang="zh-CN" altLang="en-US" sz="2800" b="1" dirty="0"/>
              <a:t>是一片蓝玉，海是一块翡翠。远望水天相连</a:t>
            </a:r>
            <a:r>
              <a:rPr lang="zh-CN" altLang="en-US" sz="2800" b="1" dirty="0" smtClean="0"/>
              <a:t>，</a:t>
            </a: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翡翠</a:t>
            </a:r>
            <a:r>
              <a:rPr lang="zh-CN" altLang="en-US" sz="2800" b="1" dirty="0"/>
              <a:t>和蓝玉合璧，蔚为壮观。俯看清澈明亮的海水</a:t>
            </a:r>
            <a:r>
              <a:rPr lang="zh-CN" altLang="en-US" sz="2800" b="1" dirty="0" smtClean="0"/>
              <a:t>，</a:t>
            </a:r>
            <a:endParaRPr lang="en-US" altLang="zh-CN" sz="2800" b="1" dirty="0" smtClean="0"/>
          </a:p>
          <a:p>
            <a:pPr>
              <a:buNone/>
            </a:pPr>
            <a:r>
              <a:rPr lang="zh-CN" altLang="en-US" sz="2800" b="1" dirty="0" smtClean="0"/>
              <a:t>龙虾</a:t>
            </a:r>
            <a:r>
              <a:rPr lang="zh-CN" altLang="en-US" sz="2800" b="1" dirty="0"/>
              <a:t>、燕鱼、海龟五彩缤纷，令人心旷神怡</a:t>
            </a:r>
            <a:r>
              <a:rPr lang="zh-CN" altLang="en-US" sz="2800" b="1" dirty="0" smtClean="0"/>
              <a:t>。</a:t>
            </a:r>
            <a:endParaRPr lang="zh-CN" altLang="en-US" sz="2800" b="1" dirty="0"/>
          </a:p>
          <a:p>
            <a:pPr>
              <a:buNone/>
            </a:pPr>
            <a:r>
              <a:rPr lang="zh-CN" altLang="zh-CN" sz="2800" b="1" dirty="0" smtClean="0">
                <a:solidFill>
                  <a:srgbClr val="FF0000"/>
                </a:solidFill>
              </a:rPr>
              <a:t>要求：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1.认真阅读这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两段</a:t>
            </a:r>
            <a:r>
              <a:rPr lang="en-US" altLang="zh-CN" sz="2800" b="1" dirty="0" err="1" smtClean="0">
                <a:solidFill>
                  <a:srgbClr val="FF0000"/>
                </a:solidFill>
              </a:rPr>
              <a:t>话，先完成下面的步骤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2800" b="1" dirty="0" smtClean="0">
                <a:solidFill>
                  <a:srgbClr val="FF0000"/>
                </a:solidFill>
              </a:rPr>
              <a:t>      步骤</a:t>
            </a:r>
            <a:r>
              <a:rPr lang="zh-CN" altLang="en-US" sz="2800" b="1" dirty="0">
                <a:solidFill>
                  <a:srgbClr val="FF0000"/>
                </a:solidFill>
              </a:rPr>
              <a:t>：第一段的段意</a:t>
            </a:r>
            <a:r>
              <a:rPr lang="en-US" altLang="zh-CN" sz="2800" b="1" dirty="0">
                <a:solidFill>
                  <a:srgbClr val="FF0000"/>
                </a:solidFill>
              </a:rPr>
              <a:t>:___________________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lang="zh-CN" altLang="en-US" sz="2800" b="1" u="sng" dirty="0" smtClean="0">
                <a:solidFill>
                  <a:srgbClr val="FF0000"/>
                </a:solidFill>
              </a:rPr>
              <a:t>            </a:t>
            </a:r>
            <a:r>
              <a:rPr lang="en-US" sz="2800" b="1" u="sng" dirty="0" smtClean="0">
                <a:solidFill>
                  <a:srgbClr val="FF0000"/>
                </a:solidFill>
              </a:rPr>
              <a:t>                               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FF0000"/>
                </a:solidFill>
              </a:rPr>
              <a:t>                 第二段的段意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：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__________________</a:t>
            </a:r>
            <a:r>
              <a:rPr lang="en-US" sz="2800" b="1" u="sng" dirty="0" smtClean="0">
                <a:solidFill>
                  <a:srgbClr val="FF0000"/>
                </a:solidFill>
              </a:rPr>
              <a:t>                               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FF0000"/>
                </a:solidFill>
              </a:rPr>
              <a:t>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             </a:t>
            </a:r>
            <a:r>
              <a:rPr lang="zh-CN" altLang="en-US" sz="2800" b="1" dirty="0">
                <a:solidFill>
                  <a:srgbClr val="FF0000"/>
                </a:solidFill>
              </a:rPr>
              <a:t>运用的关联词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：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__________________</a:t>
            </a:r>
            <a:r>
              <a:rPr lang="en-US" sz="2800" b="1" u="sng" dirty="0" smtClean="0">
                <a:solidFill>
                  <a:srgbClr val="FF0000"/>
                </a:solidFill>
              </a:rPr>
              <a:t>                                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        2.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写出过渡句：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__________________</a:t>
            </a:r>
            <a:r>
              <a:rPr lang="zh-CN" altLang="en-US" sz="2800" b="1" u="sng" dirty="0" smtClean="0">
                <a:solidFill>
                  <a:srgbClr val="FF0000"/>
                </a:solidFill>
              </a:rPr>
              <a:t>    </a:t>
            </a:r>
            <a:endParaRPr lang="en-US" altLang="zh-CN" sz="2800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        3.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在小组里交流，这句过渡句可以放在短文的什么位置  ？</a:t>
            </a:r>
            <a:r>
              <a:rPr lang="zh-CN" altLang="en-US" sz="2800" b="1" u="sng" dirty="0" smtClean="0">
                <a:solidFill>
                  <a:srgbClr val="FF0000"/>
                </a:solidFill>
              </a:rPr>
              <a:t>                         </a:t>
            </a:r>
            <a:r>
              <a:rPr lang="en-US" altLang="zh-CN" sz="2800" b="1" u="sng" dirty="0" smtClean="0">
                <a:solidFill>
                  <a:srgbClr val="FF0000"/>
                </a:solidFill>
              </a:rPr>
              <a:t>               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 </a:t>
            </a:r>
            <a:r>
              <a:rPr lang="zh-CN" altLang="en-US" sz="2800" b="1" u="sng" dirty="0" smtClean="0">
                <a:solidFill>
                  <a:srgbClr val="FF0000"/>
                </a:solidFill>
              </a:rPr>
              <a:t>                             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" y="-15240"/>
            <a:ext cx="9154160" cy="686498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835" y="571500"/>
            <a:ext cx="8590915" cy="629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迁移：</a:t>
            </a:r>
          </a:p>
          <a:p>
            <a:pPr>
              <a:buNone/>
            </a:pPr>
            <a:r>
              <a:rPr lang="zh-CN" altLang="en-US" sz="3600" b="1" dirty="0"/>
              <a:t>要求：1 默读自己的</a:t>
            </a:r>
            <a:r>
              <a:rPr lang="zh-CN" altLang="en-US" sz="3600" b="1" dirty="0" smtClean="0"/>
              <a:t>作文，用横线勾画出    </a:t>
            </a:r>
          </a:p>
          <a:p>
            <a:pPr>
              <a:buNone/>
            </a:pPr>
            <a:r>
              <a:rPr lang="zh-CN" altLang="en-US" sz="3600" b="1" dirty="0" smtClean="0"/>
              <a:t>     过渡句。</a:t>
            </a:r>
            <a:endParaRPr lang="zh-CN" altLang="en-US" sz="3600" b="1" dirty="0"/>
          </a:p>
          <a:p>
            <a:pPr>
              <a:buNone/>
            </a:pPr>
            <a:r>
              <a:rPr lang="zh-CN" altLang="en-US" sz="3600" b="1" dirty="0"/>
              <a:t>             2 </a:t>
            </a:r>
            <a:r>
              <a:rPr lang="zh-CN" altLang="en-US" sz="3600" b="1" dirty="0" smtClean="0"/>
              <a:t>有</a:t>
            </a:r>
            <a:r>
              <a:rPr lang="zh-CN" altLang="en-US" sz="3600" b="1" dirty="0"/>
              <a:t>过渡句</a:t>
            </a:r>
            <a:r>
              <a:rPr lang="zh-CN" altLang="en-US" sz="3600" b="1" dirty="0" smtClean="0"/>
              <a:t>的批注</a:t>
            </a:r>
            <a:r>
              <a:rPr lang="zh-CN" altLang="en-US" sz="3600" b="1" dirty="0"/>
              <a:t>出</a:t>
            </a:r>
            <a:r>
              <a:rPr lang="zh-CN" altLang="en-US" sz="3600" b="1" dirty="0" smtClean="0"/>
              <a:t>哪</a:t>
            </a:r>
            <a:r>
              <a:rPr lang="zh-CN" altLang="en-US" sz="3600" b="1" dirty="0"/>
              <a:t>一句</a:t>
            </a:r>
            <a:r>
              <a:rPr lang="zh-CN" altLang="en-US" sz="3600" b="1" dirty="0" smtClean="0"/>
              <a:t>承接上     文，</a:t>
            </a:r>
            <a:r>
              <a:rPr lang="zh-CN" altLang="en-US" sz="3600" b="1" dirty="0"/>
              <a:t>哪</a:t>
            </a:r>
            <a:r>
              <a:rPr lang="zh-CN" altLang="en-US" sz="3600" b="1" dirty="0" smtClean="0"/>
              <a:t>一句引出下文。</a:t>
            </a:r>
            <a:endParaRPr lang="zh-CN" altLang="en-US" sz="3600" b="1" dirty="0"/>
          </a:p>
          <a:p>
            <a:pPr>
              <a:buNone/>
            </a:pPr>
            <a:r>
              <a:rPr lang="zh-CN" altLang="en-US" sz="3600" b="1" dirty="0"/>
              <a:t>          3 没有过渡句的</a:t>
            </a:r>
            <a:r>
              <a:rPr lang="zh-CN" altLang="en-US" sz="3600" b="1" dirty="0" smtClean="0"/>
              <a:t>请在文章的恰当位置加上过渡句。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20126182252242709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6685" y="-82550"/>
            <a:ext cx="9291955" cy="764921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-108585" y="548640"/>
            <a:ext cx="8720455" cy="39370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600"/>
              <a:t>                            </a:t>
            </a:r>
            <a:r>
              <a:rPr lang="zh-CN" altLang="en-US" sz="3600" b="1"/>
              <a:t>金钥匙</a:t>
            </a:r>
          </a:p>
          <a:p>
            <a:endParaRPr lang="zh-CN" altLang="en-US" sz="3600" b="1"/>
          </a:p>
          <a:p>
            <a:r>
              <a:rPr lang="zh-CN" altLang="en-US" sz="3600" b="1"/>
              <a:t>写好过渡并不难，弄懂句意是关键，</a:t>
            </a:r>
          </a:p>
          <a:p>
            <a:r>
              <a:rPr lang="zh-CN" altLang="en-US" sz="3600" b="1"/>
              <a:t>承上启下分工细</a:t>
            </a:r>
            <a:r>
              <a:rPr lang="en-US" altLang="zh-CN" sz="3600" b="1"/>
              <a:t>,   </a:t>
            </a:r>
            <a:r>
              <a:rPr lang="zh-CN" altLang="en-US" sz="3600" b="1"/>
              <a:t>承上包含上段意 </a:t>
            </a:r>
            <a:r>
              <a:rPr lang="en-US" altLang="zh-CN" sz="3600" b="1"/>
              <a:t>,</a:t>
            </a:r>
          </a:p>
          <a:p>
            <a:r>
              <a:rPr lang="zh-CN" altLang="en-US" sz="3600" b="1"/>
              <a:t>启下来将下文串，开头结尾独立段</a:t>
            </a:r>
            <a:r>
              <a:rPr lang="en-US" altLang="zh-CN" sz="3600" b="1"/>
              <a:t>,</a:t>
            </a:r>
          </a:p>
          <a:p>
            <a:r>
              <a:rPr lang="zh-CN" altLang="en-US" sz="3600" b="1"/>
              <a:t>巧将文章写连贯</a:t>
            </a:r>
            <a:r>
              <a:rPr lang="en-US" altLang="zh-CN" sz="3600" b="1"/>
              <a:t>,    信手拈</a:t>
            </a:r>
            <a:r>
              <a:rPr lang="zh-CN" altLang="en-US" sz="3600" b="1" dirty="0" smtClean="0">
                <a:sym typeface="+mn-ea"/>
              </a:rPr>
              <a:t>（</a:t>
            </a:r>
            <a:r>
              <a:rPr lang="en-US" altLang="zh-CN" sz="3600" b="1" dirty="0" err="1" smtClean="0">
                <a:sym typeface="+mn-ea"/>
              </a:rPr>
              <a:t>ni</a:t>
            </a:r>
            <a:r>
              <a:rPr lang="en-US" altLang="zh-CN" sz="3600" b="1" dirty="0" smtClean="0">
                <a:sym typeface="+mn-ea"/>
              </a:rPr>
              <a:t> ā n</a:t>
            </a:r>
            <a:r>
              <a:rPr lang="zh-CN" altLang="en-US" sz="3600" b="1" dirty="0" smtClean="0">
                <a:sym typeface="+mn-ea"/>
              </a:rPr>
              <a:t>）</a:t>
            </a:r>
            <a:r>
              <a:rPr lang="en-US" altLang="zh-CN" sz="3600" b="1"/>
              <a:t>来真简单。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340" y="-27940"/>
            <a:ext cx="9591040" cy="71932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0990" y="1601470"/>
            <a:ext cx="8806180" cy="480123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   龙王高居天上，也能潜入深渊</a:t>
            </a:r>
            <a:r>
              <a:rPr lang="en-US" altLang="zh-CN" sz="4000" b="1" dirty="0" smtClean="0">
                <a:latin typeface="楷体" pitchFamily="49" charset="-122"/>
                <a:ea typeface="楷体" pitchFamily="49" charset="-122"/>
              </a:rPr>
              <a:t>;</a:t>
            </a:r>
            <a:r>
              <a:rPr lang="zh-CN" altLang="en-US" sz="4000" b="1" dirty="0" smtClean="0">
                <a:latin typeface="楷体" pitchFamily="49" charset="-122"/>
                <a:ea typeface="楷体" pitchFamily="49" charset="-122"/>
              </a:rPr>
              <a:t>它能呼风唤雨，也能翻江倒海。天下旱涝，庄稼丰歉，人间祸福，全凭它的旨意。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" y="3175"/>
            <a:ext cx="9155430" cy="68668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650" y="1124565"/>
            <a:ext cx="8229600" cy="571504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到了今天，我们都知道，龙并不是一种真实存在的动物，它只存在于中国人的想象和传说中。是中华民族古时期崇拜的图腾。</a:t>
            </a:r>
            <a:br>
              <a:rPr lang="zh-CN" altLang="en-US" sz="3600" b="1" dirty="0" smtClean="0">
                <a:latin typeface="楷体" pitchFamily="49" charset="-122"/>
                <a:ea typeface="楷体" pitchFamily="49" charset="-122"/>
              </a:rPr>
            </a:b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　　</a:t>
            </a:r>
            <a:r>
              <a:rPr lang="zh-CN" altLang="en-US" sz="36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龙之所以备受中国人崇敬，是因为在中国人的心目中，龙是威力无比、变幻万千、无所不能的。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龙王高居天上，也能潜入深渊；它能呼风唤雨，也能翻江倒海。天下旱涝，庄稼丰歉，人间祸福，全凭它的旨意。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" y="2540"/>
            <a:ext cx="9176385" cy="688213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   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文章中用一定词句和段落，提示前后意思之间的联系，使他们有机联系起来，自然而然的由上文转入下文，由一个问题过渡到另一个问题，起到了</a:t>
            </a:r>
            <a:r>
              <a:rPr lang="zh-CN" altLang="en-US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承上启下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的作用，这就是</a:t>
            </a:r>
            <a:r>
              <a:rPr lang="zh-CN" altLang="en-US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过渡句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。 </a:t>
            </a:r>
          </a:p>
          <a:p>
            <a:r>
              <a:rPr lang="zh-CN" altLang="en-US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作用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：总结上文，引出下文，承上启下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" y="3175"/>
            <a:ext cx="9155430" cy="68668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650" y="1124565"/>
            <a:ext cx="8229600" cy="571504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到了今天，我们都知道，龙并不是一种真实存在的动物，它只存在于中国人的想象和传说中。是中华民族古时期崇拜的图腾。</a:t>
            </a:r>
            <a:br>
              <a:rPr lang="zh-CN" altLang="en-US" sz="3600" b="1" dirty="0" smtClean="0">
                <a:latin typeface="楷体" pitchFamily="49" charset="-122"/>
                <a:ea typeface="楷体" pitchFamily="49" charset="-122"/>
              </a:rPr>
            </a:b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　　</a:t>
            </a:r>
            <a:r>
              <a:rPr lang="zh-CN" altLang="en-US" sz="36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龙之所以备受中国人崇敬，是因为在中国人的心目中，龙是威力无比、变幻万千、无所不能的。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龙王高居天上，也能潜入深渊；它能呼风唤雨，也能翻江倒海。天下旱涝，庄稼丰歉，人间祸福，全凭它的旨意。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" y="3175"/>
            <a:ext cx="9155430" cy="68668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650" y="1124565"/>
            <a:ext cx="8229600" cy="571504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到了今天，我们都知道，龙并不是一种真实存在的动物，它只存在于中国人的想象和传说中。是中华民族古时期崇拜的图腾。</a:t>
            </a:r>
            <a:br>
              <a:rPr lang="zh-CN" altLang="en-US" b="1" dirty="0" smtClean="0">
                <a:latin typeface="楷体" pitchFamily="49" charset="-122"/>
                <a:ea typeface="楷体" pitchFamily="49" charset="-122"/>
              </a:rPr>
            </a:b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　　</a:t>
            </a:r>
            <a:r>
              <a:rPr lang="zh-CN" altLang="en-US" b="1" dirty="0" smtClean="0">
                <a:solidFill>
                  <a:srgbClr val="7030A0"/>
                </a:solidFill>
                <a:latin typeface="楷体" pitchFamily="49" charset="-122"/>
                <a:ea typeface="楷体" pitchFamily="49" charset="-122"/>
              </a:rPr>
              <a:t>（承接上文）龙之所以备受中国人崇敬，是因为在中国人的心目中，</a:t>
            </a:r>
            <a:r>
              <a:rPr lang="zh-CN" altLang="en-US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龙是威力无比、变幻万千、无所不能的。（引出下文）</a:t>
            </a:r>
            <a:r>
              <a:rPr lang="zh-CN" altLang="en-US" b="1" dirty="0" smtClean="0">
                <a:latin typeface="楷体" pitchFamily="49" charset="-122"/>
                <a:ea typeface="楷体" pitchFamily="49" charset="-122"/>
              </a:rPr>
              <a:t>龙王高居天上，也能潜入深渊；它能呼风唤雨，也能翻江倒海。天下旱涝，庄稼丰歉，人间祸福，全凭它的旨意。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20126182252242709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6685" y="-82550"/>
            <a:ext cx="9291955" cy="764921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0" y="-99392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n-US" altLang="zh-CN" sz="4000" kern="100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spcAft>
                <a:spcPts val="0"/>
              </a:spcAft>
            </a:pPr>
            <a:endParaRPr lang="en-US" altLang="zh-CN" sz="4000" kern="100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spcAft>
                <a:spcPts val="0"/>
              </a:spcAft>
            </a:pPr>
            <a:r>
              <a:rPr lang="zh-CN" altLang="zh-CN" sz="4000" b="1" kern="100" dirty="0" smtClean="0">
                <a:solidFill>
                  <a:srgbClr val="000000"/>
                </a:solidFill>
                <a:latin typeface="Times New Roman"/>
              </a:rPr>
              <a:t>要求：</a:t>
            </a:r>
            <a:endParaRPr lang="en-US" altLang="zh-CN" sz="4000" b="1" kern="100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altLang="zh-CN" sz="4400" b="1" kern="100" dirty="0" smtClean="0">
                <a:solidFill>
                  <a:srgbClr val="000000"/>
                </a:solidFill>
                <a:latin typeface="Times New Roman"/>
              </a:rPr>
              <a:t>    </a:t>
            </a:r>
          </a:p>
          <a:p>
            <a:pPr algn="just">
              <a:spcAft>
                <a:spcPts val="0"/>
              </a:spcAft>
            </a:pPr>
            <a:r>
              <a:rPr lang="en-US" altLang="zh-CN" sz="4400" b="1" kern="100" dirty="0" smtClean="0">
                <a:solidFill>
                  <a:srgbClr val="000000"/>
                </a:solidFill>
                <a:latin typeface="Times New Roman"/>
              </a:rPr>
              <a:t>    1.</a:t>
            </a:r>
            <a:r>
              <a:rPr lang="zh-CN" altLang="en-US" sz="4400" b="1" kern="100" dirty="0" smtClean="0">
                <a:solidFill>
                  <a:srgbClr val="000000"/>
                </a:solidFill>
                <a:latin typeface="Times New Roman"/>
              </a:rPr>
              <a:t>默读三篇短文，</a:t>
            </a:r>
            <a:r>
              <a:rPr lang="zh-CN" altLang="zh-CN" sz="4400" b="1" kern="100" dirty="0" smtClean="0">
                <a:solidFill>
                  <a:srgbClr val="000000"/>
                </a:solidFill>
                <a:latin typeface="Times New Roman"/>
              </a:rPr>
              <a:t>勾画出过渡句</a:t>
            </a:r>
            <a:r>
              <a:rPr lang="zh-CN" altLang="en-US" sz="4400" b="1" kern="100" dirty="0" smtClean="0">
                <a:solidFill>
                  <a:srgbClr val="000000"/>
                </a:solidFill>
                <a:latin typeface="Times New Roman"/>
              </a:rPr>
              <a:t>，并批注出承接上文和引出下文的句子。</a:t>
            </a:r>
            <a:endParaRPr lang="zh-CN" altLang="zh-CN" sz="4400" b="1" kern="100" dirty="0">
              <a:latin typeface="Times New Roman"/>
            </a:endParaRPr>
          </a:p>
          <a:p>
            <a:pPr indent="533400" algn="just">
              <a:spcAft>
                <a:spcPts val="0"/>
              </a:spcAft>
            </a:pPr>
            <a:endParaRPr lang="en-US" altLang="zh-CN" sz="4400" b="1" kern="100" dirty="0" smtClean="0">
              <a:solidFill>
                <a:srgbClr val="000000"/>
              </a:solidFill>
              <a:latin typeface="Times New Roman"/>
            </a:endParaRPr>
          </a:p>
          <a:p>
            <a:pPr indent="533400" algn="just">
              <a:spcAft>
                <a:spcPts val="0"/>
              </a:spcAft>
            </a:pPr>
            <a:r>
              <a:rPr lang="en-US" altLang="zh-CN" sz="4400" b="1" kern="100" dirty="0" smtClean="0">
                <a:solidFill>
                  <a:srgbClr val="000000"/>
                </a:solidFill>
                <a:latin typeface="Times New Roman"/>
              </a:rPr>
              <a:t>2.</a:t>
            </a:r>
            <a:r>
              <a:rPr lang="zh-CN" altLang="en-US" sz="4400" b="1" kern="100" dirty="0" smtClean="0">
                <a:solidFill>
                  <a:srgbClr val="000000"/>
                </a:solidFill>
                <a:latin typeface="Times New Roman"/>
              </a:rPr>
              <a:t>想想这些过渡句</a:t>
            </a:r>
            <a:r>
              <a:rPr lang="zh-CN" altLang="zh-CN" sz="4400" b="1" kern="100" dirty="0" smtClean="0">
                <a:solidFill>
                  <a:srgbClr val="000000"/>
                </a:solidFill>
                <a:latin typeface="Times New Roman"/>
              </a:rPr>
              <a:t>有什么</a:t>
            </a:r>
            <a:r>
              <a:rPr lang="zh-CN" altLang="zh-CN" sz="4400" b="1" kern="100" dirty="0">
                <a:solidFill>
                  <a:srgbClr val="000000"/>
                </a:solidFill>
                <a:latin typeface="Times New Roman"/>
              </a:rPr>
              <a:t>特点</a:t>
            </a:r>
            <a:r>
              <a:rPr lang="zh-CN" altLang="zh-CN" sz="4400" b="1" kern="100" dirty="0" smtClean="0">
                <a:solidFill>
                  <a:srgbClr val="000000"/>
                </a:solidFill>
                <a:latin typeface="Times New Roman"/>
              </a:rPr>
              <a:t>？</a:t>
            </a:r>
            <a:endParaRPr lang="zh-CN" altLang="zh-CN" sz="4400" b="1" kern="100" dirty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012618225224270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35" y="-75565"/>
            <a:ext cx="9392920" cy="69310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05" y="118745"/>
            <a:ext cx="8503920" cy="14287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765175"/>
            <a:ext cx="8616950" cy="5761355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ea typeface="楷体" pitchFamily="49" charset="-122"/>
              </a:rPr>
              <a:t>    </a:t>
            </a:r>
            <a:r>
              <a:rPr lang="zh-CN" altLang="en-US" sz="2400" b="1" dirty="0" smtClean="0">
                <a:latin typeface="楷体" charset="0"/>
                <a:ea typeface="楷体" charset="0"/>
              </a:rPr>
              <a:t>赵州桥非常雄伟。桥长五十多米，有九米多宽，中间行车马，两旁走人。这么长的桥，全部用石头砌成，下面没有桥礅，只有一个拱形的大桥洞，横跨在三十七米多宽的河面上。大桥洞顶上的左右两边，还各有两个拱形的小桥洞。平时，河水从大桥洞流过，发大水的时候，河水还可以从四个小桥洞流过。这种设计，在建桥史上是一个创举，既减轻了流水对桥身的冲击力，使桥不容易被大水冲毁，又减轻了桥身的重量，节省了石料。</a:t>
            </a:r>
            <a:endParaRPr lang="zh-CN" altLang="en-US" sz="2400" b="1" dirty="0">
              <a:latin typeface="楷体" charset="0"/>
              <a:ea typeface="楷体" charset="0"/>
            </a:endParaRPr>
          </a:p>
          <a:p>
            <a:r>
              <a:rPr lang="zh-CN" altLang="en-US" sz="2400" b="1" dirty="0">
                <a:latin typeface="楷体" charset="0"/>
                <a:ea typeface="楷体" charset="0"/>
              </a:rPr>
              <a:t>　　这座桥不但坚固，而且美观。桥面两侧有石栏，栏板上雕刻着精美的图案：有的刻着两条相互缠绕的龙，前爪相互抵着，各自回首遥望；还有的刻着双龙戏珠。所有的龙似乎都在游动，真像活了一样。</a:t>
            </a:r>
          </a:p>
          <a:p>
            <a:r>
              <a:rPr lang="zh-CN" altLang="en-US" sz="2400" b="1" dirty="0">
                <a:latin typeface="楷体" charset="0"/>
                <a:ea typeface="楷体" charset="0"/>
              </a:rPr>
              <a:t>   赵州桥表现了劳动人民的智慧和才干，是我国宝贵的历史遗产。</a:t>
            </a:r>
          </a:p>
          <a:p>
            <a:endParaRPr lang="zh-CN" altLang="en-US" sz="2400" b="1" dirty="0">
              <a:latin typeface="楷体" charset="0"/>
              <a:ea typeface="楷体" charset="0"/>
            </a:endParaRPr>
          </a:p>
          <a:p>
            <a:endParaRPr lang="zh-CN" altLang="en-US" sz="2400" b="1" dirty="0">
              <a:latin typeface="楷体" charset="0"/>
              <a:ea typeface="楷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1847</Words>
  <Application>Kingsoft Office WPP</Application>
  <PresentationFormat>全屏显示(4:3)</PresentationFormat>
  <Paragraphs>111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承上启下 使文章更连贯                   ——  巧写过渡句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写过渡句的方法</vt:lpstr>
      <vt:lpstr>幻灯片 19</vt:lpstr>
      <vt:lpstr>实践：</vt:lpstr>
      <vt:lpstr>幻灯片 21</vt:lpstr>
      <vt:lpstr>幻灯片 22</vt:lpstr>
    </vt:vector>
  </TitlesOfParts>
  <Company>Founder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tw</cp:lastModifiedBy>
  <cp:revision>37</cp:revision>
  <dcterms:created xsi:type="dcterms:W3CDTF">2016-03-30T08:01:00Z</dcterms:created>
  <dcterms:modified xsi:type="dcterms:W3CDTF">2016-04-17T10:14:24Z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2052-10.1.0.5457</vt:lpwstr>
  </property>
</Properties>
</file>