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E8FB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59" autoAdjust="0"/>
    <p:restoredTop sz="94424" autoAdjust="0"/>
  </p:normalViewPr>
  <p:slideViewPr>
    <p:cSldViewPr snapToGrid="0">
      <p:cViewPr varScale="1">
        <p:scale>
          <a:sx n="61" d="100"/>
          <a:sy n="61" d="100"/>
        </p:scale>
        <p:origin x="66" y="24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1782" y="3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7BCE8F-C595-4D54-BE73-2F3BE162B889}" type="datetimeFigureOut">
              <a:rPr lang="zh-CN" altLang="en-US" smtClean="0"/>
              <a:t>2016/5/26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890EEA-8010-4599-A80B-63C577C443F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80931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90EEA-8010-4599-A80B-63C577C443FC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992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5E7D9-3EF5-4E1F-B7C6-786E88A9A4D6}" type="datetimeFigureOut">
              <a:rPr lang="zh-CN" altLang="en-US" smtClean="0"/>
              <a:t>2016/5/26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EDEDD-8C90-4289-BF51-EEA0C18CF2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3492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5E7D9-3EF5-4E1F-B7C6-786E88A9A4D6}" type="datetimeFigureOut">
              <a:rPr lang="zh-CN" altLang="en-US" smtClean="0"/>
              <a:t>2016/5/26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EDEDD-8C90-4289-BF51-EEA0C18CF2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9181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5E7D9-3EF5-4E1F-B7C6-786E88A9A4D6}" type="datetimeFigureOut">
              <a:rPr lang="zh-CN" altLang="en-US" smtClean="0"/>
              <a:t>2016/5/26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EDEDD-8C90-4289-BF51-EEA0C18CF2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494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5E7D9-3EF5-4E1F-B7C6-786E88A9A4D6}" type="datetimeFigureOut">
              <a:rPr lang="zh-CN" altLang="en-US" smtClean="0"/>
              <a:t>2016/5/26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EDEDD-8C90-4289-BF51-EEA0C18CF2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2133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5E7D9-3EF5-4E1F-B7C6-786E88A9A4D6}" type="datetimeFigureOut">
              <a:rPr lang="zh-CN" altLang="en-US" smtClean="0"/>
              <a:t>2016/5/26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EDEDD-8C90-4289-BF51-EEA0C18CF2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03395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5E7D9-3EF5-4E1F-B7C6-786E88A9A4D6}" type="datetimeFigureOut">
              <a:rPr lang="zh-CN" altLang="en-US" smtClean="0"/>
              <a:t>2016/5/26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EDEDD-8C90-4289-BF51-EEA0C18CF2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853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5E7D9-3EF5-4E1F-B7C6-786E88A9A4D6}" type="datetimeFigureOut">
              <a:rPr lang="zh-CN" altLang="en-US" smtClean="0"/>
              <a:t>2016/5/26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EDEDD-8C90-4289-BF51-EEA0C18CF2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77712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5E7D9-3EF5-4E1F-B7C6-786E88A9A4D6}" type="datetimeFigureOut">
              <a:rPr lang="zh-CN" altLang="en-US" smtClean="0"/>
              <a:t>2016/5/26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EDEDD-8C90-4289-BF51-EEA0C18CF2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3631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5E7D9-3EF5-4E1F-B7C6-786E88A9A4D6}" type="datetimeFigureOut">
              <a:rPr lang="zh-CN" altLang="en-US" smtClean="0"/>
              <a:t>2016/5/26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EDEDD-8C90-4289-BF51-EEA0C18CF2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4177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5E7D9-3EF5-4E1F-B7C6-786E88A9A4D6}" type="datetimeFigureOut">
              <a:rPr lang="zh-CN" altLang="en-US" smtClean="0"/>
              <a:t>2016/5/26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EDEDD-8C90-4289-BF51-EEA0C18CF2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3163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5E7D9-3EF5-4E1F-B7C6-786E88A9A4D6}" type="datetimeFigureOut">
              <a:rPr lang="zh-CN" altLang="en-US" smtClean="0"/>
              <a:t>2016/5/26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EDEDD-8C90-4289-BF51-EEA0C18CF2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6055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5E7D9-3EF5-4E1F-B7C6-786E88A9A4D6}" type="datetimeFigureOut">
              <a:rPr lang="zh-CN" altLang="en-US" smtClean="0"/>
              <a:t>2016/5/26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EDEDD-8C90-4289-BF51-EEA0C18CF2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20151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2860913" y="1178977"/>
            <a:ext cx="75011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 dirty="0" smtClean="0">
                <a:solidFill>
                  <a:srgbClr val="0000FF"/>
                </a:solidFill>
              </a:rPr>
              <a:t>一年级下册总复习</a:t>
            </a:r>
            <a:endParaRPr lang="zh-CN" altLang="en-US" sz="6000" dirty="0">
              <a:solidFill>
                <a:srgbClr val="0000FF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679372" y="2890064"/>
            <a:ext cx="54709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96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数的认识</a:t>
            </a:r>
            <a:endParaRPr lang="zh-CN" altLang="en-US" sz="96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0741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088566" y="743029"/>
            <a:ext cx="88609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>
                <a:solidFill>
                  <a:srgbClr val="FF0000"/>
                </a:solidFill>
              </a:rPr>
              <a:t>本学期，我们认识了哪些数？</a:t>
            </a:r>
            <a:endParaRPr lang="zh-CN" altLang="en-US" sz="4000" dirty="0">
              <a:solidFill>
                <a:srgbClr val="FF0000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088569" y="1937658"/>
            <a:ext cx="88609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 smtClean="0">
                <a:solidFill>
                  <a:srgbClr val="0000FF"/>
                </a:solidFill>
              </a:rPr>
              <a:t>1</a:t>
            </a:r>
            <a:r>
              <a:rPr lang="zh-CN" altLang="en-US" sz="4000" dirty="0" smtClean="0">
                <a:solidFill>
                  <a:srgbClr val="0000FF"/>
                </a:solidFill>
              </a:rPr>
              <a:t>、一个一个的数，从</a:t>
            </a:r>
            <a:r>
              <a:rPr lang="en-US" altLang="zh-CN" sz="4000" dirty="0" smtClean="0">
                <a:solidFill>
                  <a:srgbClr val="0000FF"/>
                </a:solidFill>
              </a:rPr>
              <a:t>70</a:t>
            </a:r>
            <a:r>
              <a:rPr lang="zh-CN" altLang="en-US" sz="4000" dirty="0" smtClean="0">
                <a:solidFill>
                  <a:srgbClr val="0000FF"/>
                </a:solidFill>
              </a:rPr>
              <a:t>数到</a:t>
            </a:r>
            <a:r>
              <a:rPr lang="en-US" altLang="zh-CN" sz="4000" dirty="0" smtClean="0">
                <a:solidFill>
                  <a:srgbClr val="0000FF"/>
                </a:solidFill>
              </a:rPr>
              <a:t>54</a:t>
            </a:r>
            <a:endParaRPr lang="zh-CN" altLang="en-US" sz="4000" dirty="0">
              <a:solidFill>
                <a:srgbClr val="0000FF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088567" y="2911145"/>
            <a:ext cx="88609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/>
              <a:t>2</a:t>
            </a:r>
            <a:r>
              <a:rPr lang="zh-CN" altLang="en-US" sz="4000" dirty="0" smtClean="0"/>
              <a:t>、五个五个的数，从</a:t>
            </a:r>
            <a:r>
              <a:rPr lang="en-US" altLang="zh-CN" sz="4000" dirty="0" smtClean="0"/>
              <a:t>35</a:t>
            </a:r>
            <a:r>
              <a:rPr lang="zh-CN" altLang="en-US" sz="4000" dirty="0" smtClean="0"/>
              <a:t>数到</a:t>
            </a:r>
            <a:r>
              <a:rPr lang="en-US" altLang="zh-CN" sz="4000" dirty="0" smtClean="0"/>
              <a:t>90</a:t>
            </a:r>
            <a:endParaRPr lang="zh-CN" altLang="en-US" sz="4000" dirty="0"/>
          </a:p>
        </p:txBody>
      </p:sp>
      <p:sp>
        <p:nvSpPr>
          <p:cNvPr id="7" name="文本框 6"/>
          <p:cNvSpPr txBox="1"/>
          <p:nvPr/>
        </p:nvSpPr>
        <p:spPr>
          <a:xfrm>
            <a:off x="1088566" y="3879661"/>
            <a:ext cx="88609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 smtClean="0">
                <a:solidFill>
                  <a:srgbClr val="0000FF"/>
                </a:solidFill>
              </a:rPr>
              <a:t>3</a:t>
            </a:r>
            <a:r>
              <a:rPr lang="zh-CN" altLang="en-US" sz="4000" dirty="0" smtClean="0">
                <a:solidFill>
                  <a:srgbClr val="0000FF"/>
                </a:solidFill>
              </a:rPr>
              <a:t>、</a:t>
            </a:r>
            <a:r>
              <a:rPr lang="en-US" altLang="zh-CN" sz="4000" dirty="0" smtClean="0">
                <a:solidFill>
                  <a:srgbClr val="0000FF"/>
                </a:solidFill>
              </a:rPr>
              <a:t>10</a:t>
            </a:r>
            <a:r>
              <a:rPr lang="zh-CN" altLang="en-US" sz="4000" dirty="0" smtClean="0">
                <a:solidFill>
                  <a:srgbClr val="0000FF"/>
                </a:solidFill>
              </a:rPr>
              <a:t>个</a:t>
            </a:r>
            <a:r>
              <a:rPr lang="en-US" altLang="zh-CN" sz="4000" dirty="0" smtClean="0">
                <a:solidFill>
                  <a:srgbClr val="0000FF"/>
                </a:solidFill>
              </a:rPr>
              <a:t>10</a:t>
            </a:r>
            <a:r>
              <a:rPr lang="zh-CN" altLang="en-US" sz="4000" dirty="0" smtClean="0">
                <a:solidFill>
                  <a:srgbClr val="0000FF"/>
                </a:solidFill>
              </a:rPr>
              <a:t>个的数，从</a:t>
            </a:r>
            <a:r>
              <a:rPr lang="en-US" altLang="zh-CN" sz="4000" dirty="0">
                <a:solidFill>
                  <a:srgbClr val="0000FF"/>
                </a:solidFill>
              </a:rPr>
              <a:t>0</a:t>
            </a:r>
            <a:r>
              <a:rPr lang="zh-CN" altLang="en-US" sz="4000" dirty="0" smtClean="0">
                <a:solidFill>
                  <a:srgbClr val="0000FF"/>
                </a:solidFill>
              </a:rPr>
              <a:t>数到</a:t>
            </a:r>
            <a:r>
              <a:rPr lang="en-US" altLang="zh-CN" sz="4000" dirty="0" smtClean="0">
                <a:solidFill>
                  <a:srgbClr val="0000FF"/>
                </a:solidFill>
              </a:rPr>
              <a:t>100</a:t>
            </a:r>
            <a:endParaRPr lang="zh-CN" altLang="en-US" sz="4000" dirty="0">
              <a:solidFill>
                <a:srgbClr val="0000FF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088566" y="4848177"/>
            <a:ext cx="88609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/>
              <a:t>4</a:t>
            </a:r>
            <a:r>
              <a:rPr lang="zh-CN" altLang="en-US" sz="4000" dirty="0" smtClean="0"/>
              <a:t>、</a:t>
            </a:r>
            <a:r>
              <a:rPr lang="zh-CN" altLang="en-US" sz="4000" dirty="0"/>
              <a:t>两</a:t>
            </a:r>
            <a:r>
              <a:rPr lang="zh-CN" altLang="en-US" sz="4000" dirty="0" smtClean="0"/>
              <a:t>个</a:t>
            </a:r>
            <a:r>
              <a:rPr lang="zh-CN" altLang="en-US" sz="4000" dirty="0"/>
              <a:t>两</a:t>
            </a:r>
            <a:r>
              <a:rPr lang="zh-CN" altLang="en-US" sz="4000" dirty="0" smtClean="0"/>
              <a:t>个的数，从</a:t>
            </a:r>
            <a:r>
              <a:rPr lang="en-US" altLang="zh-CN" sz="4000" dirty="0" smtClean="0"/>
              <a:t>40</a:t>
            </a:r>
            <a:r>
              <a:rPr lang="zh-CN" altLang="en-US" sz="4000" dirty="0" smtClean="0"/>
              <a:t>数到</a:t>
            </a:r>
            <a:r>
              <a:rPr lang="en-US" altLang="zh-CN" sz="4000" dirty="0" smtClean="0"/>
              <a:t>60</a:t>
            </a:r>
            <a:endParaRPr lang="zh-CN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352834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20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8216" y="162410"/>
            <a:ext cx="6564197" cy="6695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文本框 4"/>
          <p:cNvSpPr txBox="1"/>
          <p:nvPr/>
        </p:nvSpPr>
        <p:spPr>
          <a:xfrm>
            <a:off x="805429" y="586132"/>
            <a:ext cx="22424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 smtClean="0">
                <a:solidFill>
                  <a:srgbClr val="0000FF"/>
                </a:solidFill>
              </a:rPr>
              <a:t>单数</a:t>
            </a:r>
            <a:endParaRPr lang="zh-CN" altLang="en-US" sz="4400" dirty="0">
              <a:solidFill>
                <a:srgbClr val="0000FF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805429" y="1446241"/>
            <a:ext cx="22424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>
                <a:solidFill>
                  <a:srgbClr val="0000FF"/>
                </a:solidFill>
              </a:rPr>
              <a:t>双</a:t>
            </a:r>
            <a:r>
              <a:rPr lang="zh-CN" altLang="en-US" sz="4400" dirty="0" smtClean="0">
                <a:solidFill>
                  <a:srgbClr val="0000FF"/>
                </a:solidFill>
              </a:rPr>
              <a:t>数</a:t>
            </a:r>
            <a:endParaRPr lang="zh-CN" altLang="en-US" sz="4400" dirty="0">
              <a:solidFill>
                <a:srgbClr val="0000FF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85686" y="2397018"/>
            <a:ext cx="22424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 smtClean="0">
                <a:solidFill>
                  <a:srgbClr val="0000FF"/>
                </a:solidFill>
              </a:rPr>
              <a:t>整十数</a:t>
            </a:r>
            <a:endParaRPr lang="zh-CN" altLang="en-US" sz="4400" dirty="0">
              <a:solidFill>
                <a:srgbClr val="0000FF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0" y="3347795"/>
            <a:ext cx="31676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 smtClean="0">
                <a:solidFill>
                  <a:srgbClr val="0000FF"/>
                </a:solidFill>
              </a:rPr>
              <a:t>最大两位数</a:t>
            </a:r>
            <a:endParaRPr lang="zh-CN" altLang="en-US" sz="4400" dirty="0">
              <a:solidFill>
                <a:srgbClr val="0000FF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0" y="4298572"/>
            <a:ext cx="31676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 smtClean="0">
                <a:solidFill>
                  <a:srgbClr val="0000FF"/>
                </a:solidFill>
              </a:rPr>
              <a:t>最小两位数</a:t>
            </a:r>
            <a:endParaRPr lang="zh-CN" altLang="en-US" sz="4400" dirty="0">
              <a:solidFill>
                <a:srgbClr val="0000FF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0" y="5222848"/>
            <a:ext cx="31676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 smtClean="0">
                <a:solidFill>
                  <a:srgbClr val="0000FF"/>
                </a:solidFill>
              </a:rPr>
              <a:t>最小三位数</a:t>
            </a:r>
            <a:endParaRPr lang="zh-CN" altLang="en-US" sz="4400" dirty="0">
              <a:solidFill>
                <a:srgbClr val="0000FF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9671899" y="753743"/>
            <a:ext cx="22424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rgbClr val="0000FF"/>
                </a:solidFill>
              </a:rPr>
              <a:t>个位和十位相同的数</a:t>
            </a:r>
            <a:endParaRPr lang="zh-CN" altLang="en-US" sz="3200" dirty="0">
              <a:solidFill>
                <a:srgbClr val="0000FF"/>
              </a:solidFill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9671899" y="2289506"/>
            <a:ext cx="22424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rgbClr val="0000FF"/>
                </a:solidFill>
              </a:rPr>
              <a:t>个位比十位多</a:t>
            </a:r>
            <a:r>
              <a:rPr lang="en-US" altLang="zh-CN" sz="3200" dirty="0" smtClean="0">
                <a:solidFill>
                  <a:srgbClr val="0000FF"/>
                </a:solidFill>
              </a:rPr>
              <a:t>2</a:t>
            </a:r>
            <a:r>
              <a:rPr lang="zh-CN" altLang="en-US" sz="3200" dirty="0" smtClean="0">
                <a:solidFill>
                  <a:srgbClr val="0000FF"/>
                </a:solidFill>
              </a:rPr>
              <a:t>的数</a:t>
            </a:r>
            <a:endParaRPr lang="zh-CN" altLang="en-US" sz="3200" dirty="0">
              <a:solidFill>
                <a:srgbClr val="0000FF"/>
              </a:solidFill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9949542" y="4098517"/>
            <a:ext cx="22424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rgbClr val="0000FF"/>
                </a:solidFill>
              </a:rPr>
              <a:t>……</a:t>
            </a:r>
            <a:endParaRPr lang="zh-CN" altLang="en-US" sz="3200" dirty="0">
              <a:solidFill>
                <a:srgbClr val="0000FF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3306450" y="708237"/>
            <a:ext cx="405465" cy="5714334"/>
          </a:xfrm>
          <a:prstGeom prst="rect">
            <a:avLst/>
          </a:prstGeom>
          <a:solidFill>
            <a:schemeClr val="accent1">
              <a:alpha val="1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4464431" y="753743"/>
            <a:ext cx="405465" cy="5714334"/>
          </a:xfrm>
          <a:prstGeom prst="rect">
            <a:avLst/>
          </a:prstGeom>
          <a:solidFill>
            <a:schemeClr val="accent1">
              <a:alpha val="1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矩形 18"/>
          <p:cNvSpPr/>
          <p:nvPr/>
        </p:nvSpPr>
        <p:spPr>
          <a:xfrm>
            <a:off x="5731156" y="753743"/>
            <a:ext cx="405465" cy="5714334"/>
          </a:xfrm>
          <a:prstGeom prst="rect">
            <a:avLst/>
          </a:prstGeom>
          <a:solidFill>
            <a:schemeClr val="accent1">
              <a:alpha val="1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矩形 19"/>
          <p:cNvSpPr/>
          <p:nvPr/>
        </p:nvSpPr>
        <p:spPr>
          <a:xfrm>
            <a:off x="6837403" y="826696"/>
            <a:ext cx="405465" cy="5714334"/>
          </a:xfrm>
          <a:prstGeom prst="rect">
            <a:avLst/>
          </a:prstGeom>
          <a:solidFill>
            <a:schemeClr val="accent1">
              <a:alpha val="1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8070294" y="708237"/>
            <a:ext cx="405465" cy="5714334"/>
          </a:xfrm>
          <a:prstGeom prst="rect">
            <a:avLst/>
          </a:prstGeom>
          <a:solidFill>
            <a:schemeClr val="accent1">
              <a:alpha val="1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矩形 21"/>
          <p:cNvSpPr/>
          <p:nvPr/>
        </p:nvSpPr>
        <p:spPr>
          <a:xfrm>
            <a:off x="3895568" y="753743"/>
            <a:ext cx="405465" cy="5714334"/>
          </a:xfrm>
          <a:prstGeom prst="rect">
            <a:avLst/>
          </a:prstGeom>
          <a:solidFill>
            <a:srgbClr val="E8FB35">
              <a:alpha val="1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5110670" y="764900"/>
            <a:ext cx="405465" cy="5714334"/>
          </a:xfrm>
          <a:prstGeom prst="rect">
            <a:avLst/>
          </a:prstGeom>
          <a:solidFill>
            <a:srgbClr val="E8FB35">
              <a:alpha val="1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3"/>
          <p:cNvSpPr/>
          <p:nvPr/>
        </p:nvSpPr>
        <p:spPr>
          <a:xfrm>
            <a:off x="6291770" y="764900"/>
            <a:ext cx="405465" cy="5714334"/>
          </a:xfrm>
          <a:prstGeom prst="rect">
            <a:avLst/>
          </a:prstGeom>
          <a:solidFill>
            <a:srgbClr val="E8FB35">
              <a:alpha val="1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矩形 24"/>
          <p:cNvSpPr/>
          <p:nvPr/>
        </p:nvSpPr>
        <p:spPr>
          <a:xfrm>
            <a:off x="7489028" y="764900"/>
            <a:ext cx="405465" cy="5714334"/>
          </a:xfrm>
          <a:prstGeom prst="rect">
            <a:avLst/>
          </a:prstGeom>
          <a:solidFill>
            <a:srgbClr val="E8FB35">
              <a:alpha val="1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矩形 25"/>
          <p:cNvSpPr/>
          <p:nvPr/>
        </p:nvSpPr>
        <p:spPr>
          <a:xfrm>
            <a:off x="8625580" y="764900"/>
            <a:ext cx="405465" cy="5714334"/>
          </a:xfrm>
          <a:prstGeom prst="rect">
            <a:avLst/>
          </a:prstGeom>
          <a:solidFill>
            <a:srgbClr val="E8FB35">
              <a:alpha val="1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矩形 27"/>
          <p:cNvSpPr/>
          <p:nvPr/>
        </p:nvSpPr>
        <p:spPr>
          <a:xfrm>
            <a:off x="8634301" y="764900"/>
            <a:ext cx="405465" cy="5714334"/>
          </a:xfrm>
          <a:prstGeom prst="rect">
            <a:avLst/>
          </a:prstGeom>
          <a:solidFill>
            <a:srgbClr val="FF0000">
              <a:alpha val="1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0062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11" grpId="0"/>
      <p:bldP spid="12" grpId="0"/>
      <p:bldP spid="13" grpId="0"/>
      <p:bldP spid="16" grpId="0" animBg="1"/>
      <p:bldP spid="16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8" grpId="1" animBg="1"/>
      <p:bldP spid="28" grpId="2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550504" y="735495"/>
            <a:ext cx="90644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 smtClean="0">
                <a:solidFill>
                  <a:srgbClr val="0000FF"/>
                </a:solidFill>
              </a:rPr>
              <a:t>你能用几种方法表示</a:t>
            </a:r>
            <a:r>
              <a:rPr lang="en-US" altLang="zh-CN" sz="4800" dirty="0" smtClean="0">
                <a:solidFill>
                  <a:srgbClr val="0000FF"/>
                </a:solidFill>
              </a:rPr>
              <a:t>32</a:t>
            </a:r>
            <a:r>
              <a:rPr lang="zh-CN" altLang="en-US" sz="4800" dirty="0" smtClean="0">
                <a:solidFill>
                  <a:srgbClr val="0000FF"/>
                </a:solidFill>
              </a:rPr>
              <a:t>这个数？</a:t>
            </a:r>
            <a:endParaRPr lang="zh-CN" altLang="en-US" sz="4800" dirty="0">
              <a:solidFill>
                <a:srgbClr val="0000FF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77688" y="1749286"/>
            <a:ext cx="15306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 smtClean="0">
                <a:solidFill>
                  <a:srgbClr val="0000FF"/>
                </a:solidFill>
              </a:rPr>
              <a:t>小棒</a:t>
            </a:r>
            <a:endParaRPr lang="zh-CN" altLang="en-US" sz="4800" dirty="0">
              <a:solidFill>
                <a:srgbClr val="0000FF"/>
              </a:solidFill>
            </a:endParaRPr>
          </a:p>
        </p:txBody>
      </p:sp>
      <p:pic>
        <p:nvPicPr>
          <p:cNvPr id="6" name="图片 5" descr="5 (2)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688" y="2580283"/>
            <a:ext cx="4064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图片 6" descr="5 (2)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088" y="2580282"/>
            <a:ext cx="4064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图片 7" descr="5 (2)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3679" y="2580282"/>
            <a:ext cx="4064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图片 8" descr="6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3377" y="2652512"/>
            <a:ext cx="134937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图片 9" descr="6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1612" y="2624014"/>
            <a:ext cx="134937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文本框 10"/>
          <p:cNvSpPr txBox="1"/>
          <p:nvPr/>
        </p:nvSpPr>
        <p:spPr>
          <a:xfrm>
            <a:off x="3359426" y="1781758"/>
            <a:ext cx="24052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 smtClean="0">
                <a:solidFill>
                  <a:srgbClr val="0000FF"/>
                </a:solidFill>
              </a:rPr>
              <a:t>计数器</a:t>
            </a:r>
            <a:endParaRPr lang="zh-CN" altLang="en-US" sz="4800" dirty="0">
              <a:solidFill>
                <a:srgbClr val="0000FF"/>
              </a:solidFill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6877876" y="1779144"/>
            <a:ext cx="24052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 smtClean="0">
                <a:solidFill>
                  <a:srgbClr val="0000FF"/>
                </a:solidFill>
              </a:rPr>
              <a:t>小方块</a:t>
            </a:r>
            <a:endParaRPr lang="zh-CN" altLang="en-US" sz="4800" dirty="0">
              <a:solidFill>
                <a:srgbClr val="0000FF"/>
              </a:solidFill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550503" y="3842300"/>
            <a:ext cx="90644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 smtClean="0">
                <a:solidFill>
                  <a:srgbClr val="0000FF"/>
                </a:solidFill>
              </a:rPr>
              <a:t>32</a:t>
            </a:r>
            <a:r>
              <a:rPr lang="zh-CN" altLang="en-US" sz="4800" dirty="0" smtClean="0">
                <a:solidFill>
                  <a:srgbClr val="0000FF"/>
                </a:solidFill>
              </a:rPr>
              <a:t>里面有（   ）个十和（   ）个一</a:t>
            </a:r>
            <a:endParaRPr lang="zh-CN" altLang="en-US" sz="4800" dirty="0">
              <a:solidFill>
                <a:srgbClr val="0000FF"/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1190488" y="4799091"/>
            <a:ext cx="100606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smtClean="0">
                <a:solidFill>
                  <a:srgbClr val="0000FF"/>
                </a:solidFill>
              </a:rPr>
              <a:t>6</a:t>
            </a:r>
            <a:r>
              <a:rPr lang="zh-CN" altLang="en-US" sz="4800" smtClean="0">
                <a:solidFill>
                  <a:srgbClr val="0000FF"/>
                </a:solidFill>
              </a:rPr>
              <a:t>个</a:t>
            </a:r>
            <a:r>
              <a:rPr lang="zh-CN" altLang="en-US" sz="4800" dirty="0" smtClean="0">
                <a:solidFill>
                  <a:srgbClr val="0000FF"/>
                </a:solidFill>
              </a:rPr>
              <a:t>一和</a:t>
            </a:r>
            <a:r>
              <a:rPr lang="en-US" altLang="zh-CN" sz="4800" dirty="0" smtClean="0">
                <a:solidFill>
                  <a:srgbClr val="0000FF"/>
                </a:solidFill>
              </a:rPr>
              <a:t>8</a:t>
            </a:r>
            <a:r>
              <a:rPr lang="zh-CN" altLang="en-US" sz="4800" dirty="0" smtClean="0">
                <a:solidFill>
                  <a:srgbClr val="0000FF"/>
                </a:solidFill>
              </a:rPr>
              <a:t>个十组成的数是（   ）</a:t>
            </a:r>
            <a:endParaRPr lang="zh-CN" altLang="en-US" sz="4800" dirty="0">
              <a:solidFill>
                <a:srgbClr val="0000FF"/>
              </a:solidFill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1213679" y="5653876"/>
            <a:ext cx="100606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 smtClean="0">
                <a:solidFill>
                  <a:srgbClr val="0000FF"/>
                </a:solidFill>
              </a:rPr>
              <a:t>10</a:t>
            </a:r>
            <a:r>
              <a:rPr lang="zh-CN" altLang="en-US" sz="4800" dirty="0" smtClean="0">
                <a:solidFill>
                  <a:srgbClr val="0000FF"/>
                </a:solidFill>
              </a:rPr>
              <a:t>个十是（      ）</a:t>
            </a:r>
            <a:endParaRPr lang="zh-CN" altLang="en-US" sz="4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1110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  <p:bldP spid="12" grpId="0"/>
      <p:bldP spid="1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828799" y="636103"/>
            <a:ext cx="90644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 smtClean="0">
                <a:solidFill>
                  <a:srgbClr val="0000FF"/>
                </a:solidFill>
              </a:rPr>
              <a:t>怎样比较两个数的大小？</a:t>
            </a:r>
            <a:endParaRPr lang="zh-CN" altLang="en-US" sz="4800" dirty="0">
              <a:solidFill>
                <a:srgbClr val="0000FF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874642" y="2031468"/>
            <a:ext cx="90644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 smtClean="0">
                <a:solidFill>
                  <a:srgbClr val="0000FF"/>
                </a:solidFill>
              </a:rPr>
              <a:t>数位多的大。</a:t>
            </a:r>
            <a:endParaRPr lang="zh-CN" altLang="en-US" sz="4800" dirty="0">
              <a:solidFill>
                <a:srgbClr val="0000FF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651511" y="2031467"/>
            <a:ext cx="90644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 smtClean="0">
                <a:solidFill>
                  <a:srgbClr val="0000FF"/>
                </a:solidFill>
              </a:rPr>
              <a:t>十位相同比个位。</a:t>
            </a:r>
            <a:endParaRPr lang="zh-CN" altLang="en-US" sz="4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274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556590" y="437321"/>
            <a:ext cx="107541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 smtClean="0">
                <a:solidFill>
                  <a:srgbClr val="0000FF"/>
                </a:solidFill>
              </a:rPr>
              <a:t>1</a:t>
            </a:r>
            <a:r>
              <a:rPr lang="zh-CN" altLang="en-US" sz="4000" dirty="0" smtClean="0">
                <a:solidFill>
                  <a:srgbClr val="0000FF"/>
                </a:solidFill>
              </a:rPr>
              <a:t>、</a:t>
            </a:r>
            <a:r>
              <a:rPr lang="en-US" altLang="zh-CN" sz="4000" dirty="0" smtClean="0">
                <a:solidFill>
                  <a:srgbClr val="0000FF"/>
                </a:solidFill>
              </a:rPr>
              <a:t>96</a:t>
            </a:r>
            <a:r>
              <a:rPr lang="zh-CN" altLang="en-US" sz="4000" dirty="0" smtClean="0">
                <a:solidFill>
                  <a:srgbClr val="0000FF"/>
                </a:solidFill>
              </a:rPr>
              <a:t>里面有（    ）个十和（   ）个一</a:t>
            </a:r>
            <a:endParaRPr lang="zh-CN" altLang="en-US" sz="4000" dirty="0">
              <a:solidFill>
                <a:srgbClr val="0000FF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56590" y="1331505"/>
            <a:ext cx="107541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 smtClean="0">
                <a:solidFill>
                  <a:srgbClr val="0000FF"/>
                </a:solidFill>
              </a:rPr>
              <a:t>2</a:t>
            </a:r>
            <a:r>
              <a:rPr lang="zh-CN" altLang="en-US" sz="4000" dirty="0" smtClean="0">
                <a:solidFill>
                  <a:srgbClr val="0000FF"/>
                </a:solidFill>
              </a:rPr>
              <a:t>、</a:t>
            </a:r>
            <a:r>
              <a:rPr lang="en-US" altLang="zh-CN" sz="4000" dirty="0" smtClean="0">
                <a:solidFill>
                  <a:srgbClr val="0000FF"/>
                </a:solidFill>
              </a:rPr>
              <a:t>3</a:t>
            </a:r>
            <a:r>
              <a:rPr lang="zh-CN" altLang="en-US" sz="4000" dirty="0" smtClean="0">
                <a:solidFill>
                  <a:srgbClr val="0000FF"/>
                </a:solidFill>
              </a:rPr>
              <a:t>个十和</a:t>
            </a:r>
            <a:r>
              <a:rPr lang="en-US" altLang="zh-CN" sz="4000" dirty="0" smtClean="0">
                <a:solidFill>
                  <a:srgbClr val="0000FF"/>
                </a:solidFill>
              </a:rPr>
              <a:t>5</a:t>
            </a:r>
            <a:r>
              <a:rPr lang="zh-CN" altLang="en-US" sz="4000" dirty="0" smtClean="0">
                <a:solidFill>
                  <a:srgbClr val="0000FF"/>
                </a:solidFill>
              </a:rPr>
              <a:t>个一合起来是（        ）</a:t>
            </a:r>
            <a:endParaRPr lang="zh-CN" altLang="en-US" sz="4000" dirty="0">
              <a:solidFill>
                <a:srgbClr val="0000FF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56590" y="2309282"/>
            <a:ext cx="107541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 smtClean="0">
                <a:solidFill>
                  <a:srgbClr val="0000FF"/>
                </a:solidFill>
              </a:rPr>
              <a:t>3</a:t>
            </a:r>
            <a:r>
              <a:rPr lang="zh-CN" altLang="en-US" sz="4000" dirty="0" smtClean="0">
                <a:solidFill>
                  <a:srgbClr val="0000FF"/>
                </a:solidFill>
              </a:rPr>
              <a:t>、个位上是</a:t>
            </a:r>
            <a:r>
              <a:rPr lang="en-US" altLang="zh-CN" sz="4000" dirty="0" smtClean="0">
                <a:solidFill>
                  <a:srgbClr val="0000FF"/>
                </a:solidFill>
              </a:rPr>
              <a:t>9</a:t>
            </a:r>
            <a:r>
              <a:rPr lang="zh-CN" altLang="en-US" sz="4000" dirty="0" smtClean="0">
                <a:solidFill>
                  <a:srgbClr val="0000FF"/>
                </a:solidFill>
              </a:rPr>
              <a:t>，十位上是</a:t>
            </a:r>
            <a:r>
              <a:rPr lang="en-US" altLang="zh-CN" sz="4000" dirty="0" smtClean="0">
                <a:solidFill>
                  <a:srgbClr val="0000FF"/>
                </a:solidFill>
              </a:rPr>
              <a:t>6</a:t>
            </a:r>
            <a:r>
              <a:rPr lang="zh-CN" altLang="en-US" sz="4000" dirty="0" smtClean="0">
                <a:solidFill>
                  <a:srgbClr val="0000FF"/>
                </a:solidFill>
              </a:rPr>
              <a:t>，这个数是（     ）</a:t>
            </a:r>
            <a:endParaRPr lang="zh-CN" altLang="en-US" sz="4000" dirty="0">
              <a:solidFill>
                <a:srgbClr val="0000FF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56590" y="3093609"/>
            <a:ext cx="107541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 smtClean="0">
                <a:solidFill>
                  <a:srgbClr val="0000FF"/>
                </a:solidFill>
              </a:rPr>
              <a:t>4</a:t>
            </a:r>
            <a:r>
              <a:rPr lang="zh-CN" altLang="en-US" sz="4000" dirty="0" smtClean="0">
                <a:solidFill>
                  <a:srgbClr val="0000FF"/>
                </a:solidFill>
              </a:rPr>
              <a:t>、</a:t>
            </a:r>
            <a:r>
              <a:rPr lang="en-US" altLang="zh-CN" sz="4000" dirty="0" smtClean="0">
                <a:solidFill>
                  <a:srgbClr val="0000FF"/>
                </a:solidFill>
              </a:rPr>
              <a:t>38</a:t>
            </a:r>
            <a:r>
              <a:rPr lang="zh-CN" altLang="en-US" sz="4000" dirty="0" smtClean="0">
                <a:solidFill>
                  <a:srgbClr val="0000FF"/>
                </a:solidFill>
              </a:rPr>
              <a:t>右边的</a:t>
            </a:r>
            <a:r>
              <a:rPr lang="en-US" altLang="zh-CN" sz="4000" dirty="0" smtClean="0">
                <a:solidFill>
                  <a:srgbClr val="0000FF"/>
                </a:solidFill>
              </a:rPr>
              <a:t>8</a:t>
            </a:r>
            <a:r>
              <a:rPr lang="zh-CN" altLang="en-US" sz="4000" dirty="0" smtClean="0">
                <a:solidFill>
                  <a:srgbClr val="0000FF"/>
                </a:solidFill>
              </a:rPr>
              <a:t>在（   ）位，表示（           ）</a:t>
            </a:r>
            <a:endParaRPr lang="zh-CN" altLang="en-US" sz="4000" dirty="0">
              <a:solidFill>
                <a:srgbClr val="0000FF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56590" y="3877936"/>
            <a:ext cx="107541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 smtClean="0">
                <a:solidFill>
                  <a:srgbClr val="0000FF"/>
                </a:solidFill>
              </a:rPr>
              <a:t>5</a:t>
            </a:r>
            <a:r>
              <a:rPr lang="zh-CN" altLang="en-US" sz="4000" dirty="0" smtClean="0">
                <a:solidFill>
                  <a:srgbClr val="0000FF"/>
                </a:solidFill>
              </a:rPr>
              <a:t>、一个数十位数字是</a:t>
            </a:r>
            <a:r>
              <a:rPr lang="en-US" altLang="zh-CN" sz="4000" dirty="0" smtClean="0">
                <a:solidFill>
                  <a:srgbClr val="0000FF"/>
                </a:solidFill>
              </a:rPr>
              <a:t>8</a:t>
            </a:r>
            <a:r>
              <a:rPr lang="zh-CN" altLang="en-US" sz="4000" dirty="0" smtClean="0">
                <a:solidFill>
                  <a:srgbClr val="0000FF"/>
                </a:solidFill>
              </a:rPr>
              <a:t>，个位比十位小</a:t>
            </a:r>
            <a:r>
              <a:rPr lang="en-US" altLang="zh-CN" sz="4000" dirty="0" smtClean="0">
                <a:solidFill>
                  <a:srgbClr val="0000FF"/>
                </a:solidFill>
              </a:rPr>
              <a:t>6</a:t>
            </a:r>
            <a:r>
              <a:rPr lang="zh-CN" altLang="en-US" sz="4000" dirty="0" smtClean="0">
                <a:solidFill>
                  <a:srgbClr val="0000FF"/>
                </a:solidFill>
              </a:rPr>
              <a:t>，这个两位数是（        ）</a:t>
            </a:r>
            <a:endParaRPr lang="zh-CN" altLang="en-US" sz="4000" dirty="0">
              <a:solidFill>
                <a:srgbClr val="0000FF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56590" y="5201375"/>
            <a:ext cx="107541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 smtClean="0">
                <a:solidFill>
                  <a:srgbClr val="0000FF"/>
                </a:solidFill>
              </a:rPr>
              <a:t>6</a:t>
            </a:r>
            <a:r>
              <a:rPr lang="zh-CN" altLang="en-US" sz="4000" dirty="0" smtClean="0">
                <a:solidFill>
                  <a:srgbClr val="0000FF"/>
                </a:solidFill>
              </a:rPr>
              <a:t>、最大的两位数与最小的三位数相差（       ）</a:t>
            </a:r>
            <a:endParaRPr lang="zh-CN" altLang="en-US" sz="4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018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655982" y="629375"/>
            <a:ext cx="107541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 smtClean="0">
                <a:solidFill>
                  <a:srgbClr val="0000FF"/>
                </a:solidFill>
              </a:rPr>
              <a:t>7</a:t>
            </a:r>
            <a:r>
              <a:rPr lang="zh-CN" altLang="en-US" sz="4000" dirty="0" smtClean="0">
                <a:solidFill>
                  <a:srgbClr val="0000FF"/>
                </a:solidFill>
              </a:rPr>
              <a:t>、找规律填数</a:t>
            </a:r>
            <a:endParaRPr lang="zh-CN" altLang="en-US" sz="4000" dirty="0">
              <a:solidFill>
                <a:srgbClr val="0000FF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55982" y="1682923"/>
            <a:ext cx="107541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 smtClean="0">
                <a:solidFill>
                  <a:srgbClr val="0000FF"/>
                </a:solidFill>
              </a:rPr>
              <a:t>21</a:t>
            </a:r>
            <a:r>
              <a:rPr lang="zh-CN" altLang="en-US" sz="4000" dirty="0" smtClean="0">
                <a:solidFill>
                  <a:srgbClr val="0000FF"/>
                </a:solidFill>
              </a:rPr>
              <a:t>、（     ）、</a:t>
            </a:r>
            <a:r>
              <a:rPr lang="en-US" altLang="zh-CN" sz="4000" dirty="0" smtClean="0">
                <a:solidFill>
                  <a:srgbClr val="0000FF"/>
                </a:solidFill>
              </a:rPr>
              <a:t>27</a:t>
            </a:r>
            <a:r>
              <a:rPr lang="zh-CN" altLang="en-US" sz="4000" dirty="0" smtClean="0">
                <a:solidFill>
                  <a:srgbClr val="0000FF"/>
                </a:solidFill>
              </a:rPr>
              <a:t>、</a:t>
            </a:r>
            <a:r>
              <a:rPr lang="en-US" altLang="zh-CN" sz="4000" dirty="0" smtClean="0">
                <a:solidFill>
                  <a:srgbClr val="0000FF"/>
                </a:solidFill>
              </a:rPr>
              <a:t>31</a:t>
            </a:r>
            <a:r>
              <a:rPr lang="zh-CN" altLang="en-US" sz="4000" dirty="0" smtClean="0">
                <a:solidFill>
                  <a:srgbClr val="0000FF"/>
                </a:solidFill>
              </a:rPr>
              <a:t>、（    ）、（     ）</a:t>
            </a:r>
            <a:endParaRPr lang="zh-CN" altLang="en-US" sz="4000" dirty="0">
              <a:solidFill>
                <a:srgbClr val="0000FF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55982" y="3094279"/>
            <a:ext cx="107541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 smtClean="0">
                <a:solidFill>
                  <a:srgbClr val="0000FF"/>
                </a:solidFill>
              </a:rPr>
              <a:t>85</a:t>
            </a:r>
            <a:r>
              <a:rPr lang="zh-CN" altLang="en-US" sz="4000" dirty="0" smtClean="0">
                <a:solidFill>
                  <a:srgbClr val="0000FF"/>
                </a:solidFill>
              </a:rPr>
              <a:t>、</a:t>
            </a:r>
            <a:r>
              <a:rPr lang="en-US" altLang="zh-CN" sz="4000" dirty="0" smtClean="0">
                <a:solidFill>
                  <a:srgbClr val="0000FF"/>
                </a:solidFill>
              </a:rPr>
              <a:t>80</a:t>
            </a:r>
            <a:r>
              <a:rPr lang="zh-CN" altLang="en-US" sz="4000" dirty="0" smtClean="0">
                <a:solidFill>
                  <a:srgbClr val="0000FF"/>
                </a:solidFill>
              </a:rPr>
              <a:t>、</a:t>
            </a:r>
            <a:r>
              <a:rPr lang="en-US" altLang="zh-CN" sz="4000" dirty="0" smtClean="0">
                <a:solidFill>
                  <a:srgbClr val="0000FF"/>
                </a:solidFill>
              </a:rPr>
              <a:t>75</a:t>
            </a:r>
            <a:r>
              <a:rPr lang="zh-CN" altLang="en-US" sz="4000" dirty="0" smtClean="0">
                <a:solidFill>
                  <a:srgbClr val="0000FF"/>
                </a:solidFill>
              </a:rPr>
              <a:t>、（    ）、（     ）</a:t>
            </a:r>
            <a:endParaRPr lang="zh-CN" altLang="en-US" sz="4000" dirty="0">
              <a:solidFill>
                <a:srgbClr val="0000FF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55982" y="4505635"/>
            <a:ext cx="107541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 smtClean="0">
                <a:solidFill>
                  <a:srgbClr val="0000FF"/>
                </a:solidFill>
              </a:rPr>
              <a:t>20</a:t>
            </a:r>
            <a:r>
              <a:rPr lang="zh-CN" altLang="en-US" sz="4000" dirty="0" smtClean="0">
                <a:solidFill>
                  <a:srgbClr val="0000FF"/>
                </a:solidFill>
              </a:rPr>
              <a:t>、</a:t>
            </a:r>
            <a:r>
              <a:rPr lang="en-US" altLang="zh-CN" sz="4000" dirty="0" smtClean="0">
                <a:solidFill>
                  <a:srgbClr val="0000FF"/>
                </a:solidFill>
              </a:rPr>
              <a:t>22</a:t>
            </a:r>
            <a:r>
              <a:rPr lang="zh-CN" altLang="en-US" sz="4000" dirty="0" smtClean="0">
                <a:solidFill>
                  <a:srgbClr val="0000FF"/>
                </a:solidFill>
              </a:rPr>
              <a:t>、</a:t>
            </a:r>
            <a:r>
              <a:rPr lang="en-US" altLang="zh-CN" sz="4000" dirty="0" smtClean="0">
                <a:solidFill>
                  <a:srgbClr val="0000FF"/>
                </a:solidFill>
              </a:rPr>
              <a:t>26</a:t>
            </a:r>
            <a:r>
              <a:rPr lang="zh-CN" altLang="en-US" sz="4000" dirty="0" smtClean="0">
                <a:solidFill>
                  <a:srgbClr val="0000FF"/>
                </a:solidFill>
              </a:rPr>
              <a:t>、（     ）、（      ）、</a:t>
            </a:r>
            <a:r>
              <a:rPr lang="en-US" altLang="zh-CN" sz="4000" dirty="0" smtClean="0">
                <a:solidFill>
                  <a:srgbClr val="0000FF"/>
                </a:solidFill>
              </a:rPr>
              <a:t>50</a:t>
            </a:r>
            <a:endParaRPr lang="zh-CN" altLang="en-US" sz="4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071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298</Words>
  <Application>Microsoft Office PowerPoint</Application>
  <PresentationFormat>宽屏</PresentationFormat>
  <Paragraphs>37</Paragraphs>
  <Slides>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3" baseType="lpstr">
      <vt:lpstr>黑体</vt:lpstr>
      <vt:lpstr>宋体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tw</dc:creator>
  <cp:lastModifiedBy>tw</cp:lastModifiedBy>
  <cp:revision>7</cp:revision>
  <dcterms:created xsi:type="dcterms:W3CDTF">2016-05-24T12:33:48Z</dcterms:created>
  <dcterms:modified xsi:type="dcterms:W3CDTF">2016-05-26T01:03:19Z</dcterms:modified>
</cp:coreProperties>
</file>