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E8F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24" autoAdjust="0"/>
  </p:normalViewPr>
  <p:slideViewPr>
    <p:cSldViewPr snapToGrid="0">
      <p:cViewPr varScale="1">
        <p:scale>
          <a:sx n="48" d="100"/>
          <a:sy n="48" d="100"/>
        </p:scale>
        <p:origin x="66" y="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178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EC7BB32-6FEB-4037-A9A3-F73C28B19987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A3922BD-0A91-459B-B039-DA0C70D1CA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244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A999A-63AA-478C-8DB4-EBE91FE588E3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ED34-CE93-419E-8657-D066B5C8BB5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60C8-9FE7-4233-8400-39AD178BD489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31B38-63CC-4422-A250-1BDFBF5481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F86B-F706-49BC-BCB6-98903D3309BA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77E97-87B9-4440-8B77-F75C2665ED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BCCD-9D19-46C4-8475-3FA3E91F32BF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11CE-E2A5-48DA-B1B8-B3C5175691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CC14-AB30-4CC7-8C51-006527910E39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65F6B-1A39-4361-98CC-F4B098A5B5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42EDA-96B6-4F63-B0C6-C2D087243C8D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4B95-D6CF-4C35-9134-3502CFB2A1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83E3-D3CA-4E24-AC16-B3DA38A59AE0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C00B5-0559-4570-81A9-BA19485207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D08FA-ED76-4FF4-8FF9-86C55540E03A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FCFD-73FB-488C-AE9F-C7D873CD9E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C8513-36EC-45AE-8C59-672375F8F5F9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F0E2-192F-4D82-99AB-25DB9D58A3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A3D7-BC5A-4F7F-AF1F-4778305D5EB8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03EB4-71E1-499D-98AA-0B5BC15CD94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4ECD-DB96-4A01-83E6-E1DF48B63A41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EFEB5-7B63-46E9-A851-C285EC8306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1A0DAD-562A-4423-8419-97FA2B77A869}" type="datetimeFigureOut">
              <a:rPr lang="zh-CN" altLang="en-US"/>
              <a:pPr>
                <a:defRPr/>
              </a:pPr>
              <a:t>2016/6/5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B4EA41-672B-4603-9E61-0C269945B2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3"/>
          <p:cNvSpPr txBox="1">
            <a:spLocks noChangeArrowheads="1"/>
          </p:cNvSpPr>
          <p:nvPr/>
        </p:nvSpPr>
        <p:spPr bwMode="auto">
          <a:xfrm>
            <a:off x="2860675" y="1179513"/>
            <a:ext cx="750093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000">
                <a:solidFill>
                  <a:srgbClr val="0000FF"/>
                </a:solidFill>
                <a:latin typeface="Calibri" pitchFamily="34" charset="0"/>
              </a:rPr>
              <a:t>一年级下册总复习</a:t>
            </a:r>
          </a:p>
        </p:txBody>
      </p:sp>
      <p:sp>
        <p:nvSpPr>
          <p:cNvPr id="14339" name="文本框 4"/>
          <p:cNvSpPr txBox="1">
            <a:spLocks noChangeArrowheads="1"/>
          </p:cNvSpPr>
          <p:nvPr/>
        </p:nvSpPr>
        <p:spPr bwMode="auto">
          <a:xfrm>
            <a:off x="3679825" y="2890838"/>
            <a:ext cx="54705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96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解决问题</a:t>
            </a:r>
            <a:endParaRPr lang="zh-CN" altLang="en-US" sz="96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69382" y="883403"/>
            <a:ext cx="926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根据加法算式</a:t>
            </a:r>
            <a:r>
              <a:rPr lang="en-US" altLang="zh-CN" sz="4000" dirty="0" smtClean="0">
                <a:solidFill>
                  <a:srgbClr val="0000FF"/>
                </a:solidFill>
              </a:rPr>
              <a:t>45+12=57</a:t>
            </a:r>
            <a:r>
              <a:rPr lang="zh-CN" altLang="en-US" sz="4000" dirty="0" smtClean="0">
                <a:solidFill>
                  <a:srgbClr val="0000FF"/>
                </a:solidFill>
              </a:rPr>
              <a:t>提出数学问题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02615" y="1901255"/>
            <a:ext cx="3084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一共有多少？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69381" y="3208149"/>
            <a:ext cx="926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根据减法算式</a:t>
            </a:r>
            <a:r>
              <a:rPr lang="en-US" altLang="zh-CN" sz="4000" dirty="0" smtClean="0">
                <a:solidFill>
                  <a:srgbClr val="0000FF"/>
                </a:solidFill>
              </a:rPr>
              <a:t>45-12=33</a:t>
            </a:r>
            <a:r>
              <a:rPr lang="zh-CN" altLang="en-US" sz="4000" dirty="0" smtClean="0">
                <a:solidFill>
                  <a:srgbClr val="0000FF"/>
                </a:solidFill>
              </a:rPr>
              <a:t>提出数学问题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73097" y="4226001"/>
            <a:ext cx="3084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还剩下多少？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673097" y="5178952"/>
            <a:ext cx="3084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还差多少？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1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23" y="3120206"/>
            <a:ext cx="1829134" cy="109533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200" y="2433052"/>
            <a:ext cx="2158728" cy="212867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88935" y="635430"/>
            <a:ext cx="926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看图列算式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8935" y="2241838"/>
            <a:ext cx="1829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24</a:t>
            </a:r>
            <a:r>
              <a:rPr lang="zh-CN" altLang="en-US" sz="4000" dirty="0" smtClean="0">
                <a:solidFill>
                  <a:srgbClr val="0000FF"/>
                </a:solidFill>
              </a:rPr>
              <a:t>个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18116" y="2104872"/>
            <a:ext cx="1394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70</a:t>
            </a:r>
            <a:r>
              <a:rPr lang="zh-CN" altLang="en-US" sz="4000" dirty="0" smtClean="0">
                <a:solidFill>
                  <a:srgbClr val="0000FF"/>
                </a:solidFill>
              </a:rPr>
              <a:t>个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0" name="左大括号 9"/>
          <p:cNvSpPr/>
          <p:nvPr/>
        </p:nvSpPr>
        <p:spPr>
          <a:xfrm rot="16200000">
            <a:off x="2398598" y="2953366"/>
            <a:ext cx="490349" cy="354649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149633" y="5111443"/>
            <a:ext cx="1829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00FF"/>
                </a:solidFill>
              </a:rPr>
              <a:t>？</a:t>
            </a:r>
            <a:r>
              <a:rPr lang="zh-CN" altLang="en-US" sz="4000" dirty="0" smtClean="0">
                <a:solidFill>
                  <a:srgbClr val="0000FF"/>
                </a:solidFill>
              </a:rPr>
              <a:t>个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15" y="2759878"/>
            <a:ext cx="3683088" cy="239283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574186" y="1296821"/>
            <a:ext cx="926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树上原来有</a:t>
            </a:r>
            <a:r>
              <a:rPr lang="en-US" altLang="zh-CN" sz="4000" dirty="0" smtClean="0">
                <a:solidFill>
                  <a:srgbClr val="0000FF"/>
                </a:solidFill>
              </a:rPr>
              <a:t>14</a:t>
            </a:r>
            <a:r>
              <a:rPr lang="zh-CN" altLang="en-US" sz="4000" dirty="0" smtClean="0">
                <a:solidFill>
                  <a:srgbClr val="0000FF"/>
                </a:solidFill>
              </a:rPr>
              <a:t>只鸟。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574186" y="2104872"/>
            <a:ext cx="926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飞走了多少只鸟？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6" t="28983" r="17797" b="29369"/>
          <a:stretch/>
        </p:blipFill>
        <p:spPr>
          <a:xfrm>
            <a:off x="6570271" y="1973976"/>
            <a:ext cx="1983782" cy="7604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0" t="25186" r="17852" b="28929"/>
          <a:stretch/>
        </p:blipFill>
        <p:spPr>
          <a:xfrm>
            <a:off x="33870" y="3344868"/>
            <a:ext cx="2433233" cy="153163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6" t="28983" r="17797" b="29369"/>
          <a:stretch/>
        </p:blipFill>
        <p:spPr>
          <a:xfrm>
            <a:off x="6853624" y="3102303"/>
            <a:ext cx="2154263" cy="82580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0" t="25186" r="17852" b="28929"/>
          <a:stretch/>
        </p:blipFill>
        <p:spPr>
          <a:xfrm>
            <a:off x="1279293" y="2419764"/>
            <a:ext cx="1588086" cy="99964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069382" y="883403"/>
            <a:ext cx="926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停车场里原来停着</a:t>
            </a:r>
            <a:r>
              <a:rPr lang="en-US" altLang="zh-CN" sz="4000" dirty="0" smtClean="0">
                <a:solidFill>
                  <a:srgbClr val="0000FF"/>
                </a:solidFill>
              </a:rPr>
              <a:t>80</a:t>
            </a:r>
            <a:r>
              <a:rPr lang="zh-CN" altLang="en-US" sz="4000" dirty="0" smtClean="0">
                <a:solidFill>
                  <a:srgbClr val="0000FF"/>
                </a:solidFill>
              </a:rPr>
              <a:t>辆汽车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0" t="25186" r="17852" b="28929"/>
          <a:stretch/>
        </p:blipFill>
        <p:spPr>
          <a:xfrm>
            <a:off x="-145798" y="2406547"/>
            <a:ext cx="1588086" cy="99964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6" t="28983" r="17797" b="29369"/>
          <a:stretch/>
        </p:blipFill>
        <p:spPr>
          <a:xfrm>
            <a:off x="8864019" y="2527062"/>
            <a:ext cx="1983782" cy="7604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6" t="28983" r="17797" b="29369"/>
          <a:stretch/>
        </p:blipFill>
        <p:spPr>
          <a:xfrm>
            <a:off x="9638935" y="3409669"/>
            <a:ext cx="2154263" cy="82580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6" t="28983" r="17797" b="29369"/>
          <a:stretch/>
        </p:blipFill>
        <p:spPr>
          <a:xfrm>
            <a:off x="10258865" y="1863602"/>
            <a:ext cx="2154263" cy="82580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6" t="28983" r="17797" b="29369"/>
          <a:stretch/>
        </p:blipFill>
        <p:spPr>
          <a:xfrm>
            <a:off x="10901031" y="2689403"/>
            <a:ext cx="2154263" cy="82580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7159204" y="4305813"/>
            <a:ext cx="926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先开走了</a:t>
            </a:r>
            <a:r>
              <a:rPr lang="en-US" altLang="zh-CN" sz="4000" dirty="0" smtClean="0">
                <a:solidFill>
                  <a:srgbClr val="0000FF"/>
                </a:solidFill>
              </a:rPr>
              <a:t>24</a:t>
            </a:r>
            <a:r>
              <a:rPr lang="zh-CN" altLang="en-US" sz="4000" dirty="0" smtClean="0">
                <a:solidFill>
                  <a:srgbClr val="0000FF"/>
                </a:solidFill>
              </a:rPr>
              <a:t>辆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0" y="4917204"/>
            <a:ext cx="9267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00FF"/>
                </a:solidFill>
              </a:rPr>
              <a:t>又</a:t>
            </a:r>
            <a:r>
              <a:rPr lang="zh-CN" altLang="en-US" sz="4000" dirty="0" smtClean="0">
                <a:solidFill>
                  <a:srgbClr val="0000FF"/>
                </a:solidFill>
              </a:rPr>
              <a:t>开走了</a:t>
            </a:r>
            <a:r>
              <a:rPr lang="en-US" altLang="zh-CN" sz="4000" dirty="0" smtClean="0">
                <a:solidFill>
                  <a:srgbClr val="0000FF"/>
                </a:solidFill>
              </a:rPr>
              <a:t>13</a:t>
            </a:r>
            <a:r>
              <a:rPr lang="zh-CN" altLang="en-US" sz="4000" dirty="0" smtClean="0">
                <a:solidFill>
                  <a:srgbClr val="0000FF"/>
                </a:solidFill>
              </a:rPr>
              <a:t>辆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48245" y="5906304"/>
            <a:ext cx="550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提出数学问题并解决？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0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55983" y="854765"/>
            <a:ext cx="10873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FF"/>
                </a:solidFill>
              </a:rPr>
              <a:t>小红有</a:t>
            </a:r>
            <a:r>
              <a:rPr lang="en-US" altLang="zh-CN" sz="4800" dirty="0" smtClean="0">
                <a:solidFill>
                  <a:srgbClr val="0000FF"/>
                </a:solidFill>
              </a:rPr>
              <a:t>45</a:t>
            </a:r>
            <a:r>
              <a:rPr lang="zh-CN" altLang="en-US" sz="4800" dirty="0" smtClean="0">
                <a:solidFill>
                  <a:srgbClr val="0000FF"/>
                </a:solidFill>
              </a:rPr>
              <a:t>张卡片，小丽有</a:t>
            </a:r>
            <a:r>
              <a:rPr lang="en-US" altLang="zh-CN" sz="4800" dirty="0" smtClean="0">
                <a:solidFill>
                  <a:srgbClr val="0000FF"/>
                </a:solidFill>
              </a:rPr>
              <a:t>38</a:t>
            </a:r>
            <a:r>
              <a:rPr lang="zh-CN" altLang="en-US" sz="4800" dirty="0" smtClean="0">
                <a:solidFill>
                  <a:srgbClr val="0000FF"/>
                </a:solidFill>
              </a:rPr>
              <a:t>张卡片。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5131" y="1779433"/>
            <a:ext cx="10873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提出一个加法问题和一个减法问题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5983" y="2580990"/>
            <a:ext cx="10873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小红和小丽一共有多少张卡片？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5983" y="3892956"/>
            <a:ext cx="10873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小红比小丽多多少张卡片？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5983" y="5220296"/>
            <a:ext cx="10873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小丽比小红少多少张卡片？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31235" y="3185070"/>
            <a:ext cx="4234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45+38=83</a:t>
            </a:r>
            <a:r>
              <a:rPr lang="zh-CN" altLang="en-US" sz="4000" dirty="0" smtClean="0">
                <a:solidFill>
                  <a:srgbClr val="FF0000"/>
                </a:solidFill>
              </a:rPr>
              <a:t>（张）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31234" y="4497036"/>
            <a:ext cx="4234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45-38=7</a:t>
            </a:r>
            <a:r>
              <a:rPr lang="zh-CN" altLang="en-US" sz="4000" dirty="0" smtClean="0">
                <a:solidFill>
                  <a:srgbClr val="FF0000"/>
                </a:solidFill>
              </a:rPr>
              <a:t>（张）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31233" y="5880828"/>
            <a:ext cx="4234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45-38=7</a:t>
            </a:r>
            <a:r>
              <a:rPr lang="zh-CN" altLang="en-US" sz="4000" dirty="0" smtClean="0">
                <a:solidFill>
                  <a:srgbClr val="FF0000"/>
                </a:solidFill>
              </a:rPr>
              <a:t>（张）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9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31"/>
          <a:stretch/>
        </p:blipFill>
        <p:spPr>
          <a:xfrm>
            <a:off x="634326" y="953145"/>
            <a:ext cx="1400376" cy="23529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01"/>
          <a:stretch/>
        </p:blipFill>
        <p:spPr>
          <a:xfrm>
            <a:off x="1320848" y="3994838"/>
            <a:ext cx="1160494" cy="23529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71648" y="4169310"/>
            <a:ext cx="1482988" cy="209501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38" r="63481"/>
          <a:stretch/>
        </p:blipFill>
        <p:spPr>
          <a:xfrm>
            <a:off x="3900877" y="1149373"/>
            <a:ext cx="1544972" cy="185777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5" t="30338" r="36150"/>
          <a:stretch/>
        </p:blipFill>
        <p:spPr>
          <a:xfrm>
            <a:off x="9563843" y="4209006"/>
            <a:ext cx="1346623" cy="2090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91" t="36225"/>
          <a:stretch/>
        </p:blipFill>
        <p:spPr>
          <a:xfrm>
            <a:off x="8251239" y="1097993"/>
            <a:ext cx="1799935" cy="196053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43159" y="3280138"/>
            <a:ext cx="134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小军</a:t>
            </a:r>
            <a:endParaRPr lang="zh-CN" altLang="en-US" sz="24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1515123" y="6347830"/>
            <a:ext cx="134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小兰</a:t>
            </a:r>
            <a:endParaRPr lang="zh-CN" altLang="en-US" sz="2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5214208" y="6264325"/>
            <a:ext cx="134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小丽</a:t>
            </a:r>
            <a:endParaRPr lang="zh-CN" altLang="en-US" sz="2400" b="1" dirty="0"/>
          </a:p>
        </p:txBody>
      </p:sp>
      <p:grpSp>
        <p:nvGrpSpPr>
          <p:cNvPr id="26" name="组合 25"/>
          <p:cNvGrpSpPr/>
          <p:nvPr/>
        </p:nvGrpSpPr>
        <p:grpSpPr>
          <a:xfrm>
            <a:off x="1515123" y="302453"/>
            <a:ext cx="1804613" cy="1131854"/>
            <a:chOff x="1515123" y="302453"/>
            <a:chExt cx="1804613" cy="1131854"/>
          </a:xfrm>
        </p:grpSpPr>
        <p:sp>
          <p:nvSpPr>
            <p:cNvPr id="14" name="圆角矩形标注 13"/>
            <p:cNvSpPr/>
            <p:nvPr/>
          </p:nvSpPr>
          <p:spPr>
            <a:xfrm>
              <a:off x="1515123" y="302453"/>
              <a:ext cx="1681560" cy="1131854"/>
            </a:xfrm>
            <a:prstGeom prst="wedgeRoundRectCallout">
              <a:avLst>
                <a:gd name="adj1" fmla="val -47561"/>
                <a:gd name="adj2" fmla="val 76193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520773" y="722312"/>
              <a:ext cx="1798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</a:rPr>
                <a:t>我跳了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57</a:t>
              </a:r>
              <a:r>
                <a:rPr lang="zh-CN" altLang="en-US" sz="2400" dirty="0" smtClean="0">
                  <a:solidFill>
                    <a:srgbClr val="FF0000"/>
                  </a:solidFill>
                </a:rPr>
                <a:t>下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327679" y="3306137"/>
            <a:ext cx="1798963" cy="1131854"/>
            <a:chOff x="6327679" y="3306137"/>
            <a:chExt cx="1798963" cy="1131854"/>
          </a:xfrm>
        </p:grpSpPr>
        <p:sp>
          <p:nvSpPr>
            <p:cNvPr id="16" name="圆角矩形标注 15"/>
            <p:cNvSpPr/>
            <p:nvPr/>
          </p:nvSpPr>
          <p:spPr>
            <a:xfrm>
              <a:off x="6327679" y="3306137"/>
              <a:ext cx="1681560" cy="1131854"/>
            </a:xfrm>
            <a:prstGeom prst="wedgeRoundRectCallout">
              <a:avLst>
                <a:gd name="adj1" fmla="val -47561"/>
                <a:gd name="adj2" fmla="val 76193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327679" y="3701537"/>
              <a:ext cx="1798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</a:rPr>
                <a:t>我跳了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85</a:t>
              </a:r>
              <a:r>
                <a:rPr lang="zh-CN" altLang="en-US" sz="2400" dirty="0" smtClean="0">
                  <a:solidFill>
                    <a:srgbClr val="FF0000"/>
                  </a:solidFill>
                </a:rPr>
                <a:t>下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289914" y="3643079"/>
            <a:ext cx="1835976" cy="1131854"/>
            <a:chOff x="2289914" y="3643079"/>
            <a:chExt cx="1835976" cy="1131854"/>
          </a:xfrm>
        </p:grpSpPr>
        <p:sp>
          <p:nvSpPr>
            <p:cNvPr id="18" name="圆角矩形标注 17"/>
            <p:cNvSpPr/>
            <p:nvPr/>
          </p:nvSpPr>
          <p:spPr>
            <a:xfrm>
              <a:off x="2289914" y="3643079"/>
              <a:ext cx="1681560" cy="1131854"/>
            </a:xfrm>
            <a:prstGeom prst="wedgeRoundRectCallout">
              <a:avLst>
                <a:gd name="adj1" fmla="val -47561"/>
                <a:gd name="adj2" fmla="val 76193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326927" y="3872064"/>
              <a:ext cx="1798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</a:rPr>
                <a:t>我比小丽少跳了</a:t>
              </a:r>
              <a:r>
                <a:rPr lang="en-US" altLang="zh-CN" sz="2400" dirty="0">
                  <a:solidFill>
                    <a:srgbClr val="FF0000"/>
                  </a:solidFill>
                </a:rPr>
                <a:t>6</a:t>
              </a:r>
              <a:r>
                <a:rPr lang="zh-CN" altLang="en-US" sz="2400" dirty="0" smtClean="0">
                  <a:solidFill>
                    <a:srgbClr val="FF0000"/>
                  </a:solidFill>
                </a:rPr>
                <a:t>下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309263" y="387217"/>
            <a:ext cx="1853203" cy="1131854"/>
            <a:chOff x="5309263" y="387217"/>
            <a:chExt cx="1853203" cy="1131854"/>
          </a:xfrm>
        </p:grpSpPr>
        <p:sp>
          <p:nvSpPr>
            <p:cNvPr id="20" name="圆角矩形标注 19"/>
            <p:cNvSpPr/>
            <p:nvPr/>
          </p:nvSpPr>
          <p:spPr>
            <a:xfrm>
              <a:off x="5309263" y="387217"/>
              <a:ext cx="1681560" cy="1131854"/>
            </a:xfrm>
            <a:prstGeom prst="wedgeRoundRectCallout">
              <a:avLst>
                <a:gd name="adj1" fmla="val -47561"/>
                <a:gd name="adj2" fmla="val 76193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363503" y="485352"/>
              <a:ext cx="1798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</a:rPr>
                <a:t>我比小军多跳了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12</a:t>
              </a:r>
              <a:r>
                <a:rPr lang="zh-CN" altLang="en-US" sz="2400" dirty="0" smtClean="0">
                  <a:solidFill>
                    <a:srgbClr val="FF0000"/>
                  </a:solidFill>
                </a:rPr>
                <a:t>下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127076" y="618050"/>
            <a:ext cx="1823579" cy="1131854"/>
            <a:chOff x="9127076" y="618050"/>
            <a:chExt cx="1823579" cy="1131854"/>
          </a:xfrm>
        </p:grpSpPr>
        <p:sp>
          <p:nvSpPr>
            <p:cNvPr id="22" name="圆角矩形标注 21"/>
            <p:cNvSpPr/>
            <p:nvPr/>
          </p:nvSpPr>
          <p:spPr>
            <a:xfrm>
              <a:off x="9127076" y="618050"/>
              <a:ext cx="1681560" cy="1131854"/>
            </a:xfrm>
            <a:prstGeom prst="wedgeRoundRectCallout">
              <a:avLst>
                <a:gd name="adj1" fmla="val -47561"/>
                <a:gd name="adj2" fmla="val 76193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151692" y="747043"/>
              <a:ext cx="1798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</a:rPr>
                <a:t>我比小兰多跳了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20</a:t>
              </a:r>
              <a:r>
                <a:rPr lang="zh-CN" altLang="en-US" sz="2400" dirty="0" smtClean="0">
                  <a:solidFill>
                    <a:srgbClr val="FF0000"/>
                  </a:solidFill>
                </a:rPr>
                <a:t>下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069686" y="2945043"/>
            <a:ext cx="1861602" cy="1131854"/>
            <a:chOff x="10069686" y="2945043"/>
            <a:chExt cx="1861602" cy="1131854"/>
          </a:xfrm>
        </p:grpSpPr>
        <p:sp>
          <p:nvSpPr>
            <p:cNvPr id="24" name="圆角矩形标注 23"/>
            <p:cNvSpPr/>
            <p:nvPr/>
          </p:nvSpPr>
          <p:spPr>
            <a:xfrm>
              <a:off x="10069686" y="2945043"/>
              <a:ext cx="1681560" cy="1131854"/>
            </a:xfrm>
            <a:prstGeom prst="wedgeRoundRectCallout">
              <a:avLst>
                <a:gd name="adj1" fmla="val -47561"/>
                <a:gd name="adj2" fmla="val 76193"/>
                <a:gd name="adj3" fmla="val 16667"/>
              </a:avLst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132325" y="3137649"/>
              <a:ext cx="1798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0000"/>
                  </a:solidFill>
                </a:rPr>
                <a:t>我比小明少跳了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8</a:t>
              </a:r>
              <a:r>
                <a:rPr lang="zh-CN" altLang="en-US" sz="2400" dirty="0" smtClean="0">
                  <a:solidFill>
                    <a:srgbClr val="FF0000"/>
                  </a:solidFill>
                </a:rPr>
                <a:t>下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椭圆 30"/>
          <p:cNvSpPr/>
          <p:nvPr/>
        </p:nvSpPr>
        <p:spPr>
          <a:xfrm>
            <a:off x="5994465" y="479244"/>
            <a:ext cx="666427" cy="46779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3030535" y="3872064"/>
            <a:ext cx="666427" cy="46779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880005" y="755845"/>
            <a:ext cx="666427" cy="46779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0841627" y="3175286"/>
            <a:ext cx="666427" cy="46779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67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t="18395" r="17505" b="22668"/>
          <a:stretch/>
        </p:blipFill>
        <p:spPr>
          <a:xfrm>
            <a:off x="238541" y="775251"/>
            <a:ext cx="1630018" cy="15505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8" t="14481" r="16383" b="24419"/>
          <a:stretch/>
        </p:blipFill>
        <p:spPr>
          <a:xfrm>
            <a:off x="2262919" y="817798"/>
            <a:ext cx="1550504" cy="15051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8" t="18162" r="12335" b="13377"/>
          <a:stretch/>
        </p:blipFill>
        <p:spPr>
          <a:xfrm>
            <a:off x="4591878" y="755374"/>
            <a:ext cx="1692858" cy="159026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2" t="10145" r="8979" b="24058"/>
          <a:stretch/>
        </p:blipFill>
        <p:spPr>
          <a:xfrm>
            <a:off x="9349819" y="954155"/>
            <a:ext cx="1959979" cy="123245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4058" y="2462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篮球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03247" y="2462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足</a:t>
            </a:r>
            <a:r>
              <a:rPr lang="zh-CN" altLang="en-US" sz="4000" dirty="0" smtClean="0">
                <a:solidFill>
                  <a:srgbClr val="FF0000"/>
                </a:solidFill>
              </a:rPr>
              <a:t>球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43959" y="225577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游泳圈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27036" y="225577"/>
            <a:ext cx="2226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羽毛球拍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07992" y="271743"/>
            <a:ext cx="2418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乒乓</a:t>
            </a:r>
            <a:r>
              <a:rPr lang="zh-CN" altLang="en-US" sz="4000" dirty="0" smtClean="0">
                <a:solidFill>
                  <a:srgbClr val="FF0000"/>
                </a:solidFill>
              </a:rPr>
              <a:t>球拍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037" y="954155"/>
            <a:ext cx="2095500" cy="20955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349071" y="232296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56</a:t>
            </a:r>
            <a:r>
              <a:rPr lang="zh-CN" altLang="en-US" sz="4000" dirty="0" smtClean="0">
                <a:solidFill>
                  <a:srgbClr val="0000FF"/>
                </a:solidFill>
              </a:rPr>
              <a:t>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70474" y="23417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48</a:t>
            </a:r>
            <a:r>
              <a:rPr lang="zh-CN" altLang="en-US" sz="4000" dirty="0" smtClean="0">
                <a:solidFill>
                  <a:srgbClr val="0000FF"/>
                </a:solidFill>
              </a:rPr>
              <a:t>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862675" y="23417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32</a:t>
            </a:r>
            <a:r>
              <a:rPr lang="zh-CN" altLang="en-US" sz="4000" dirty="0" smtClean="0">
                <a:solidFill>
                  <a:srgbClr val="0000FF"/>
                </a:solidFill>
              </a:rPr>
              <a:t>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07378" y="236246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68</a:t>
            </a:r>
            <a:r>
              <a:rPr lang="zh-CN" altLang="en-US" sz="4000" dirty="0" smtClean="0">
                <a:solidFill>
                  <a:srgbClr val="0000FF"/>
                </a:solidFill>
              </a:rPr>
              <a:t>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502878" y="2362461"/>
            <a:ext cx="2441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（  ）元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4486" y="3162248"/>
            <a:ext cx="10882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1</a:t>
            </a:r>
            <a:r>
              <a:rPr lang="zh-CN" altLang="en-US" sz="3200" dirty="0" smtClean="0">
                <a:solidFill>
                  <a:srgbClr val="0000FF"/>
                </a:solidFill>
              </a:rPr>
              <a:t>、买一个篮球和一个游泳圈需要多少元？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4058" y="4238670"/>
            <a:ext cx="10882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</a:rPr>
              <a:t>2</a:t>
            </a:r>
            <a:r>
              <a:rPr lang="zh-CN" altLang="en-US" sz="3200" dirty="0" smtClean="0">
                <a:solidFill>
                  <a:srgbClr val="0000FF"/>
                </a:solidFill>
              </a:rPr>
              <a:t>、小明有</a:t>
            </a:r>
            <a:r>
              <a:rPr lang="en-US" altLang="zh-CN" sz="3200" dirty="0" smtClean="0">
                <a:solidFill>
                  <a:srgbClr val="0000FF"/>
                </a:solidFill>
              </a:rPr>
              <a:t>100</a:t>
            </a:r>
            <a:r>
              <a:rPr lang="zh-CN" altLang="en-US" sz="3200" dirty="0" smtClean="0">
                <a:solidFill>
                  <a:srgbClr val="0000FF"/>
                </a:solidFill>
              </a:rPr>
              <a:t>元钱，可以买哪两件？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74486" y="5238944"/>
            <a:ext cx="1174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3</a:t>
            </a:r>
            <a:r>
              <a:rPr lang="zh-CN" altLang="en-US" sz="3200" dirty="0" smtClean="0">
                <a:solidFill>
                  <a:srgbClr val="0000FF"/>
                </a:solidFill>
              </a:rPr>
              <a:t>、小丽有</a:t>
            </a:r>
            <a:r>
              <a:rPr lang="en-US" altLang="zh-CN" sz="3200" dirty="0" smtClean="0">
                <a:solidFill>
                  <a:srgbClr val="0000FF"/>
                </a:solidFill>
              </a:rPr>
              <a:t>50</a:t>
            </a:r>
            <a:r>
              <a:rPr lang="zh-CN" altLang="en-US" sz="3200" dirty="0" smtClean="0">
                <a:solidFill>
                  <a:srgbClr val="0000FF"/>
                </a:solidFill>
              </a:rPr>
              <a:t>元钱，想买一个游泳圈，够吗？还要找回多少钱？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5" grpId="0"/>
      <p:bldP spid="18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t="18395" r="17505" b="22668"/>
          <a:stretch/>
        </p:blipFill>
        <p:spPr>
          <a:xfrm>
            <a:off x="238541" y="775251"/>
            <a:ext cx="1630018" cy="15505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8" t="14481" r="16383" b="24419"/>
          <a:stretch/>
        </p:blipFill>
        <p:spPr>
          <a:xfrm>
            <a:off x="2262919" y="817798"/>
            <a:ext cx="1550504" cy="15051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8" t="18162" r="12335" b="13377"/>
          <a:stretch/>
        </p:blipFill>
        <p:spPr>
          <a:xfrm>
            <a:off x="4591878" y="755374"/>
            <a:ext cx="1692858" cy="159026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2" t="10145" r="8979" b="24058"/>
          <a:stretch/>
        </p:blipFill>
        <p:spPr>
          <a:xfrm>
            <a:off x="9349819" y="954155"/>
            <a:ext cx="1959979" cy="123245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44058" y="2462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篮球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03247" y="2462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足</a:t>
            </a:r>
            <a:r>
              <a:rPr lang="zh-CN" altLang="en-US" sz="4000" dirty="0" smtClean="0">
                <a:solidFill>
                  <a:srgbClr val="FF0000"/>
                </a:solidFill>
              </a:rPr>
              <a:t>球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43959" y="225577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游泳圈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27036" y="225577"/>
            <a:ext cx="2226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羽毛球拍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07992" y="271743"/>
            <a:ext cx="2418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</a:rPr>
              <a:t>乒乓</a:t>
            </a:r>
            <a:r>
              <a:rPr lang="zh-CN" altLang="en-US" sz="4000" dirty="0" smtClean="0">
                <a:solidFill>
                  <a:srgbClr val="FF0000"/>
                </a:solidFill>
              </a:rPr>
              <a:t>球拍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037" y="954155"/>
            <a:ext cx="2095500" cy="20955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349071" y="232296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56</a:t>
            </a:r>
            <a:r>
              <a:rPr lang="zh-CN" altLang="en-US" sz="4000" dirty="0" smtClean="0">
                <a:solidFill>
                  <a:srgbClr val="0000FF"/>
                </a:solidFill>
              </a:rPr>
              <a:t>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470474" y="23417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48</a:t>
            </a:r>
            <a:r>
              <a:rPr lang="zh-CN" altLang="en-US" sz="4000" dirty="0" smtClean="0">
                <a:solidFill>
                  <a:srgbClr val="0000FF"/>
                </a:solidFill>
              </a:rPr>
              <a:t>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862675" y="23417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32</a:t>
            </a:r>
            <a:r>
              <a:rPr lang="zh-CN" altLang="en-US" sz="4000" dirty="0" smtClean="0">
                <a:solidFill>
                  <a:srgbClr val="0000FF"/>
                </a:solidFill>
              </a:rPr>
              <a:t>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07378" y="2362461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0000FF"/>
                </a:solidFill>
              </a:rPr>
              <a:t>62</a:t>
            </a:r>
            <a:r>
              <a:rPr lang="zh-CN" altLang="en-US" sz="4000" dirty="0" smtClean="0">
                <a:solidFill>
                  <a:srgbClr val="0000FF"/>
                </a:solidFill>
              </a:rPr>
              <a:t>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502878" y="2362461"/>
            <a:ext cx="2441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（  ）元</a:t>
            </a:r>
            <a:endParaRPr lang="zh-CN" altLang="en-US" sz="4000" dirty="0">
              <a:solidFill>
                <a:srgbClr val="0000FF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49071" y="3107000"/>
            <a:ext cx="1174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</a:rPr>
              <a:t>4</a:t>
            </a:r>
            <a:r>
              <a:rPr lang="zh-CN" altLang="en-US" sz="3200" dirty="0" smtClean="0">
                <a:solidFill>
                  <a:srgbClr val="0000FF"/>
                </a:solidFill>
              </a:rPr>
              <a:t>、小丽给钱买了一个篮球，售货员找回</a:t>
            </a:r>
            <a:r>
              <a:rPr lang="en-US" altLang="zh-CN" sz="3200" dirty="0" smtClean="0">
                <a:solidFill>
                  <a:srgbClr val="0000FF"/>
                </a:solidFill>
              </a:rPr>
              <a:t>4</a:t>
            </a:r>
            <a:r>
              <a:rPr lang="zh-CN" altLang="en-US" sz="3200" dirty="0" smtClean="0">
                <a:solidFill>
                  <a:srgbClr val="0000FF"/>
                </a:solidFill>
              </a:rPr>
              <a:t>元，小丽付了多少元？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83976" y="4039956"/>
            <a:ext cx="11747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5</a:t>
            </a:r>
            <a:r>
              <a:rPr lang="zh-CN" altLang="en-US" sz="3200" dirty="0" smtClean="0">
                <a:solidFill>
                  <a:srgbClr val="0000FF"/>
                </a:solidFill>
              </a:rPr>
              <a:t>、小军给了售货员</a:t>
            </a:r>
            <a:r>
              <a:rPr lang="en-US" altLang="zh-CN" sz="3200" dirty="0" smtClean="0">
                <a:solidFill>
                  <a:srgbClr val="0000FF"/>
                </a:solidFill>
              </a:rPr>
              <a:t>100</a:t>
            </a:r>
            <a:r>
              <a:rPr lang="zh-CN" altLang="en-US" sz="3200" dirty="0" smtClean="0">
                <a:solidFill>
                  <a:srgbClr val="0000FF"/>
                </a:solidFill>
              </a:rPr>
              <a:t>元买了一件东西，售货员找给他</a:t>
            </a:r>
            <a:r>
              <a:rPr lang="en-US" altLang="zh-CN" sz="3200" dirty="0" smtClean="0">
                <a:solidFill>
                  <a:srgbClr val="0000FF"/>
                </a:solidFill>
              </a:rPr>
              <a:t>38</a:t>
            </a:r>
            <a:r>
              <a:rPr lang="zh-CN" altLang="en-US" sz="3200" dirty="0" smtClean="0">
                <a:solidFill>
                  <a:srgbClr val="0000FF"/>
                </a:solidFill>
              </a:rPr>
              <a:t>元，他买的是什么？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38541" y="5306011"/>
            <a:ext cx="11747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6</a:t>
            </a:r>
            <a:r>
              <a:rPr lang="zh-CN" altLang="en-US" sz="3200" dirty="0" smtClean="0">
                <a:solidFill>
                  <a:srgbClr val="0000FF"/>
                </a:solidFill>
              </a:rPr>
              <a:t>、小华买一副乒乓球拍，付了</a:t>
            </a:r>
            <a:r>
              <a:rPr lang="en-US" altLang="zh-CN" sz="3200" dirty="0" smtClean="0">
                <a:solidFill>
                  <a:srgbClr val="0000FF"/>
                </a:solidFill>
              </a:rPr>
              <a:t>50</a:t>
            </a:r>
            <a:r>
              <a:rPr lang="zh-CN" altLang="en-US" sz="3200" dirty="0" smtClean="0">
                <a:solidFill>
                  <a:srgbClr val="0000FF"/>
                </a:solidFill>
              </a:rPr>
              <a:t>元，售货员找给他</a:t>
            </a:r>
            <a:r>
              <a:rPr lang="en-US" altLang="zh-CN" sz="3200" dirty="0" smtClean="0">
                <a:solidFill>
                  <a:srgbClr val="0000FF"/>
                </a:solidFill>
              </a:rPr>
              <a:t>16</a:t>
            </a:r>
            <a:r>
              <a:rPr lang="zh-CN" altLang="en-US" sz="3200" dirty="0" smtClean="0">
                <a:solidFill>
                  <a:srgbClr val="0000FF"/>
                </a:solidFill>
              </a:rPr>
              <a:t>元，一副乒乓球拍多少元？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5" grpId="0"/>
      <p:bldP spid="18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370</Words>
  <Application>Microsoft Office PowerPoint</Application>
  <PresentationFormat>宽屏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黑体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21</cp:revision>
  <dcterms:created xsi:type="dcterms:W3CDTF">2016-05-24T12:33:48Z</dcterms:created>
  <dcterms:modified xsi:type="dcterms:W3CDTF">2016-06-05T12:55:25Z</dcterms:modified>
</cp:coreProperties>
</file>