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00"/>
    <a:srgbClr val="E8FB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59" autoAdjust="0"/>
    <p:restoredTop sz="94424" autoAdjust="0"/>
  </p:normalViewPr>
  <p:slideViewPr>
    <p:cSldViewPr snapToGrid="0">
      <p:cViewPr varScale="1">
        <p:scale>
          <a:sx n="48" d="100"/>
          <a:sy n="48" d="100"/>
        </p:scale>
        <p:origin x="66" y="49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1782" y="3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EEC7BB32-6FEB-4037-A9A3-F73C28B19987}" type="datetimeFigureOut">
              <a:rPr lang="zh-CN" altLang="en-US"/>
              <a:pPr>
                <a:defRPr/>
              </a:pPr>
              <a:t>2016/6/5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DA3922BD-0A91-459B-B039-DA0C70D1CA5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92446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A999A-63AA-478C-8DB4-EBE91FE588E3}" type="datetimeFigureOut">
              <a:rPr lang="zh-CN" altLang="en-US"/>
              <a:pPr>
                <a:defRPr/>
              </a:pPr>
              <a:t>2016/6/5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F1ED34-CE93-419E-8657-D066B5C8BB5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A60C8-9FE7-4233-8400-39AD178BD489}" type="datetimeFigureOut">
              <a:rPr lang="zh-CN" altLang="en-US"/>
              <a:pPr>
                <a:defRPr/>
              </a:pPr>
              <a:t>2016/6/5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F31B38-63CC-4422-A250-1BDFBF54813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38F86B-F706-49BC-BCB6-98903D3309BA}" type="datetimeFigureOut">
              <a:rPr lang="zh-CN" altLang="en-US"/>
              <a:pPr>
                <a:defRPr/>
              </a:pPr>
              <a:t>2016/6/5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77E97-87B9-4440-8B77-F75C2665ED1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57BCCD-9D19-46C4-8475-3FA3E91F32BF}" type="datetimeFigureOut">
              <a:rPr lang="zh-CN" altLang="en-US"/>
              <a:pPr>
                <a:defRPr/>
              </a:pPr>
              <a:t>2016/6/5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B411CE-E2A5-48DA-B1B8-B3C5175691E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F6CC14-AB30-4CC7-8C51-006527910E39}" type="datetimeFigureOut">
              <a:rPr lang="zh-CN" altLang="en-US"/>
              <a:pPr>
                <a:defRPr/>
              </a:pPr>
              <a:t>2016/6/5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465F6B-1A39-4361-98CC-F4B098A5B5F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042EDA-96B6-4F63-B0C6-C2D087243C8D}" type="datetimeFigureOut">
              <a:rPr lang="zh-CN" altLang="en-US"/>
              <a:pPr>
                <a:defRPr/>
              </a:pPr>
              <a:t>2016/6/5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24B95-D6CF-4C35-9134-3502CFB2A12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B83E3-D3CA-4E24-AC16-B3DA38A59AE0}" type="datetimeFigureOut">
              <a:rPr lang="zh-CN" altLang="en-US"/>
              <a:pPr>
                <a:defRPr/>
              </a:pPr>
              <a:t>2016/6/5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C00B5-0559-4570-81A9-BA19485207C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5D08FA-ED76-4FF4-8FF9-86C55540E03A}" type="datetimeFigureOut">
              <a:rPr lang="zh-CN" altLang="en-US"/>
              <a:pPr>
                <a:defRPr/>
              </a:pPr>
              <a:t>2016/6/5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D1FCFD-73FB-488C-AE9F-C7D873CD9E2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AC8513-36EC-45AE-8C59-672375F8F5F9}" type="datetimeFigureOut">
              <a:rPr lang="zh-CN" altLang="en-US"/>
              <a:pPr>
                <a:defRPr/>
              </a:pPr>
              <a:t>2016/6/5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0DF0E2-192F-4D82-99AB-25DB9D58A3E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62A3D7-BC5A-4F7F-AF1F-4778305D5EB8}" type="datetimeFigureOut">
              <a:rPr lang="zh-CN" altLang="en-US"/>
              <a:pPr>
                <a:defRPr/>
              </a:pPr>
              <a:t>2016/6/5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303EB4-71E1-499D-98AA-0B5BC15CD94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874ECD-DB96-4A01-83E6-E1DF48B63A41}" type="datetimeFigureOut">
              <a:rPr lang="zh-CN" altLang="en-US"/>
              <a:pPr>
                <a:defRPr/>
              </a:pPr>
              <a:t>2016/6/5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AEFEB5-7B63-46E9-A851-C285EC83067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A1A0DAD-562A-4423-8419-97FA2B77A869}" type="datetimeFigureOut">
              <a:rPr lang="zh-CN" altLang="en-US"/>
              <a:pPr>
                <a:defRPr/>
              </a:pPr>
              <a:t>2016/6/5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BB4EA41-672B-4603-9E61-0C269945B2A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宋体" charset="-122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宋体" charset="-122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宋体" charset="-122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宋体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宋体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宋体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宋体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宋体" charset="-122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g"/><Relationship Id="rId5" Type="http://schemas.openxmlformats.org/officeDocument/2006/relationships/image" Target="../media/image14.jpeg"/><Relationship Id="rId4" Type="http://schemas.openxmlformats.org/officeDocument/2006/relationships/image" Target="../media/image1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g"/><Relationship Id="rId5" Type="http://schemas.openxmlformats.org/officeDocument/2006/relationships/image" Target="../media/image14.jpeg"/><Relationship Id="rId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文本框 3"/>
          <p:cNvSpPr txBox="1">
            <a:spLocks noChangeArrowheads="1"/>
          </p:cNvSpPr>
          <p:nvPr/>
        </p:nvSpPr>
        <p:spPr bwMode="auto">
          <a:xfrm>
            <a:off x="2860675" y="1179513"/>
            <a:ext cx="7500938" cy="1014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6000">
                <a:solidFill>
                  <a:srgbClr val="0000FF"/>
                </a:solidFill>
                <a:latin typeface="Calibri" pitchFamily="34" charset="0"/>
              </a:rPr>
              <a:t>一年级下册总复习</a:t>
            </a:r>
          </a:p>
        </p:txBody>
      </p:sp>
      <p:sp>
        <p:nvSpPr>
          <p:cNvPr id="14339" name="文本框 4"/>
          <p:cNvSpPr txBox="1">
            <a:spLocks noChangeArrowheads="1"/>
          </p:cNvSpPr>
          <p:nvPr/>
        </p:nvSpPr>
        <p:spPr bwMode="auto">
          <a:xfrm>
            <a:off x="3679825" y="2890838"/>
            <a:ext cx="5470525" cy="156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9600" dirty="0" smtClean="0">
                <a:solidFill>
                  <a:srgbClr val="FF0000"/>
                </a:solidFill>
                <a:latin typeface="黑体" pitchFamily="2" charset="-122"/>
                <a:ea typeface="黑体" pitchFamily="2" charset="-122"/>
              </a:rPr>
              <a:t>解决问题</a:t>
            </a:r>
            <a:endParaRPr lang="zh-CN" altLang="en-US" sz="9600" dirty="0">
              <a:solidFill>
                <a:srgbClr val="FF0000"/>
              </a:solidFill>
              <a:latin typeface="黑体" pitchFamily="2" charset="-122"/>
              <a:ea typeface="黑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069382" y="883403"/>
            <a:ext cx="92679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0000FF"/>
                </a:solidFill>
              </a:rPr>
              <a:t>根据加法算式</a:t>
            </a:r>
            <a:r>
              <a:rPr lang="en-US" altLang="zh-CN" sz="4000" dirty="0" smtClean="0">
                <a:solidFill>
                  <a:srgbClr val="0000FF"/>
                </a:solidFill>
              </a:rPr>
              <a:t>45+12=57</a:t>
            </a:r>
            <a:r>
              <a:rPr lang="zh-CN" altLang="en-US" sz="4000" dirty="0" smtClean="0">
                <a:solidFill>
                  <a:srgbClr val="0000FF"/>
                </a:solidFill>
              </a:rPr>
              <a:t>提出数学问题</a:t>
            </a:r>
            <a:endParaRPr lang="zh-CN" altLang="en-US" sz="4000" dirty="0">
              <a:solidFill>
                <a:srgbClr val="0000FF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502615" y="1901255"/>
            <a:ext cx="30841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FF0000"/>
                </a:solidFill>
              </a:rPr>
              <a:t>一共有多少？</a:t>
            </a:r>
            <a:endParaRPr lang="zh-CN" altLang="en-US" sz="4000" dirty="0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069381" y="3208149"/>
            <a:ext cx="92679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0000FF"/>
                </a:solidFill>
              </a:rPr>
              <a:t>根据减法算式</a:t>
            </a:r>
            <a:r>
              <a:rPr lang="en-US" altLang="zh-CN" sz="4000" dirty="0" smtClean="0">
                <a:solidFill>
                  <a:srgbClr val="0000FF"/>
                </a:solidFill>
              </a:rPr>
              <a:t>45-12=33</a:t>
            </a:r>
            <a:r>
              <a:rPr lang="zh-CN" altLang="en-US" sz="4000" dirty="0" smtClean="0">
                <a:solidFill>
                  <a:srgbClr val="0000FF"/>
                </a:solidFill>
              </a:rPr>
              <a:t>提出数学问题</a:t>
            </a:r>
            <a:endParaRPr lang="zh-CN" altLang="en-US" sz="4000" dirty="0">
              <a:solidFill>
                <a:srgbClr val="0000FF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673097" y="4226001"/>
            <a:ext cx="30841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FF0000"/>
                </a:solidFill>
              </a:rPr>
              <a:t>还剩下多少？</a:t>
            </a:r>
            <a:endParaRPr lang="zh-CN" altLang="en-US" sz="4000" dirty="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673097" y="5178952"/>
            <a:ext cx="30841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FF0000"/>
                </a:solidFill>
              </a:rPr>
              <a:t>还差多少？</a:t>
            </a:r>
            <a:endParaRPr lang="zh-CN" alt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5910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723" y="3120206"/>
            <a:ext cx="1829134" cy="1095333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4200" y="2433052"/>
            <a:ext cx="2158728" cy="2128676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588935" y="635430"/>
            <a:ext cx="92679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0000FF"/>
                </a:solidFill>
              </a:rPr>
              <a:t>看图列算式</a:t>
            </a:r>
            <a:endParaRPr lang="zh-CN" altLang="en-US" sz="4000" dirty="0">
              <a:solidFill>
                <a:srgbClr val="0000FF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88935" y="2241838"/>
            <a:ext cx="18291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rgbClr val="0000FF"/>
                </a:solidFill>
              </a:rPr>
              <a:t>24</a:t>
            </a:r>
            <a:r>
              <a:rPr lang="zh-CN" altLang="en-US" sz="4000" dirty="0" smtClean="0">
                <a:solidFill>
                  <a:srgbClr val="0000FF"/>
                </a:solidFill>
              </a:rPr>
              <a:t>个</a:t>
            </a:r>
            <a:endParaRPr lang="zh-CN" altLang="en-US" sz="4000" dirty="0">
              <a:solidFill>
                <a:srgbClr val="0000FF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518116" y="2104872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rgbClr val="0000FF"/>
                </a:solidFill>
              </a:rPr>
              <a:t>70</a:t>
            </a:r>
            <a:r>
              <a:rPr lang="zh-CN" altLang="en-US" sz="4000" dirty="0" smtClean="0">
                <a:solidFill>
                  <a:srgbClr val="0000FF"/>
                </a:solidFill>
              </a:rPr>
              <a:t>个</a:t>
            </a:r>
            <a:endParaRPr lang="zh-CN" altLang="en-US" sz="4000" dirty="0">
              <a:solidFill>
                <a:srgbClr val="0000FF"/>
              </a:solidFill>
            </a:endParaRPr>
          </a:p>
        </p:txBody>
      </p:sp>
      <p:sp>
        <p:nvSpPr>
          <p:cNvPr id="10" name="左大括号 9"/>
          <p:cNvSpPr/>
          <p:nvPr/>
        </p:nvSpPr>
        <p:spPr>
          <a:xfrm rot="16200000">
            <a:off x="2398598" y="2953366"/>
            <a:ext cx="490349" cy="3546496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2149633" y="5111443"/>
            <a:ext cx="18291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>
                <a:solidFill>
                  <a:srgbClr val="0000FF"/>
                </a:solidFill>
              </a:rPr>
              <a:t>？</a:t>
            </a:r>
            <a:r>
              <a:rPr lang="zh-CN" altLang="en-US" sz="4000" dirty="0" smtClean="0">
                <a:solidFill>
                  <a:srgbClr val="0000FF"/>
                </a:solidFill>
              </a:rPr>
              <a:t>个</a:t>
            </a:r>
            <a:endParaRPr lang="zh-CN" altLang="en-US" sz="4000" dirty="0">
              <a:solidFill>
                <a:srgbClr val="0000FF"/>
              </a:solidFill>
            </a:endParaRP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3315" y="2759878"/>
            <a:ext cx="3683088" cy="2392834"/>
          </a:xfrm>
          <a:prstGeom prst="rect">
            <a:avLst/>
          </a:prstGeom>
        </p:spPr>
      </p:pic>
      <p:sp>
        <p:nvSpPr>
          <p:cNvPr id="13" name="文本框 12"/>
          <p:cNvSpPr txBox="1"/>
          <p:nvPr/>
        </p:nvSpPr>
        <p:spPr>
          <a:xfrm>
            <a:off x="6574186" y="1296821"/>
            <a:ext cx="92679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0000FF"/>
                </a:solidFill>
              </a:rPr>
              <a:t>树上原来有</a:t>
            </a:r>
            <a:r>
              <a:rPr lang="en-US" altLang="zh-CN" sz="4000" dirty="0" smtClean="0">
                <a:solidFill>
                  <a:srgbClr val="0000FF"/>
                </a:solidFill>
              </a:rPr>
              <a:t>14</a:t>
            </a:r>
            <a:r>
              <a:rPr lang="zh-CN" altLang="en-US" sz="4000" dirty="0" smtClean="0">
                <a:solidFill>
                  <a:srgbClr val="0000FF"/>
                </a:solidFill>
              </a:rPr>
              <a:t>只鸟。</a:t>
            </a:r>
            <a:endParaRPr lang="zh-CN" altLang="en-US" sz="4000" dirty="0">
              <a:solidFill>
                <a:srgbClr val="0000FF"/>
              </a:solidFill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6574186" y="2104872"/>
            <a:ext cx="92679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0000FF"/>
                </a:solidFill>
              </a:rPr>
              <a:t>飞走了多少只鸟？</a:t>
            </a:r>
            <a:endParaRPr lang="zh-CN" altLang="en-US" sz="4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7528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66" t="28983" r="17797" b="29369"/>
          <a:stretch/>
        </p:blipFill>
        <p:spPr>
          <a:xfrm>
            <a:off x="6570271" y="1973976"/>
            <a:ext cx="1983782" cy="76045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80" t="25186" r="17852" b="28929"/>
          <a:stretch/>
        </p:blipFill>
        <p:spPr>
          <a:xfrm>
            <a:off x="33870" y="3344868"/>
            <a:ext cx="2433233" cy="1531633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66" t="28983" r="17797" b="29369"/>
          <a:stretch/>
        </p:blipFill>
        <p:spPr>
          <a:xfrm>
            <a:off x="6853624" y="3102303"/>
            <a:ext cx="2154263" cy="825801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80" t="25186" r="17852" b="28929"/>
          <a:stretch/>
        </p:blipFill>
        <p:spPr>
          <a:xfrm>
            <a:off x="1279293" y="2419764"/>
            <a:ext cx="1588086" cy="999643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1069382" y="883403"/>
            <a:ext cx="92679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0000FF"/>
                </a:solidFill>
              </a:rPr>
              <a:t>停车场里原来停着</a:t>
            </a:r>
            <a:r>
              <a:rPr lang="en-US" altLang="zh-CN" sz="4000" dirty="0" smtClean="0">
                <a:solidFill>
                  <a:srgbClr val="0000FF"/>
                </a:solidFill>
              </a:rPr>
              <a:t>80</a:t>
            </a:r>
            <a:r>
              <a:rPr lang="zh-CN" altLang="en-US" sz="4000" dirty="0" smtClean="0">
                <a:solidFill>
                  <a:srgbClr val="0000FF"/>
                </a:solidFill>
              </a:rPr>
              <a:t>辆汽车</a:t>
            </a:r>
            <a:endParaRPr lang="zh-CN" altLang="en-US" sz="4000" dirty="0">
              <a:solidFill>
                <a:srgbClr val="0000FF"/>
              </a:solidFill>
            </a:endParaRP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80" t="25186" r="17852" b="28929"/>
          <a:stretch/>
        </p:blipFill>
        <p:spPr>
          <a:xfrm>
            <a:off x="-145798" y="2406547"/>
            <a:ext cx="1588086" cy="999643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66" t="28983" r="17797" b="29369"/>
          <a:stretch/>
        </p:blipFill>
        <p:spPr>
          <a:xfrm>
            <a:off x="8864019" y="2527062"/>
            <a:ext cx="1983782" cy="760450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66" t="28983" r="17797" b="29369"/>
          <a:stretch/>
        </p:blipFill>
        <p:spPr>
          <a:xfrm>
            <a:off x="9638935" y="3409669"/>
            <a:ext cx="2154263" cy="825801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66" t="28983" r="17797" b="29369"/>
          <a:stretch/>
        </p:blipFill>
        <p:spPr>
          <a:xfrm>
            <a:off x="10258865" y="1863602"/>
            <a:ext cx="2154263" cy="825801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66" t="28983" r="17797" b="29369"/>
          <a:stretch/>
        </p:blipFill>
        <p:spPr>
          <a:xfrm>
            <a:off x="10901031" y="2689403"/>
            <a:ext cx="2154263" cy="825801"/>
          </a:xfrm>
          <a:prstGeom prst="rect">
            <a:avLst/>
          </a:prstGeom>
        </p:spPr>
      </p:pic>
      <p:sp>
        <p:nvSpPr>
          <p:cNvPr id="14" name="文本框 13"/>
          <p:cNvSpPr txBox="1"/>
          <p:nvPr/>
        </p:nvSpPr>
        <p:spPr>
          <a:xfrm>
            <a:off x="7159204" y="4305813"/>
            <a:ext cx="92679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0000FF"/>
                </a:solidFill>
              </a:rPr>
              <a:t>先开走了</a:t>
            </a:r>
            <a:r>
              <a:rPr lang="en-US" altLang="zh-CN" sz="4000" dirty="0" smtClean="0">
                <a:solidFill>
                  <a:srgbClr val="0000FF"/>
                </a:solidFill>
              </a:rPr>
              <a:t>24</a:t>
            </a:r>
            <a:r>
              <a:rPr lang="zh-CN" altLang="en-US" sz="4000" dirty="0" smtClean="0">
                <a:solidFill>
                  <a:srgbClr val="0000FF"/>
                </a:solidFill>
              </a:rPr>
              <a:t>辆</a:t>
            </a:r>
            <a:endParaRPr lang="zh-CN" altLang="en-US" sz="4000" dirty="0">
              <a:solidFill>
                <a:srgbClr val="0000FF"/>
              </a:solidFill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0" y="4917204"/>
            <a:ext cx="92679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>
                <a:solidFill>
                  <a:srgbClr val="0000FF"/>
                </a:solidFill>
              </a:rPr>
              <a:t>又</a:t>
            </a:r>
            <a:r>
              <a:rPr lang="zh-CN" altLang="en-US" sz="4000" dirty="0" smtClean="0">
                <a:solidFill>
                  <a:srgbClr val="0000FF"/>
                </a:solidFill>
              </a:rPr>
              <a:t>开走了</a:t>
            </a:r>
            <a:r>
              <a:rPr lang="en-US" altLang="zh-CN" sz="4000" dirty="0" smtClean="0">
                <a:solidFill>
                  <a:srgbClr val="0000FF"/>
                </a:solidFill>
              </a:rPr>
              <a:t>13</a:t>
            </a:r>
            <a:r>
              <a:rPr lang="zh-CN" altLang="en-US" sz="4000" dirty="0" smtClean="0">
                <a:solidFill>
                  <a:srgbClr val="0000FF"/>
                </a:solidFill>
              </a:rPr>
              <a:t>辆</a:t>
            </a:r>
            <a:endParaRPr lang="zh-CN" altLang="en-US" sz="4000" dirty="0">
              <a:solidFill>
                <a:srgbClr val="0000FF"/>
              </a:solidFill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648245" y="5906304"/>
            <a:ext cx="55040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FF0000"/>
                </a:solidFill>
              </a:rPr>
              <a:t>提出数学问题并解决？</a:t>
            </a:r>
            <a:endParaRPr lang="zh-CN" alt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2069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655983" y="854765"/>
            <a:ext cx="108734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dirty="0" smtClean="0">
                <a:solidFill>
                  <a:srgbClr val="0000FF"/>
                </a:solidFill>
              </a:rPr>
              <a:t>小红有</a:t>
            </a:r>
            <a:r>
              <a:rPr lang="en-US" altLang="zh-CN" sz="4800" dirty="0" smtClean="0">
                <a:solidFill>
                  <a:srgbClr val="0000FF"/>
                </a:solidFill>
              </a:rPr>
              <a:t>45</a:t>
            </a:r>
            <a:r>
              <a:rPr lang="zh-CN" altLang="en-US" sz="4800" dirty="0" smtClean="0">
                <a:solidFill>
                  <a:srgbClr val="0000FF"/>
                </a:solidFill>
              </a:rPr>
              <a:t>张卡片，小丽有</a:t>
            </a:r>
            <a:r>
              <a:rPr lang="en-US" altLang="zh-CN" sz="4800" dirty="0" smtClean="0">
                <a:solidFill>
                  <a:srgbClr val="0000FF"/>
                </a:solidFill>
              </a:rPr>
              <a:t>38</a:t>
            </a:r>
            <a:r>
              <a:rPr lang="zh-CN" altLang="en-US" sz="4800" dirty="0" smtClean="0">
                <a:solidFill>
                  <a:srgbClr val="0000FF"/>
                </a:solidFill>
              </a:rPr>
              <a:t>张卡片。</a:t>
            </a:r>
            <a:endParaRPr lang="zh-CN" altLang="en-US" sz="4800" dirty="0">
              <a:solidFill>
                <a:srgbClr val="0000FF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95131" y="1779433"/>
            <a:ext cx="108734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FF0000"/>
                </a:solidFill>
              </a:rPr>
              <a:t>提出一个加法问题和一个减法问题</a:t>
            </a:r>
            <a:endParaRPr lang="zh-CN" altLang="en-US" sz="4000" dirty="0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55983" y="2580990"/>
            <a:ext cx="108734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0000FF"/>
                </a:solidFill>
              </a:rPr>
              <a:t>小红和小丽一共有多少张卡片？</a:t>
            </a:r>
            <a:endParaRPr lang="zh-CN" altLang="en-US" sz="4000" dirty="0">
              <a:solidFill>
                <a:srgbClr val="0000FF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55983" y="3892956"/>
            <a:ext cx="108734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0000FF"/>
                </a:solidFill>
              </a:rPr>
              <a:t>小红比小丽多多少张卡片？</a:t>
            </a:r>
            <a:endParaRPr lang="zh-CN" altLang="en-US" sz="4000" dirty="0">
              <a:solidFill>
                <a:srgbClr val="0000FF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55983" y="5220296"/>
            <a:ext cx="108734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0000FF"/>
                </a:solidFill>
              </a:rPr>
              <a:t>小丽比小红少多少张卡片？</a:t>
            </a:r>
            <a:endParaRPr lang="zh-CN" altLang="en-US" sz="4000" dirty="0">
              <a:solidFill>
                <a:srgbClr val="0000FF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431235" y="3185070"/>
            <a:ext cx="42340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rgbClr val="FF0000"/>
                </a:solidFill>
              </a:rPr>
              <a:t>45+38=83</a:t>
            </a:r>
            <a:r>
              <a:rPr lang="zh-CN" altLang="en-US" sz="4000" dirty="0" smtClean="0">
                <a:solidFill>
                  <a:srgbClr val="FF0000"/>
                </a:solidFill>
              </a:rPr>
              <a:t>（张）</a:t>
            </a:r>
            <a:endParaRPr lang="zh-CN" altLang="en-US" sz="4000" dirty="0">
              <a:solidFill>
                <a:srgbClr val="FF0000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431234" y="4497036"/>
            <a:ext cx="42340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rgbClr val="FF0000"/>
                </a:solidFill>
              </a:rPr>
              <a:t>45-38=7</a:t>
            </a:r>
            <a:r>
              <a:rPr lang="zh-CN" altLang="en-US" sz="4000" dirty="0" smtClean="0">
                <a:solidFill>
                  <a:srgbClr val="FF0000"/>
                </a:solidFill>
              </a:rPr>
              <a:t>（张）</a:t>
            </a:r>
            <a:endParaRPr lang="zh-CN" altLang="en-US" sz="4000" dirty="0">
              <a:solidFill>
                <a:srgbClr val="FF0000"/>
              </a:solidFill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431233" y="5880828"/>
            <a:ext cx="42340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rgbClr val="FF0000"/>
                </a:solidFill>
              </a:rPr>
              <a:t>45-38=7</a:t>
            </a:r>
            <a:r>
              <a:rPr lang="zh-CN" altLang="en-US" sz="4000" dirty="0" smtClean="0">
                <a:solidFill>
                  <a:srgbClr val="FF0000"/>
                </a:solidFill>
              </a:rPr>
              <a:t>（张）</a:t>
            </a:r>
            <a:endParaRPr lang="zh-CN" alt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399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2231"/>
          <a:stretch/>
        </p:blipFill>
        <p:spPr>
          <a:xfrm>
            <a:off x="634326" y="953145"/>
            <a:ext cx="1400376" cy="2352992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701"/>
          <a:stretch/>
        </p:blipFill>
        <p:spPr>
          <a:xfrm>
            <a:off x="1320848" y="3994838"/>
            <a:ext cx="1160494" cy="2352992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971648" y="4169310"/>
            <a:ext cx="1482988" cy="209501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338" r="63481"/>
          <a:stretch/>
        </p:blipFill>
        <p:spPr>
          <a:xfrm>
            <a:off x="3900877" y="1149373"/>
            <a:ext cx="1544972" cy="1857776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565" t="30338" r="36150"/>
          <a:stretch/>
        </p:blipFill>
        <p:spPr>
          <a:xfrm>
            <a:off x="9563843" y="4209006"/>
            <a:ext cx="1346623" cy="2090700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091" t="36225"/>
          <a:stretch/>
        </p:blipFill>
        <p:spPr>
          <a:xfrm>
            <a:off x="8251239" y="1097993"/>
            <a:ext cx="1799935" cy="1960536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843159" y="3280138"/>
            <a:ext cx="13439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小军</a:t>
            </a:r>
            <a:endParaRPr lang="zh-CN" altLang="en-US" sz="2400" b="1" dirty="0"/>
          </a:p>
        </p:txBody>
      </p:sp>
      <p:sp>
        <p:nvSpPr>
          <p:cNvPr id="11" name="文本框 10"/>
          <p:cNvSpPr txBox="1"/>
          <p:nvPr/>
        </p:nvSpPr>
        <p:spPr>
          <a:xfrm>
            <a:off x="1515123" y="6347830"/>
            <a:ext cx="13439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小兰</a:t>
            </a:r>
            <a:endParaRPr lang="zh-CN" altLang="en-US" sz="2400" b="1" dirty="0"/>
          </a:p>
        </p:txBody>
      </p:sp>
      <p:sp>
        <p:nvSpPr>
          <p:cNvPr id="12" name="文本框 11"/>
          <p:cNvSpPr txBox="1"/>
          <p:nvPr/>
        </p:nvSpPr>
        <p:spPr>
          <a:xfrm>
            <a:off x="5214208" y="6264325"/>
            <a:ext cx="13439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小丽</a:t>
            </a:r>
            <a:endParaRPr lang="zh-CN" altLang="en-US" sz="2400" b="1" dirty="0"/>
          </a:p>
        </p:txBody>
      </p:sp>
      <p:grpSp>
        <p:nvGrpSpPr>
          <p:cNvPr id="26" name="组合 25"/>
          <p:cNvGrpSpPr/>
          <p:nvPr/>
        </p:nvGrpSpPr>
        <p:grpSpPr>
          <a:xfrm>
            <a:off x="1515123" y="302453"/>
            <a:ext cx="1804613" cy="1131854"/>
            <a:chOff x="1515123" y="302453"/>
            <a:chExt cx="1804613" cy="1131854"/>
          </a:xfrm>
        </p:grpSpPr>
        <p:sp>
          <p:nvSpPr>
            <p:cNvPr id="14" name="圆角矩形标注 13"/>
            <p:cNvSpPr/>
            <p:nvPr/>
          </p:nvSpPr>
          <p:spPr>
            <a:xfrm>
              <a:off x="1515123" y="302453"/>
              <a:ext cx="1681560" cy="1131854"/>
            </a:xfrm>
            <a:prstGeom prst="wedgeRoundRectCallout">
              <a:avLst>
                <a:gd name="adj1" fmla="val -47561"/>
                <a:gd name="adj2" fmla="val 76193"/>
                <a:gd name="adj3" fmla="val 16667"/>
              </a:avLst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文本框 14"/>
            <p:cNvSpPr txBox="1"/>
            <p:nvPr/>
          </p:nvSpPr>
          <p:spPr>
            <a:xfrm>
              <a:off x="1520773" y="722312"/>
              <a:ext cx="17989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400" dirty="0" smtClean="0">
                  <a:solidFill>
                    <a:srgbClr val="FF0000"/>
                  </a:solidFill>
                </a:rPr>
                <a:t>我跳了</a:t>
              </a:r>
              <a:r>
                <a:rPr lang="en-US" altLang="zh-CN" sz="2400" dirty="0" smtClean="0">
                  <a:solidFill>
                    <a:srgbClr val="FF0000"/>
                  </a:solidFill>
                </a:rPr>
                <a:t>57</a:t>
              </a:r>
              <a:r>
                <a:rPr lang="zh-CN" altLang="en-US" sz="2400" dirty="0" smtClean="0">
                  <a:solidFill>
                    <a:srgbClr val="FF0000"/>
                  </a:solidFill>
                </a:rPr>
                <a:t>下</a:t>
              </a:r>
              <a:endParaRPr lang="zh-CN" altLang="en-US" sz="24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9" name="组合 28"/>
          <p:cNvGrpSpPr/>
          <p:nvPr/>
        </p:nvGrpSpPr>
        <p:grpSpPr>
          <a:xfrm>
            <a:off x="6327679" y="3306137"/>
            <a:ext cx="1798963" cy="1131854"/>
            <a:chOff x="6327679" y="3306137"/>
            <a:chExt cx="1798963" cy="1131854"/>
          </a:xfrm>
        </p:grpSpPr>
        <p:sp>
          <p:nvSpPr>
            <p:cNvPr id="16" name="圆角矩形标注 15"/>
            <p:cNvSpPr/>
            <p:nvPr/>
          </p:nvSpPr>
          <p:spPr>
            <a:xfrm>
              <a:off x="6327679" y="3306137"/>
              <a:ext cx="1681560" cy="1131854"/>
            </a:xfrm>
            <a:prstGeom prst="wedgeRoundRectCallout">
              <a:avLst>
                <a:gd name="adj1" fmla="val -47561"/>
                <a:gd name="adj2" fmla="val 76193"/>
                <a:gd name="adj3" fmla="val 16667"/>
              </a:avLst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6327679" y="3701537"/>
              <a:ext cx="17989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400" dirty="0" smtClean="0">
                  <a:solidFill>
                    <a:srgbClr val="FF0000"/>
                  </a:solidFill>
                </a:rPr>
                <a:t>我跳了</a:t>
              </a:r>
              <a:r>
                <a:rPr lang="en-US" altLang="zh-CN" sz="2400" dirty="0" smtClean="0">
                  <a:solidFill>
                    <a:srgbClr val="FF0000"/>
                  </a:solidFill>
                </a:rPr>
                <a:t>85</a:t>
              </a:r>
              <a:r>
                <a:rPr lang="zh-CN" altLang="en-US" sz="2400" dirty="0" smtClean="0">
                  <a:solidFill>
                    <a:srgbClr val="FF0000"/>
                  </a:solidFill>
                </a:rPr>
                <a:t>下</a:t>
              </a:r>
              <a:endParaRPr lang="zh-CN" altLang="en-US" sz="24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5" name="组合 34"/>
          <p:cNvGrpSpPr/>
          <p:nvPr/>
        </p:nvGrpSpPr>
        <p:grpSpPr>
          <a:xfrm>
            <a:off x="2289914" y="3643079"/>
            <a:ext cx="1835976" cy="1131854"/>
            <a:chOff x="2289914" y="3643079"/>
            <a:chExt cx="1835976" cy="1131854"/>
          </a:xfrm>
        </p:grpSpPr>
        <p:sp>
          <p:nvSpPr>
            <p:cNvPr id="18" name="圆角矩形标注 17"/>
            <p:cNvSpPr/>
            <p:nvPr/>
          </p:nvSpPr>
          <p:spPr>
            <a:xfrm>
              <a:off x="2289914" y="3643079"/>
              <a:ext cx="1681560" cy="1131854"/>
            </a:xfrm>
            <a:prstGeom prst="wedgeRoundRectCallout">
              <a:avLst>
                <a:gd name="adj1" fmla="val -47561"/>
                <a:gd name="adj2" fmla="val 76193"/>
                <a:gd name="adj3" fmla="val 16667"/>
              </a:avLst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9" name="文本框 18"/>
            <p:cNvSpPr txBox="1"/>
            <p:nvPr/>
          </p:nvSpPr>
          <p:spPr>
            <a:xfrm>
              <a:off x="2326927" y="3872064"/>
              <a:ext cx="179896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400" dirty="0" smtClean="0">
                  <a:solidFill>
                    <a:srgbClr val="FF0000"/>
                  </a:solidFill>
                </a:rPr>
                <a:t>我比小丽少跳了</a:t>
              </a:r>
              <a:r>
                <a:rPr lang="en-US" altLang="zh-CN" sz="2400" dirty="0">
                  <a:solidFill>
                    <a:srgbClr val="FF0000"/>
                  </a:solidFill>
                </a:rPr>
                <a:t>6</a:t>
              </a:r>
              <a:r>
                <a:rPr lang="zh-CN" altLang="en-US" sz="2400" dirty="0" smtClean="0">
                  <a:solidFill>
                    <a:srgbClr val="FF0000"/>
                  </a:solidFill>
                </a:rPr>
                <a:t>下</a:t>
              </a:r>
              <a:endParaRPr lang="zh-CN" altLang="en-US" sz="24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7" name="组合 26"/>
          <p:cNvGrpSpPr/>
          <p:nvPr/>
        </p:nvGrpSpPr>
        <p:grpSpPr>
          <a:xfrm>
            <a:off x="5309263" y="387217"/>
            <a:ext cx="1853203" cy="1131854"/>
            <a:chOff x="5309263" y="387217"/>
            <a:chExt cx="1853203" cy="1131854"/>
          </a:xfrm>
        </p:grpSpPr>
        <p:sp>
          <p:nvSpPr>
            <p:cNvPr id="20" name="圆角矩形标注 19"/>
            <p:cNvSpPr/>
            <p:nvPr/>
          </p:nvSpPr>
          <p:spPr>
            <a:xfrm>
              <a:off x="5309263" y="387217"/>
              <a:ext cx="1681560" cy="1131854"/>
            </a:xfrm>
            <a:prstGeom prst="wedgeRoundRectCallout">
              <a:avLst>
                <a:gd name="adj1" fmla="val -47561"/>
                <a:gd name="adj2" fmla="val 76193"/>
                <a:gd name="adj3" fmla="val 16667"/>
              </a:avLst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1" name="文本框 20"/>
            <p:cNvSpPr txBox="1"/>
            <p:nvPr/>
          </p:nvSpPr>
          <p:spPr>
            <a:xfrm>
              <a:off x="5363503" y="485352"/>
              <a:ext cx="179896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400" dirty="0" smtClean="0">
                  <a:solidFill>
                    <a:srgbClr val="FF0000"/>
                  </a:solidFill>
                </a:rPr>
                <a:t>我比小军多跳了</a:t>
              </a:r>
              <a:r>
                <a:rPr lang="en-US" altLang="zh-CN" sz="2400" dirty="0" smtClean="0">
                  <a:solidFill>
                    <a:srgbClr val="FF0000"/>
                  </a:solidFill>
                </a:rPr>
                <a:t>12</a:t>
              </a:r>
              <a:r>
                <a:rPr lang="zh-CN" altLang="en-US" sz="2400" dirty="0" smtClean="0">
                  <a:solidFill>
                    <a:srgbClr val="FF0000"/>
                  </a:solidFill>
                </a:rPr>
                <a:t>下</a:t>
              </a:r>
              <a:endParaRPr lang="zh-CN" altLang="en-US" sz="24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8" name="组合 27"/>
          <p:cNvGrpSpPr/>
          <p:nvPr/>
        </p:nvGrpSpPr>
        <p:grpSpPr>
          <a:xfrm>
            <a:off x="9127076" y="618050"/>
            <a:ext cx="1823579" cy="1131854"/>
            <a:chOff x="9127076" y="618050"/>
            <a:chExt cx="1823579" cy="1131854"/>
          </a:xfrm>
        </p:grpSpPr>
        <p:sp>
          <p:nvSpPr>
            <p:cNvPr id="22" name="圆角矩形标注 21"/>
            <p:cNvSpPr/>
            <p:nvPr/>
          </p:nvSpPr>
          <p:spPr>
            <a:xfrm>
              <a:off x="9127076" y="618050"/>
              <a:ext cx="1681560" cy="1131854"/>
            </a:xfrm>
            <a:prstGeom prst="wedgeRoundRectCallout">
              <a:avLst>
                <a:gd name="adj1" fmla="val -47561"/>
                <a:gd name="adj2" fmla="val 76193"/>
                <a:gd name="adj3" fmla="val 16667"/>
              </a:avLst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3" name="文本框 22"/>
            <p:cNvSpPr txBox="1"/>
            <p:nvPr/>
          </p:nvSpPr>
          <p:spPr>
            <a:xfrm>
              <a:off x="9151692" y="747043"/>
              <a:ext cx="179896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400" dirty="0" smtClean="0">
                  <a:solidFill>
                    <a:srgbClr val="FF0000"/>
                  </a:solidFill>
                </a:rPr>
                <a:t>我比小兰多跳了</a:t>
              </a:r>
              <a:r>
                <a:rPr lang="en-US" altLang="zh-CN" sz="2400" dirty="0" smtClean="0">
                  <a:solidFill>
                    <a:srgbClr val="FF0000"/>
                  </a:solidFill>
                </a:rPr>
                <a:t>20</a:t>
              </a:r>
              <a:r>
                <a:rPr lang="zh-CN" altLang="en-US" sz="2400" dirty="0" smtClean="0">
                  <a:solidFill>
                    <a:srgbClr val="FF0000"/>
                  </a:solidFill>
                </a:rPr>
                <a:t>下</a:t>
              </a:r>
              <a:endParaRPr lang="zh-CN" altLang="en-US" sz="24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0" name="组合 29"/>
          <p:cNvGrpSpPr/>
          <p:nvPr/>
        </p:nvGrpSpPr>
        <p:grpSpPr>
          <a:xfrm>
            <a:off x="10069686" y="2945043"/>
            <a:ext cx="1861602" cy="1131854"/>
            <a:chOff x="10069686" y="2945043"/>
            <a:chExt cx="1861602" cy="1131854"/>
          </a:xfrm>
        </p:grpSpPr>
        <p:sp>
          <p:nvSpPr>
            <p:cNvPr id="24" name="圆角矩形标注 23"/>
            <p:cNvSpPr/>
            <p:nvPr/>
          </p:nvSpPr>
          <p:spPr>
            <a:xfrm>
              <a:off x="10069686" y="2945043"/>
              <a:ext cx="1681560" cy="1131854"/>
            </a:xfrm>
            <a:prstGeom prst="wedgeRoundRectCallout">
              <a:avLst>
                <a:gd name="adj1" fmla="val -47561"/>
                <a:gd name="adj2" fmla="val 76193"/>
                <a:gd name="adj3" fmla="val 16667"/>
              </a:avLst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5" name="文本框 24"/>
            <p:cNvSpPr txBox="1"/>
            <p:nvPr/>
          </p:nvSpPr>
          <p:spPr>
            <a:xfrm>
              <a:off x="10132325" y="3137649"/>
              <a:ext cx="179896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400" dirty="0" smtClean="0">
                  <a:solidFill>
                    <a:srgbClr val="FF0000"/>
                  </a:solidFill>
                </a:rPr>
                <a:t>我比小明少跳了</a:t>
              </a:r>
              <a:r>
                <a:rPr lang="en-US" altLang="zh-CN" sz="2400" dirty="0" smtClean="0">
                  <a:solidFill>
                    <a:srgbClr val="FF0000"/>
                  </a:solidFill>
                </a:rPr>
                <a:t>8</a:t>
              </a:r>
              <a:r>
                <a:rPr lang="zh-CN" altLang="en-US" sz="2400" dirty="0" smtClean="0">
                  <a:solidFill>
                    <a:srgbClr val="FF0000"/>
                  </a:solidFill>
                </a:rPr>
                <a:t>下</a:t>
              </a:r>
              <a:endParaRPr lang="zh-CN" altLang="en-US" sz="2400" dirty="0">
                <a:solidFill>
                  <a:srgbClr val="FF0000"/>
                </a:solidFill>
              </a:endParaRPr>
            </a:p>
          </p:txBody>
        </p:sp>
      </p:grpSp>
      <p:sp>
        <p:nvSpPr>
          <p:cNvPr id="31" name="椭圆 30"/>
          <p:cNvSpPr/>
          <p:nvPr/>
        </p:nvSpPr>
        <p:spPr>
          <a:xfrm>
            <a:off x="5994465" y="479244"/>
            <a:ext cx="666427" cy="467793"/>
          </a:xfrm>
          <a:prstGeom prst="ellips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椭圆 31"/>
          <p:cNvSpPr/>
          <p:nvPr/>
        </p:nvSpPr>
        <p:spPr>
          <a:xfrm>
            <a:off x="3030535" y="3872064"/>
            <a:ext cx="666427" cy="467793"/>
          </a:xfrm>
          <a:prstGeom prst="ellips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椭圆 32"/>
          <p:cNvSpPr/>
          <p:nvPr/>
        </p:nvSpPr>
        <p:spPr>
          <a:xfrm>
            <a:off x="9880005" y="755845"/>
            <a:ext cx="666427" cy="467793"/>
          </a:xfrm>
          <a:prstGeom prst="ellips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椭圆 33"/>
          <p:cNvSpPr/>
          <p:nvPr/>
        </p:nvSpPr>
        <p:spPr>
          <a:xfrm>
            <a:off x="10841627" y="3175286"/>
            <a:ext cx="666427" cy="467793"/>
          </a:xfrm>
          <a:prstGeom prst="ellips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5670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  <p:bldP spid="33" grpId="0" animBg="1"/>
      <p:bldP spid="3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35" t="18395" r="17505" b="22668"/>
          <a:stretch/>
        </p:blipFill>
        <p:spPr>
          <a:xfrm>
            <a:off x="238541" y="775251"/>
            <a:ext cx="1630018" cy="155050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78" t="14481" r="16383" b="24419"/>
          <a:stretch/>
        </p:blipFill>
        <p:spPr>
          <a:xfrm>
            <a:off x="2262919" y="817798"/>
            <a:ext cx="1550504" cy="1505167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88" t="18162" r="12335" b="13377"/>
          <a:stretch/>
        </p:blipFill>
        <p:spPr>
          <a:xfrm>
            <a:off x="4591878" y="755374"/>
            <a:ext cx="1692858" cy="1590261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02" t="10145" r="8979" b="24058"/>
          <a:stretch/>
        </p:blipFill>
        <p:spPr>
          <a:xfrm>
            <a:off x="9349819" y="954155"/>
            <a:ext cx="1959979" cy="1232452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444058" y="246269"/>
            <a:ext cx="182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FF0000"/>
                </a:solidFill>
              </a:rPr>
              <a:t>篮球</a:t>
            </a:r>
            <a:endParaRPr lang="zh-CN" altLang="en-US" sz="4000" dirty="0">
              <a:solidFill>
                <a:srgbClr val="FF0000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603247" y="246269"/>
            <a:ext cx="182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>
                <a:solidFill>
                  <a:srgbClr val="FF0000"/>
                </a:solidFill>
              </a:rPr>
              <a:t>足</a:t>
            </a:r>
            <a:r>
              <a:rPr lang="zh-CN" altLang="en-US" sz="4000" dirty="0" smtClean="0">
                <a:solidFill>
                  <a:srgbClr val="FF0000"/>
                </a:solidFill>
              </a:rPr>
              <a:t>球</a:t>
            </a:r>
            <a:endParaRPr lang="zh-CN" altLang="en-US" sz="4000" dirty="0">
              <a:solidFill>
                <a:srgbClr val="FF0000"/>
              </a:solidFill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843959" y="225577"/>
            <a:ext cx="182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FF0000"/>
                </a:solidFill>
              </a:rPr>
              <a:t>游泳圈</a:t>
            </a:r>
            <a:endParaRPr lang="zh-CN" altLang="en-US" sz="4000" dirty="0">
              <a:solidFill>
                <a:srgbClr val="FF0000"/>
              </a:solidFill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7027036" y="225577"/>
            <a:ext cx="22266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FF0000"/>
                </a:solidFill>
              </a:rPr>
              <a:t>羽毛球拍</a:t>
            </a:r>
            <a:endParaRPr lang="zh-CN" altLang="en-US" sz="4000" dirty="0">
              <a:solidFill>
                <a:srgbClr val="FF0000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9607992" y="271743"/>
            <a:ext cx="24183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>
                <a:solidFill>
                  <a:srgbClr val="FF0000"/>
                </a:solidFill>
              </a:rPr>
              <a:t>乒乓</a:t>
            </a:r>
            <a:r>
              <a:rPr lang="zh-CN" altLang="en-US" sz="4000" dirty="0" smtClean="0">
                <a:solidFill>
                  <a:srgbClr val="FF0000"/>
                </a:solidFill>
              </a:rPr>
              <a:t>球拍</a:t>
            </a:r>
            <a:endParaRPr lang="zh-CN" altLang="en-US" sz="4000" dirty="0">
              <a:solidFill>
                <a:srgbClr val="FF0000"/>
              </a:solidFill>
            </a:endParaRPr>
          </a:p>
        </p:txBody>
      </p:sp>
      <p:pic>
        <p:nvPicPr>
          <p:cNvPr id="14" name="图片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7037" y="954155"/>
            <a:ext cx="2095500" cy="2095500"/>
          </a:xfrm>
          <a:prstGeom prst="rect">
            <a:avLst/>
          </a:prstGeom>
        </p:spPr>
      </p:pic>
      <p:sp>
        <p:nvSpPr>
          <p:cNvPr id="15" name="文本框 14"/>
          <p:cNvSpPr txBox="1"/>
          <p:nvPr/>
        </p:nvSpPr>
        <p:spPr>
          <a:xfrm>
            <a:off x="349071" y="2322965"/>
            <a:ext cx="182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rgbClr val="0000FF"/>
                </a:solidFill>
              </a:rPr>
              <a:t>56</a:t>
            </a:r>
            <a:r>
              <a:rPr lang="zh-CN" altLang="en-US" sz="4000" dirty="0" smtClean="0">
                <a:solidFill>
                  <a:srgbClr val="0000FF"/>
                </a:solidFill>
              </a:rPr>
              <a:t>元</a:t>
            </a:r>
            <a:endParaRPr lang="zh-CN" altLang="en-US" sz="4000" dirty="0">
              <a:solidFill>
                <a:srgbClr val="0000FF"/>
              </a:solidFill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2470474" y="2341769"/>
            <a:ext cx="182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rgbClr val="0000FF"/>
                </a:solidFill>
              </a:rPr>
              <a:t>48</a:t>
            </a:r>
            <a:r>
              <a:rPr lang="zh-CN" altLang="en-US" sz="4000" dirty="0" smtClean="0">
                <a:solidFill>
                  <a:srgbClr val="0000FF"/>
                </a:solidFill>
              </a:rPr>
              <a:t>元</a:t>
            </a:r>
            <a:endParaRPr lang="zh-CN" altLang="en-US" sz="4000" dirty="0">
              <a:solidFill>
                <a:srgbClr val="0000FF"/>
              </a:solidFill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4862675" y="2341769"/>
            <a:ext cx="182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rgbClr val="0000FF"/>
                </a:solidFill>
              </a:rPr>
              <a:t>32</a:t>
            </a:r>
            <a:r>
              <a:rPr lang="zh-CN" altLang="en-US" sz="4000" dirty="0" smtClean="0">
                <a:solidFill>
                  <a:srgbClr val="0000FF"/>
                </a:solidFill>
              </a:rPr>
              <a:t>元</a:t>
            </a:r>
            <a:endParaRPr lang="zh-CN" altLang="en-US" sz="4000" dirty="0">
              <a:solidFill>
                <a:srgbClr val="0000FF"/>
              </a:solidFill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7407378" y="2362461"/>
            <a:ext cx="182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rgbClr val="0000FF"/>
                </a:solidFill>
              </a:rPr>
              <a:t>68</a:t>
            </a:r>
            <a:r>
              <a:rPr lang="zh-CN" altLang="en-US" sz="4000" dirty="0" smtClean="0">
                <a:solidFill>
                  <a:srgbClr val="0000FF"/>
                </a:solidFill>
              </a:rPr>
              <a:t>元</a:t>
            </a:r>
            <a:endParaRPr lang="zh-CN" altLang="en-US" sz="4000" dirty="0">
              <a:solidFill>
                <a:srgbClr val="0000FF"/>
              </a:solidFill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9502878" y="2362461"/>
            <a:ext cx="24415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0000FF"/>
                </a:solidFill>
              </a:rPr>
              <a:t>（  ）元</a:t>
            </a:r>
            <a:endParaRPr lang="zh-CN" altLang="en-US" sz="4000" dirty="0">
              <a:solidFill>
                <a:srgbClr val="0000FF"/>
              </a:solidFill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374486" y="3162248"/>
            <a:ext cx="108822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solidFill>
                  <a:srgbClr val="0000FF"/>
                </a:solidFill>
              </a:rPr>
              <a:t>1</a:t>
            </a:r>
            <a:r>
              <a:rPr lang="zh-CN" altLang="en-US" sz="3200" dirty="0" smtClean="0">
                <a:solidFill>
                  <a:srgbClr val="0000FF"/>
                </a:solidFill>
              </a:rPr>
              <a:t>、买一个篮球和一个游泳圈需要多少元？</a:t>
            </a:r>
            <a:endParaRPr lang="zh-CN" altLang="en-US" sz="3200" dirty="0">
              <a:solidFill>
                <a:srgbClr val="0000FF"/>
              </a:solidFill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444058" y="4238670"/>
            <a:ext cx="108822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rgbClr val="0000FF"/>
                </a:solidFill>
              </a:rPr>
              <a:t>2</a:t>
            </a:r>
            <a:r>
              <a:rPr lang="zh-CN" altLang="en-US" sz="3200" dirty="0" smtClean="0">
                <a:solidFill>
                  <a:srgbClr val="0000FF"/>
                </a:solidFill>
              </a:rPr>
              <a:t>、小明有</a:t>
            </a:r>
            <a:r>
              <a:rPr lang="en-US" altLang="zh-CN" sz="3200" dirty="0" smtClean="0">
                <a:solidFill>
                  <a:srgbClr val="0000FF"/>
                </a:solidFill>
              </a:rPr>
              <a:t>100</a:t>
            </a:r>
            <a:r>
              <a:rPr lang="zh-CN" altLang="en-US" sz="3200" dirty="0" smtClean="0">
                <a:solidFill>
                  <a:srgbClr val="0000FF"/>
                </a:solidFill>
              </a:rPr>
              <a:t>元钱，可以买哪两件？</a:t>
            </a:r>
            <a:endParaRPr lang="zh-CN" altLang="en-US" sz="3200" dirty="0">
              <a:solidFill>
                <a:srgbClr val="0000FF"/>
              </a:solidFill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374486" y="5238944"/>
            <a:ext cx="11747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solidFill>
                  <a:srgbClr val="0000FF"/>
                </a:solidFill>
              </a:rPr>
              <a:t>3</a:t>
            </a:r>
            <a:r>
              <a:rPr lang="zh-CN" altLang="en-US" sz="3200" dirty="0" smtClean="0">
                <a:solidFill>
                  <a:srgbClr val="0000FF"/>
                </a:solidFill>
              </a:rPr>
              <a:t>、小丽有</a:t>
            </a:r>
            <a:r>
              <a:rPr lang="en-US" altLang="zh-CN" sz="3200" dirty="0" smtClean="0">
                <a:solidFill>
                  <a:srgbClr val="0000FF"/>
                </a:solidFill>
              </a:rPr>
              <a:t>50</a:t>
            </a:r>
            <a:r>
              <a:rPr lang="zh-CN" altLang="en-US" sz="3200" dirty="0" smtClean="0">
                <a:solidFill>
                  <a:srgbClr val="0000FF"/>
                </a:solidFill>
              </a:rPr>
              <a:t>元钱，想买一个游泳圈，够吗？还要找回多少钱？</a:t>
            </a:r>
            <a:endParaRPr lang="zh-CN" altLang="en-US" sz="3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177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  <p:bldP spid="15" grpId="0"/>
      <p:bldP spid="18" grpId="0"/>
      <p:bldP spid="20" grpId="0"/>
      <p:bldP spid="21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35" t="18395" r="17505" b="22668"/>
          <a:stretch/>
        </p:blipFill>
        <p:spPr>
          <a:xfrm>
            <a:off x="238541" y="775251"/>
            <a:ext cx="1630018" cy="155050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78" t="14481" r="16383" b="24419"/>
          <a:stretch/>
        </p:blipFill>
        <p:spPr>
          <a:xfrm>
            <a:off x="2262919" y="817798"/>
            <a:ext cx="1550504" cy="1505167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88" t="18162" r="12335" b="13377"/>
          <a:stretch/>
        </p:blipFill>
        <p:spPr>
          <a:xfrm>
            <a:off x="4591878" y="755374"/>
            <a:ext cx="1692858" cy="1590261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02" t="10145" r="8979" b="24058"/>
          <a:stretch/>
        </p:blipFill>
        <p:spPr>
          <a:xfrm>
            <a:off x="9349819" y="954155"/>
            <a:ext cx="1959979" cy="1232452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444058" y="246269"/>
            <a:ext cx="182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FF0000"/>
                </a:solidFill>
              </a:rPr>
              <a:t>篮球</a:t>
            </a:r>
            <a:endParaRPr lang="zh-CN" altLang="en-US" sz="4000" dirty="0">
              <a:solidFill>
                <a:srgbClr val="FF0000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603247" y="246269"/>
            <a:ext cx="182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>
                <a:solidFill>
                  <a:srgbClr val="FF0000"/>
                </a:solidFill>
              </a:rPr>
              <a:t>足</a:t>
            </a:r>
            <a:r>
              <a:rPr lang="zh-CN" altLang="en-US" sz="4000" dirty="0" smtClean="0">
                <a:solidFill>
                  <a:srgbClr val="FF0000"/>
                </a:solidFill>
              </a:rPr>
              <a:t>球</a:t>
            </a:r>
            <a:endParaRPr lang="zh-CN" altLang="en-US" sz="4000" dirty="0">
              <a:solidFill>
                <a:srgbClr val="FF0000"/>
              </a:solidFill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843959" y="225577"/>
            <a:ext cx="182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FF0000"/>
                </a:solidFill>
              </a:rPr>
              <a:t>游泳圈</a:t>
            </a:r>
            <a:endParaRPr lang="zh-CN" altLang="en-US" sz="4000" dirty="0">
              <a:solidFill>
                <a:srgbClr val="FF0000"/>
              </a:solidFill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7027036" y="225577"/>
            <a:ext cx="22266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FF0000"/>
                </a:solidFill>
              </a:rPr>
              <a:t>羽毛球拍</a:t>
            </a:r>
            <a:endParaRPr lang="zh-CN" altLang="en-US" sz="4000" dirty="0">
              <a:solidFill>
                <a:srgbClr val="FF0000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9607992" y="271743"/>
            <a:ext cx="24183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>
                <a:solidFill>
                  <a:srgbClr val="FF0000"/>
                </a:solidFill>
              </a:rPr>
              <a:t>乒乓</a:t>
            </a:r>
            <a:r>
              <a:rPr lang="zh-CN" altLang="en-US" sz="4000" dirty="0" smtClean="0">
                <a:solidFill>
                  <a:srgbClr val="FF0000"/>
                </a:solidFill>
              </a:rPr>
              <a:t>球拍</a:t>
            </a:r>
            <a:endParaRPr lang="zh-CN" altLang="en-US" sz="4000" dirty="0">
              <a:solidFill>
                <a:srgbClr val="FF0000"/>
              </a:solidFill>
            </a:endParaRPr>
          </a:p>
        </p:txBody>
      </p:sp>
      <p:pic>
        <p:nvPicPr>
          <p:cNvPr id="14" name="图片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7037" y="954155"/>
            <a:ext cx="2095500" cy="2095500"/>
          </a:xfrm>
          <a:prstGeom prst="rect">
            <a:avLst/>
          </a:prstGeom>
        </p:spPr>
      </p:pic>
      <p:sp>
        <p:nvSpPr>
          <p:cNvPr id="15" name="文本框 14"/>
          <p:cNvSpPr txBox="1"/>
          <p:nvPr/>
        </p:nvSpPr>
        <p:spPr>
          <a:xfrm>
            <a:off x="349071" y="2322965"/>
            <a:ext cx="182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rgbClr val="0000FF"/>
                </a:solidFill>
              </a:rPr>
              <a:t>56</a:t>
            </a:r>
            <a:r>
              <a:rPr lang="zh-CN" altLang="en-US" sz="4000" dirty="0" smtClean="0">
                <a:solidFill>
                  <a:srgbClr val="0000FF"/>
                </a:solidFill>
              </a:rPr>
              <a:t>元</a:t>
            </a:r>
            <a:endParaRPr lang="zh-CN" altLang="en-US" sz="4000" dirty="0">
              <a:solidFill>
                <a:srgbClr val="0000FF"/>
              </a:solidFill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2470474" y="2341769"/>
            <a:ext cx="182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rgbClr val="0000FF"/>
                </a:solidFill>
              </a:rPr>
              <a:t>48</a:t>
            </a:r>
            <a:r>
              <a:rPr lang="zh-CN" altLang="en-US" sz="4000" dirty="0" smtClean="0">
                <a:solidFill>
                  <a:srgbClr val="0000FF"/>
                </a:solidFill>
              </a:rPr>
              <a:t>元</a:t>
            </a:r>
            <a:endParaRPr lang="zh-CN" altLang="en-US" sz="4000" dirty="0">
              <a:solidFill>
                <a:srgbClr val="0000FF"/>
              </a:solidFill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4862675" y="2341769"/>
            <a:ext cx="182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rgbClr val="0000FF"/>
                </a:solidFill>
              </a:rPr>
              <a:t>32</a:t>
            </a:r>
            <a:r>
              <a:rPr lang="zh-CN" altLang="en-US" sz="4000" dirty="0" smtClean="0">
                <a:solidFill>
                  <a:srgbClr val="0000FF"/>
                </a:solidFill>
              </a:rPr>
              <a:t>元</a:t>
            </a:r>
            <a:endParaRPr lang="zh-CN" altLang="en-US" sz="4000" dirty="0">
              <a:solidFill>
                <a:srgbClr val="0000FF"/>
              </a:solidFill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7407378" y="2362461"/>
            <a:ext cx="182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rgbClr val="0000FF"/>
                </a:solidFill>
              </a:rPr>
              <a:t>62</a:t>
            </a:r>
            <a:r>
              <a:rPr lang="zh-CN" altLang="en-US" sz="4000" dirty="0" smtClean="0">
                <a:solidFill>
                  <a:srgbClr val="0000FF"/>
                </a:solidFill>
              </a:rPr>
              <a:t>元</a:t>
            </a:r>
            <a:endParaRPr lang="zh-CN" altLang="en-US" sz="4000" dirty="0">
              <a:solidFill>
                <a:srgbClr val="0000FF"/>
              </a:solidFill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9502878" y="2362461"/>
            <a:ext cx="24415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0000FF"/>
                </a:solidFill>
              </a:rPr>
              <a:t>（  ）元</a:t>
            </a:r>
            <a:endParaRPr lang="zh-CN" altLang="en-US" sz="4000" dirty="0">
              <a:solidFill>
                <a:srgbClr val="0000FF"/>
              </a:solidFill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349071" y="3107000"/>
            <a:ext cx="11747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rgbClr val="0000FF"/>
                </a:solidFill>
              </a:rPr>
              <a:t>4</a:t>
            </a:r>
            <a:r>
              <a:rPr lang="zh-CN" altLang="en-US" sz="3200" dirty="0" smtClean="0">
                <a:solidFill>
                  <a:srgbClr val="0000FF"/>
                </a:solidFill>
              </a:rPr>
              <a:t>、小丽给钱买了一个篮球，售货员找回</a:t>
            </a:r>
            <a:r>
              <a:rPr lang="en-US" altLang="zh-CN" sz="3200" dirty="0" smtClean="0">
                <a:solidFill>
                  <a:srgbClr val="0000FF"/>
                </a:solidFill>
              </a:rPr>
              <a:t>4</a:t>
            </a:r>
            <a:r>
              <a:rPr lang="zh-CN" altLang="en-US" sz="3200" dirty="0" smtClean="0">
                <a:solidFill>
                  <a:srgbClr val="0000FF"/>
                </a:solidFill>
              </a:rPr>
              <a:t>元，小丽付了多少元？</a:t>
            </a:r>
            <a:endParaRPr lang="zh-CN" altLang="en-US" sz="3200" dirty="0">
              <a:solidFill>
                <a:srgbClr val="0000FF"/>
              </a:solidFill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283976" y="4039956"/>
            <a:ext cx="1174794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solidFill>
                  <a:srgbClr val="0000FF"/>
                </a:solidFill>
              </a:rPr>
              <a:t>5</a:t>
            </a:r>
            <a:r>
              <a:rPr lang="zh-CN" altLang="en-US" sz="3200" dirty="0" smtClean="0">
                <a:solidFill>
                  <a:srgbClr val="0000FF"/>
                </a:solidFill>
              </a:rPr>
              <a:t>、小军给了售货员</a:t>
            </a:r>
            <a:r>
              <a:rPr lang="en-US" altLang="zh-CN" sz="3200" dirty="0" smtClean="0">
                <a:solidFill>
                  <a:srgbClr val="0000FF"/>
                </a:solidFill>
              </a:rPr>
              <a:t>100</a:t>
            </a:r>
            <a:r>
              <a:rPr lang="zh-CN" altLang="en-US" sz="3200" dirty="0" smtClean="0">
                <a:solidFill>
                  <a:srgbClr val="0000FF"/>
                </a:solidFill>
              </a:rPr>
              <a:t>元买了一件东西，售货员找给他</a:t>
            </a:r>
            <a:r>
              <a:rPr lang="en-US" altLang="zh-CN" sz="3200" dirty="0" smtClean="0">
                <a:solidFill>
                  <a:srgbClr val="0000FF"/>
                </a:solidFill>
              </a:rPr>
              <a:t>38</a:t>
            </a:r>
            <a:r>
              <a:rPr lang="zh-CN" altLang="en-US" sz="3200" dirty="0" smtClean="0">
                <a:solidFill>
                  <a:srgbClr val="0000FF"/>
                </a:solidFill>
              </a:rPr>
              <a:t>元，他买的是什么？</a:t>
            </a:r>
            <a:endParaRPr lang="zh-CN" altLang="en-US" sz="3200" dirty="0">
              <a:solidFill>
                <a:srgbClr val="0000FF"/>
              </a:solidFill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238541" y="5306011"/>
            <a:ext cx="1174794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solidFill>
                  <a:srgbClr val="0000FF"/>
                </a:solidFill>
              </a:rPr>
              <a:t>6</a:t>
            </a:r>
            <a:r>
              <a:rPr lang="zh-CN" altLang="en-US" sz="3200" dirty="0" smtClean="0">
                <a:solidFill>
                  <a:srgbClr val="0000FF"/>
                </a:solidFill>
              </a:rPr>
              <a:t>、小华买一副乒乓球拍，付了</a:t>
            </a:r>
            <a:r>
              <a:rPr lang="en-US" altLang="zh-CN" sz="3200" dirty="0" smtClean="0">
                <a:solidFill>
                  <a:srgbClr val="0000FF"/>
                </a:solidFill>
              </a:rPr>
              <a:t>50</a:t>
            </a:r>
            <a:r>
              <a:rPr lang="zh-CN" altLang="en-US" sz="3200" dirty="0" smtClean="0">
                <a:solidFill>
                  <a:srgbClr val="0000FF"/>
                </a:solidFill>
              </a:rPr>
              <a:t>元，售货员找给他</a:t>
            </a:r>
            <a:r>
              <a:rPr lang="en-US" altLang="zh-CN" sz="3200" dirty="0" smtClean="0">
                <a:solidFill>
                  <a:srgbClr val="0000FF"/>
                </a:solidFill>
              </a:rPr>
              <a:t>16</a:t>
            </a:r>
            <a:r>
              <a:rPr lang="zh-CN" altLang="en-US" sz="3200" dirty="0" smtClean="0">
                <a:solidFill>
                  <a:srgbClr val="0000FF"/>
                </a:solidFill>
              </a:rPr>
              <a:t>元，一副乒乓球拍多少元？</a:t>
            </a:r>
            <a:endParaRPr lang="zh-CN" altLang="en-US" sz="3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51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  <p:bldP spid="15" grpId="0"/>
      <p:bldP spid="18" grpId="0"/>
      <p:bldP spid="22" grpId="0"/>
      <p:bldP spid="23" grpId="0"/>
      <p:bldP spid="24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</TotalTime>
  <Words>370</Words>
  <Application>Microsoft Office PowerPoint</Application>
  <PresentationFormat>宽屏</PresentationFormat>
  <Paragraphs>60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黑体</vt:lpstr>
      <vt:lpstr>宋体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tw</dc:creator>
  <cp:lastModifiedBy>tw</cp:lastModifiedBy>
  <cp:revision>21</cp:revision>
  <dcterms:created xsi:type="dcterms:W3CDTF">2016-05-24T12:33:48Z</dcterms:created>
  <dcterms:modified xsi:type="dcterms:W3CDTF">2016-06-05T12:55:25Z</dcterms:modified>
</cp:coreProperties>
</file>