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70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68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  <p:sldId id="287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62B-6A26-4BA6-8E54-882E34C52931}" type="datetimeFigureOut">
              <a:rPr lang="zh-CN" altLang="en-US" smtClean="0"/>
              <a:pPr/>
              <a:t>2016/9/20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0EB4-0BC0-4FD7-9740-3BAA939E2A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8290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62B-6A26-4BA6-8E54-882E34C52931}" type="datetimeFigureOut">
              <a:rPr lang="zh-CN" altLang="en-US" smtClean="0"/>
              <a:pPr/>
              <a:t>2016/9/20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0EB4-0BC0-4FD7-9740-3BAA939E2A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89671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62B-6A26-4BA6-8E54-882E34C52931}" type="datetimeFigureOut">
              <a:rPr lang="zh-CN" altLang="en-US" smtClean="0"/>
              <a:pPr/>
              <a:t>2016/9/20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0EB4-0BC0-4FD7-9740-3BAA939E2A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01277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62B-6A26-4BA6-8E54-882E34C52931}" type="datetimeFigureOut">
              <a:rPr lang="zh-CN" altLang="en-US" smtClean="0"/>
              <a:pPr/>
              <a:t>2016/9/20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0EB4-0BC0-4FD7-9740-3BAA939E2A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9612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62B-6A26-4BA6-8E54-882E34C52931}" type="datetimeFigureOut">
              <a:rPr lang="zh-CN" altLang="en-US" smtClean="0"/>
              <a:pPr/>
              <a:t>2016/9/20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0EB4-0BC0-4FD7-9740-3BAA939E2A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3271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62B-6A26-4BA6-8E54-882E34C52931}" type="datetimeFigureOut">
              <a:rPr lang="zh-CN" altLang="en-US" smtClean="0"/>
              <a:pPr/>
              <a:t>2016/9/20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0EB4-0BC0-4FD7-9740-3BAA939E2A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7672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62B-6A26-4BA6-8E54-882E34C52931}" type="datetimeFigureOut">
              <a:rPr lang="zh-CN" altLang="en-US" smtClean="0"/>
              <a:pPr/>
              <a:t>2016/9/20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0EB4-0BC0-4FD7-9740-3BAA939E2A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8059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62B-6A26-4BA6-8E54-882E34C52931}" type="datetimeFigureOut">
              <a:rPr lang="zh-CN" altLang="en-US" smtClean="0"/>
              <a:pPr/>
              <a:t>2016/9/20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0EB4-0BC0-4FD7-9740-3BAA939E2A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8575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62B-6A26-4BA6-8E54-882E34C52931}" type="datetimeFigureOut">
              <a:rPr lang="zh-CN" altLang="en-US" smtClean="0"/>
              <a:pPr/>
              <a:t>2016/9/20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0EB4-0BC0-4FD7-9740-3BAA939E2A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8645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62B-6A26-4BA6-8E54-882E34C52931}" type="datetimeFigureOut">
              <a:rPr lang="zh-CN" altLang="en-US" smtClean="0"/>
              <a:pPr/>
              <a:t>2016/9/20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0EB4-0BC0-4FD7-9740-3BAA939E2A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5838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562B-6A26-4BA6-8E54-882E34C52931}" type="datetimeFigureOut">
              <a:rPr lang="zh-CN" altLang="en-US" smtClean="0"/>
              <a:pPr/>
              <a:t>2016/9/20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0EB4-0BC0-4FD7-9740-3BAA939E2A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4753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9562B-6A26-4BA6-8E54-882E34C52931}" type="datetimeFigureOut">
              <a:rPr lang="zh-CN" altLang="en-US" smtClean="0"/>
              <a:pPr/>
              <a:t>2016/9/20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D0EB4-0BC0-4FD7-9740-3BAA939E2A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8792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1.xml"/><Relationship Id="rId3" Type="http://schemas.microsoft.com/office/2007/relationships/hdphoto" Target="../media/hdphoto1.wdp"/><Relationship Id="rId7" Type="http://schemas.openxmlformats.org/officeDocument/2006/relationships/slide" Target="slide15.xml"/><Relationship Id="rId12" Type="http://schemas.openxmlformats.org/officeDocument/2006/relationships/slide" Target="slide2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18.xml"/><Relationship Id="rId5" Type="http://schemas.openxmlformats.org/officeDocument/2006/relationships/slide" Target="slide14.xml"/><Relationship Id="rId15" Type="http://schemas.openxmlformats.org/officeDocument/2006/relationships/slide" Target="slide23.xml"/><Relationship Id="rId10" Type="http://schemas.openxmlformats.org/officeDocument/2006/relationships/slide" Target="slide19.xml"/><Relationship Id="rId4" Type="http://schemas.openxmlformats.org/officeDocument/2006/relationships/image" Target="../media/image14.png"/><Relationship Id="rId9" Type="http://schemas.openxmlformats.org/officeDocument/2006/relationships/slide" Target="slide17.xml"/><Relationship Id="rId14" Type="http://schemas.openxmlformats.org/officeDocument/2006/relationships/slide" Target="slide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"/>
            <a:ext cx="8748464" cy="688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108520" y="2852936"/>
            <a:ext cx="9252520" cy="2043658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4800" b="1" dirty="0" smtClean="0"/>
              <a:t>We’re making a cake.</a:t>
            </a:r>
            <a:br>
              <a:rPr lang="en-US" altLang="zh-CN" sz="4800" b="1" dirty="0" smtClean="0"/>
            </a:br>
            <a:r>
              <a:rPr lang="en-US" altLang="zh-CN" dirty="0" smtClean="0">
                <a:solidFill>
                  <a:schemeClr val="tx1"/>
                </a:solidFill>
              </a:rPr>
              <a:t>Module 2 Unit 2</a:t>
            </a:r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31508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489648" cy="3923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椭圆形标注 5"/>
          <p:cNvSpPr/>
          <p:nvPr/>
        </p:nvSpPr>
        <p:spPr>
          <a:xfrm>
            <a:off x="0" y="476672"/>
            <a:ext cx="4211960" cy="1524000"/>
          </a:xfrm>
          <a:prstGeom prst="wedgeEllipseCallout">
            <a:avLst>
              <a:gd name="adj1" fmla="val 41781"/>
              <a:gd name="adj2" fmla="val 77331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tx1"/>
                </a:solidFill>
                <a:ea typeface="宋体" pitchFamily="2" charset="-122"/>
              </a:rPr>
              <a:t>What </a:t>
            </a:r>
            <a:r>
              <a:rPr lang="en-US" altLang="zh-CN" sz="3600" dirty="0">
                <a:solidFill>
                  <a:srgbClr val="FF0000"/>
                </a:solidFill>
                <a:ea typeface="宋体" pitchFamily="2" charset="-122"/>
              </a:rPr>
              <a:t>are</a:t>
            </a:r>
            <a:r>
              <a:rPr lang="en-US" altLang="zh-CN" sz="3600" dirty="0">
                <a:solidFill>
                  <a:schemeClr val="tx1"/>
                </a:solidFill>
                <a:ea typeface="宋体" pitchFamily="2" charset="-122"/>
              </a:rPr>
              <a:t> you </a:t>
            </a:r>
            <a:r>
              <a:rPr lang="en-US" altLang="zh-CN" sz="3600" dirty="0" smtClean="0">
                <a:solidFill>
                  <a:schemeClr val="tx1"/>
                </a:solidFill>
                <a:ea typeface="宋体" pitchFamily="2" charset="-122"/>
              </a:rPr>
              <a:t>do</a:t>
            </a:r>
            <a:r>
              <a:rPr lang="en-US" altLang="zh-CN" sz="3600" dirty="0" smtClean="0">
                <a:solidFill>
                  <a:srgbClr val="FF0000"/>
                </a:solidFill>
                <a:ea typeface="宋体" pitchFamily="2" charset="-122"/>
              </a:rPr>
              <a:t>ing, </a:t>
            </a:r>
            <a:r>
              <a:rPr lang="en-US" altLang="zh-CN" sz="3600" dirty="0" smtClean="0">
                <a:solidFill>
                  <a:schemeClr val="tx1"/>
                </a:solidFill>
                <a:ea typeface="宋体" pitchFamily="2" charset="-122"/>
              </a:rPr>
              <a:t>Mum?</a:t>
            </a:r>
            <a:endParaRPr lang="zh-CN" altLang="en-US" sz="36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5004048" y="476672"/>
            <a:ext cx="3913584" cy="1524000"/>
          </a:xfrm>
          <a:prstGeom prst="wedgeEllipseCallout">
            <a:avLst>
              <a:gd name="adj1" fmla="val -21710"/>
              <a:gd name="adj2" fmla="val 81743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 smtClean="0">
                <a:solidFill>
                  <a:schemeClr val="tx1"/>
                </a:solidFill>
                <a:ea typeface="宋体" pitchFamily="2" charset="-122"/>
              </a:rPr>
              <a:t>I </a:t>
            </a:r>
            <a:r>
              <a:rPr lang="en-US" altLang="zh-CN" sz="3200" dirty="0" smtClean="0">
                <a:solidFill>
                  <a:srgbClr val="FF0000"/>
                </a:solidFill>
                <a:ea typeface="宋体" pitchFamily="2" charset="-122"/>
              </a:rPr>
              <a:t>am</a:t>
            </a:r>
            <a:r>
              <a:rPr lang="en-US" altLang="zh-CN" sz="3200" dirty="0" smtClean="0">
                <a:solidFill>
                  <a:schemeClr val="tx1"/>
                </a:solidFill>
                <a:ea typeface="宋体" pitchFamily="2" charset="-122"/>
              </a:rPr>
              <a:t>________.</a:t>
            </a:r>
            <a:endParaRPr lang="zh-CN" altLang="en-US" sz="32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466044" y="951270"/>
            <a:ext cx="22824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ea typeface="宋体" charset="-122"/>
              </a:rPr>
              <a:t>watch</a:t>
            </a:r>
            <a:r>
              <a:rPr lang="en-US" altLang="zh-CN" sz="3200" dirty="0" smtClean="0">
                <a:solidFill>
                  <a:srgbClr val="FF0000"/>
                </a:solidFill>
                <a:ea typeface="宋体" charset="-122"/>
              </a:rPr>
              <a:t>ing</a:t>
            </a:r>
            <a:r>
              <a:rPr lang="en-US" altLang="zh-CN" sz="3200" dirty="0" smtClean="0">
                <a:ea typeface="宋体" charset="-122"/>
              </a:rPr>
              <a:t> TV</a:t>
            </a:r>
            <a:endParaRPr lang="zh-CN" altLang="en-US" sz="3200" dirty="0">
              <a:solidFill>
                <a:srgbClr val="FF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3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3961" y="2204864"/>
            <a:ext cx="4397227" cy="4493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椭圆形标注 5"/>
          <p:cNvSpPr/>
          <p:nvPr/>
        </p:nvSpPr>
        <p:spPr>
          <a:xfrm>
            <a:off x="0" y="476672"/>
            <a:ext cx="4211960" cy="1524000"/>
          </a:xfrm>
          <a:prstGeom prst="wedgeEllipseCallout">
            <a:avLst>
              <a:gd name="adj1" fmla="val 41781"/>
              <a:gd name="adj2" fmla="val 77331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tx1"/>
                </a:solidFill>
                <a:ea typeface="宋体" pitchFamily="2" charset="-122"/>
              </a:rPr>
              <a:t>What </a:t>
            </a:r>
            <a:r>
              <a:rPr lang="en-US" altLang="zh-CN" sz="3600" dirty="0">
                <a:solidFill>
                  <a:srgbClr val="FF0000"/>
                </a:solidFill>
                <a:ea typeface="宋体" pitchFamily="2" charset="-122"/>
              </a:rPr>
              <a:t>are</a:t>
            </a:r>
            <a:r>
              <a:rPr lang="en-US" altLang="zh-CN" sz="3600" dirty="0">
                <a:solidFill>
                  <a:schemeClr val="tx1"/>
                </a:solidFill>
                <a:ea typeface="宋体" pitchFamily="2" charset="-122"/>
              </a:rPr>
              <a:t> you </a:t>
            </a:r>
            <a:r>
              <a:rPr lang="en-US" altLang="zh-CN" sz="3600" dirty="0" smtClean="0">
                <a:solidFill>
                  <a:schemeClr val="tx1"/>
                </a:solidFill>
                <a:ea typeface="宋体" pitchFamily="2" charset="-122"/>
              </a:rPr>
              <a:t>do</a:t>
            </a:r>
            <a:r>
              <a:rPr lang="en-US" altLang="zh-CN" sz="3600" dirty="0" smtClean="0">
                <a:solidFill>
                  <a:srgbClr val="FF0000"/>
                </a:solidFill>
                <a:ea typeface="宋体" pitchFamily="2" charset="-122"/>
              </a:rPr>
              <a:t>ing, </a:t>
            </a:r>
            <a:r>
              <a:rPr lang="en-US" altLang="zh-CN" sz="3600" dirty="0" smtClean="0">
                <a:solidFill>
                  <a:schemeClr val="tx1"/>
                </a:solidFill>
                <a:ea typeface="宋体" pitchFamily="2" charset="-122"/>
              </a:rPr>
              <a:t>Dad?</a:t>
            </a:r>
            <a:endParaRPr lang="zh-CN" altLang="en-US" sz="36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5004048" y="476672"/>
            <a:ext cx="3913584" cy="1524000"/>
          </a:xfrm>
          <a:prstGeom prst="wedgeEllipseCallout">
            <a:avLst>
              <a:gd name="adj1" fmla="val -21710"/>
              <a:gd name="adj2" fmla="val 81743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 smtClean="0">
                <a:solidFill>
                  <a:schemeClr val="tx1"/>
                </a:solidFill>
                <a:ea typeface="宋体" pitchFamily="2" charset="-122"/>
              </a:rPr>
              <a:t>I </a:t>
            </a:r>
            <a:r>
              <a:rPr lang="en-US" altLang="zh-CN" sz="3200" dirty="0" smtClean="0">
                <a:solidFill>
                  <a:srgbClr val="FF0000"/>
                </a:solidFill>
                <a:ea typeface="宋体" pitchFamily="2" charset="-122"/>
              </a:rPr>
              <a:t>am</a:t>
            </a:r>
            <a:r>
              <a:rPr lang="en-US" altLang="zh-CN" sz="3200" dirty="0" smtClean="0">
                <a:solidFill>
                  <a:schemeClr val="tx1"/>
                </a:solidFill>
                <a:ea typeface="宋体" pitchFamily="2" charset="-122"/>
              </a:rPr>
              <a:t>________.</a:t>
            </a:r>
            <a:endParaRPr lang="zh-CN" altLang="en-US" sz="32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466045" y="951270"/>
            <a:ext cx="24515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ea typeface="宋体" charset="-122"/>
              </a:rPr>
              <a:t>water</a:t>
            </a:r>
            <a:r>
              <a:rPr lang="en-US" altLang="zh-CN" sz="3200" dirty="0" smtClean="0">
                <a:solidFill>
                  <a:srgbClr val="FF0000"/>
                </a:solidFill>
                <a:ea typeface="宋体" charset="-122"/>
              </a:rPr>
              <a:t>ing</a:t>
            </a:r>
            <a:r>
              <a:rPr lang="en-US" altLang="zh-CN" sz="3200" dirty="0" smtClean="0">
                <a:ea typeface="宋体" charset="-122"/>
              </a:rPr>
              <a:t> the flowers</a:t>
            </a:r>
            <a:endParaRPr lang="zh-CN" altLang="en-US" sz="3200" dirty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68688" y="587787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浇花</a:t>
            </a:r>
          </a:p>
        </p:txBody>
      </p:sp>
    </p:spTree>
    <p:extLst>
      <p:ext uri="{BB962C8B-B14F-4D97-AF65-F5344CB8AC3E}">
        <p14:creationId xmlns:p14="http://schemas.microsoft.com/office/powerpoint/2010/main" xmlns="" val="21879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9247"/>
            <a:ext cx="4717756" cy="3399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584" y="3356992"/>
            <a:ext cx="4375126" cy="3399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椭圆形标注 6"/>
          <p:cNvSpPr/>
          <p:nvPr/>
        </p:nvSpPr>
        <p:spPr>
          <a:xfrm>
            <a:off x="3779912" y="1838600"/>
            <a:ext cx="3312368" cy="1524000"/>
          </a:xfrm>
          <a:prstGeom prst="wedgeEllipseCallout">
            <a:avLst>
              <a:gd name="adj1" fmla="val 18520"/>
              <a:gd name="adj2" fmla="val 70272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 err="1" smtClean="0">
                <a:solidFill>
                  <a:schemeClr val="tx1"/>
                </a:solidFill>
                <a:ea typeface="宋体" pitchFamily="2" charset="-122"/>
              </a:rPr>
              <a:t>Aah</a:t>
            </a:r>
            <a:r>
              <a:rPr lang="en-US" altLang="zh-CN" sz="3200" dirty="0" smtClean="0">
                <a:solidFill>
                  <a:schemeClr val="tx1"/>
                </a:solidFill>
                <a:ea typeface="宋体" pitchFamily="2" charset="-122"/>
              </a:rPr>
              <a:t>. It’s _____.</a:t>
            </a:r>
            <a:endParaRPr lang="zh-CN" altLang="en-US" sz="32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5525022" y="237783"/>
            <a:ext cx="3625112" cy="1524000"/>
          </a:xfrm>
          <a:prstGeom prst="wedgeEllipseCallout">
            <a:avLst>
              <a:gd name="adj1" fmla="val 18744"/>
              <a:gd name="adj2" fmla="val 176155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 smtClean="0">
                <a:solidFill>
                  <a:schemeClr val="tx1"/>
                </a:solidFill>
                <a:ea typeface="宋体" pitchFamily="2" charset="-122"/>
              </a:rPr>
              <a:t>________, children.</a:t>
            </a:r>
            <a:endParaRPr lang="zh-CN" altLang="en-US" sz="32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402086" y="4294965"/>
            <a:ext cx="3913584" cy="1524000"/>
          </a:xfrm>
          <a:prstGeom prst="wedgeEllipseCallout">
            <a:avLst>
              <a:gd name="adj1" fmla="val -37859"/>
              <a:gd name="adj2" fmla="val -171492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 smtClean="0">
                <a:solidFill>
                  <a:schemeClr val="tx1"/>
                </a:solidFill>
                <a:ea typeface="宋体" pitchFamily="2" charset="-122"/>
              </a:rPr>
              <a:t>I </a:t>
            </a:r>
            <a:r>
              <a:rPr lang="en-US" altLang="zh-CN" sz="3200" dirty="0" smtClean="0">
                <a:solidFill>
                  <a:srgbClr val="FF0000"/>
                </a:solidFill>
                <a:ea typeface="宋体" pitchFamily="2" charset="-122"/>
              </a:rPr>
              <a:t>am</a:t>
            </a:r>
            <a:r>
              <a:rPr lang="en-US" altLang="zh-CN" sz="3200" dirty="0" smtClean="0">
                <a:solidFill>
                  <a:schemeClr val="tx1"/>
                </a:solidFill>
                <a:ea typeface="宋体" pitchFamily="2" charset="-122"/>
              </a:rPr>
              <a:t>________.</a:t>
            </a:r>
            <a:endParaRPr lang="zh-CN" altLang="en-US" sz="32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402086" y="4294965"/>
            <a:ext cx="3913584" cy="1524000"/>
          </a:xfrm>
          <a:prstGeom prst="wedgeEllipseCallout">
            <a:avLst>
              <a:gd name="adj1" fmla="val 19865"/>
              <a:gd name="adj2" fmla="val -233256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 smtClean="0">
                <a:solidFill>
                  <a:schemeClr val="tx1"/>
                </a:solidFill>
                <a:ea typeface="宋体" pitchFamily="2" charset="-122"/>
              </a:rPr>
              <a:t>Please ___________________now!</a:t>
            </a:r>
            <a:endParaRPr lang="zh-CN" altLang="en-US" sz="3200" dirty="0">
              <a:solidFill>
                <a:schemeClr val="tx1"/>
              </a:solidFill>
              <a:ea typeface="宋体" pitchFamily="2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061828" y="4761291"/>
            <a:ext cx="2520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ea typeface="宋体" charset="-122"/>
              </a:rPr>
              <a:t>come and eat the cake </a:t>
            </a:r>
            <a:endParaRPr lang="zh-CN" altLang="en-US" sz="3200" dirty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717756" y="2498086"/>
            <a:ext cx="25202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ea typeface="宋体" charset="-122"/>
              </a:rPr>
              <a:t>lovely</a:t>
            </a:r>
            <a:endParaRPr lang="zh-CN" altLang="en-US" sz="3200" dirty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228184" y="440578"/>
            <a:ext cx="25202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ea typeface="宋体" charset="-122"/>
              </a:rPr>
              <a:t>Thank you</a:t>
            </a:r>
            <a:endParaRPr lang="zh-CN" altLang="en-US" sz="3200" dirty="0">
              <a:solidFill>
                <a:srgbClr val="FF0000"/>
              </a:solidFill>
              <a:ea typeface="宋体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08974" y="250703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可爱的</a:t>
            </a:r>
          </a:p>
        </p:txBody>
      </p:sp>
    </p:spTree>
    <p:extLst>
      <p:ext uri="{BB962C8B-B14F-4D97-AF65-F5344CB8AC3E}">
        <p14:creationId xmlns:p14="http://schemas.microsoft.com/office/powerpoint/2010/main" xmlns="" val="418985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>--What’</a:t>
            </a:r>
            <a:r>
              <a:rPr lang="en-US" altLang="zh-CN" dirty="0" smtClean="0">
                <a:solidFill>
                  <a:srgbClr val="FF0000"/>
                </a:solidFill>
              </a:rPr>
              <a:t>s</a:t>
            </a:r>
            <a:r>
              <a:rPr lang="en-US" altLang="zh-CN" dirty="0" smtClean="0"/>
              <a:t> </a:t>
            </a:r>
            <a:r>
              <a:rPr lang="en-US" altLang="zh-CN" u="sng" dirty="0" smtClean="0"/>
              <a:t>he</a:t>
            </a:r>
            <a:r>
              <a:rPr lang="en-US" altLang="zh-CN" dirty="0" smtClean="0"/>
              <a:t> do</a:t>
            </a:r>
            <a:r>
              <a:rPr lang="en-US" altLang="zh-CN" dirty="0" smtClean="0">
                <a:solidFill>
                  <a:srgbClr val="FF0000"/>
                </a:solidFill>
              </a:rPr>
              <a:t>ing</a:t>
            </a:r>
            <a:r>
              <a:rPr lang="en-US" altLang="zh-CN" dirty="0" smtClean="0"/>
              <a:t>?</a:t>
            </a:r>
            <a:br>
              <a:rPr lang="en-US" altLang="zh-CN" dirty="0" smtClean="0"/>
            </a:br>
            <a:r>
              <a:rPr lang="en-US" altLang="zh-CN" dirty="0" smtClean="0"/>
              <a:t>--</a:t>
            </a:r>
            <a:r>
              <a:rPr lang="en-US" altLang="zh-CN" u="sng" dirty="0" smtClean="0"/>
              <a:t>He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is</a:t>
            </a:r>
            <a:r>
              <a:rPr lang="en-US" altLang="zh-CN" dirty="0" smtClean="0"/>
              <a:t> </a:t>
            </a:r>
            <a:r>
              <a:rPr lang="en-US" altLang="zh-CN" u="sng" dirty="0" smtClean="0"/>
              <a:t>do</a:t>
            </a:r>
            <a:r>
              <a:rPr lang="en-US" altLang="zh-CN" u="sng" dirty="0" smtClean="0">
                <a:solidFill>
                  <a:srgbClr val="FF0000"/>
                </a:solidFill>
              </a:rPr>
              <a:t>ing</a:t>
            </a:r>
            <a:r>
              <a:rPr lang="en-US" altLang="zh-CN" u="sng" dirty="0" smtClean="0"/>
              <a:t> his homework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932" y="1628774"/>
            <a:ext cx="9091764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61" y="5373216"/>
            <a:ext cx="90678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http://pngimg.com/upload/gift_PNG5945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5448" y="1422381"/>
            <a:ext cx="719553" cy="7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://pngimg.com/upload/gift_PNG5945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7656" y="1422381"/>
            <a:ext cx="719553" cy="7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ttp://pngimg.com/upload/gift_PNG5945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7856" y="1422381"/>
            <a:ext cx="719553" cy="7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ttp://pngimg.com/upload/gift_PNG5945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8056" y="1422381"/>
            <a:ext cx="719553" cy="7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http://pngimg.com/upload/gift_PNG5945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4279" y="1484784"/>
            <a:ext cx="719553" cy="7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http://pngimg.com/upload/gift_PNG5945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8477" y="3262236"/>
            <a:ext cx="719553" cy="7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http://pngimg.com/upload/gift_PNG5945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0685" y="3262236"/>
            <a:ext cx="719553" cy="7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http://pngimg.com/upload/gift_PNG5945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0885" y="3262236"/>
            <a:ext cx="719553" cy="7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http://pngimg.com/upload/gift_PNG5945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1085" y="3262236"/>
            <a:ext cx="719553" cy="7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http://pngimg.com/upload/gift_PNG5945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7308" y="3324639"/>
            <a:ext cx="719553" cy="7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32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3800" dirty="0" smtClean="0"/>
              <a:t>+1</a:t>
            </a:r>
            <a:endParaRPr lang="zh-CN" altLang="en-US" sz="13800" dirty="0"/>
          </a:p>
        </p:txBody>
      </p:sp>
      <p:pic>
        <p:nvPicPr>
          <p:cNvPr id="4" name="Picture 4" descr="http://mushings.com/wp-content/uploads/2010/01/wah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4320480" cy="358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动作按钮: 后退或前一项 4">
            <a:hlinkClick r:id="rId3" action="ppaction://hlinksldjump" highlightClick="1"/>
          </p:cNvPr>
          <p:cNvSpPr/>
          <p:nvPr/>
        </p:nvSpPr>
        <p:spPr>
          <a:xfrm>
            <a:off x="8100392" y="5993142"/>
            <a:ext cx="104360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1174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3800" dirty="0" smtClean="0"/>
              <a:t>-2</a:t>
            </a:r>
            <a:endParaRPr lang="zh-CN" altLang="en-US" sz="13800" dirty="0"/>
          </a:p>
        </p:txBody>
      </p:sp>
      <p:pic>
        <p:nvPicPr>
          <p:cNvPr id="14338" name="Picture 2" descr="http://www.clipartlord.com/wp-content/uploads/2014/10/bomb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570927" cy="398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动作按钮: 后退或前一项 4">
            <a:hlinkClick r:id="rId3" action="ppaction://hlinksldjump" highlightClick="1"/>
          </p:cNvPr>
          <p:cNvSpPr/>
          <p:nvPr/>
        </p:nvSpPr>
        <p:spPr>
          <a:xfrm>
            <a:off x="8100392" y="5993142"/>
            <a:ext cx="104360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847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3800" dirty="0" smtClean="0"/>
              <a:t>+2</a:t>
            </a:r>
            <a:endParaRPr lang="zh-CN" altLang="en-US" sz="13800" dirty="0"/>
          </a:p>
        </p:txBody>
      </p:sp>
      <p:pic>
        <p:nvPicPr>
          <p:cNvPr id="4" name="Picture 2" descr="http://www.oxford-grove.bolton.sch.uk/about/Curriculum/Documents/parents_read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0728"/>
            <a:ext cx="392479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动作按钮: 后退或前一项 4">
            <a:hlinkClick r:id="rId3" action="ppaction://hlinksldjump" highlightClick="1"/>
          </p:cNvPr>
          <p:cNvSpPr/>
          <p:nvPr/>
        </p:nvSpPr>
        <p:spPr>
          <a:xfrm>
            <a:off x="8100392" y="5993142"/>
            <a:ext cx="104360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1033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3800" dirty="0" smtClean="0"/>
              <a:t>-1</a:t>
            </a:r>
            <a:endParaRPr lang="zh-CN" altLang="en-US" sz="13800" dirty="0"/>
          </a:p>
        </p:txBody>
      </p:sp>
      <p:pic>
        <p:nvPicPr>
          <p:cNvPr id="4" name="Picture 2" descr="http://www.clipartlord.com/wp-content/uploads/2014/10/bomb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570927" cy="398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动作按钮: 后退或前一项 4">
            <a:hlinkClick r:id="rId3" action="ppaction://hlinksldjump" highlightClick="1"/>
          </p:cNvPr>
          <p:cNvSpPr/>
          <p:nvPr/>
        </p:nvSpPr>
        <p:spPr>
          <a:xfrm>
            <a:off x="8100392" y="5993142"/>
            <a:ext cx="104360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662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3326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6600" dirty="0" smtClean="0"/>
              <a:t>Back to the beginning</a:t>
            </a:r>
            <a:endParaRPr lang="zh-CN" altLang="en-US" sz="6600" dirty="0"/>
          </a:p>
        </p:txBody>
      </p:sp>
      <p:sp>
        <p:nvSpPr>
          <p:cNvPr id="4" name="AutoShape 2" descr="http://sc.mogicons.com/share/crying-emoticon-2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5364" name="Picture 4" descr="http://littleportionhermitage.org/wp-content/uploads/2014/08/Turn-Ba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4787308" cy="479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动作按钮: 后退或前一项 5">
            <a:hlinkClick r:id="rId3" action="ppaction://hlinksldjump" highlightClick="1"/>
          </p:cNvPr>
          <p:cNvSpPr/>
          <p:nvPr/>
        </p:nvSpPr>
        <p:spPr>
          <a:xfrm>
            <a:off x="8100392" y="5993142"/>
            <a:ext cx="104360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8543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88505" y="436510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7200" dirty="0" smtClean="0"/>
              <a:t>Fly to the top</a:t>
            </a:r>
            <a:endParaRPr lang="zh-CN" altLang="en-US" sz="7200" dirty="0"/>
          </a:p>
        </p:txBody>
      </p:sp>
      <p:pic>
        <p:nvPicPr>
          <p:cNvPr id="17410" name="Picture 2" descr="http://static.webshopapp.com/shops/002090/files/000319853/superman-flying-superm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987" y="1628800"/>
            <a:ext cx="3538918" cy="265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 mountain cartoon 的图像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 mountain cartoon 的图像结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7416" name="Picture 8" descr="http://www.freestockphotos.biz/pictures/15/15939/Illustration%20of%20a%20small%20cartoon%20mount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3657" y="-819472"/>
            <a:ext cx="6360343" cy="636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下箭头 5"/>
          <p:cNvSpPr/>
          <p:nvPr/>
        </p:nvSpPr>
        <p:spPr>
          <a:xfrm rot="19753370">
            <a:off x="4965499" y="206647"/>
            <a:ext cx="875612" cy="720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后退或前一项 8">
            <a:hlinkClick r:id="rId4" action="ppaction://hlinksldjump" highlightClick="1"/>
          </p:cNvPr>
          <p:cNvSpPr/>
          <p:nvPr/>
        </p:nvSpPr>
        <p:spPr>
          <a:xfrm>
            <a:off x="8100392" y="5993142"/>
            <a:ext cx="104360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3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3399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99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3800" dirty="0" smtClean="0"/>
              <a:t>+4</a:t>
            </a:r>
            <a:endParaRPr lang="zh-CN" altLang="en-US" sz="13800" dirty="0"/>
          </a:p>
        </p:txBody>
      </p:sp>
      <p:pic>
        <p:nvPicPr>
          <p:cNvPr id="4" name="Picture 2" descr="http://www.sc.xinhuanet.com/content/2013-09/23/117460067_31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4491608" cy="336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动作按钮: 后退或前一项 4">
            <a:hlinkClick r:id="rId3" action="ppaction://hlinksldjump" highlightClick="1"/>
          </p:cNvPr>
          <p:cNvSpPr/>
          <p:nvPr/>
        </p:nvSpPr>
        <p:spPr>
          <a:xfrm>
            <a:off x="8100392" y="5993142"/>
            <a:ext cx="104360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113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3800" dirty="0" smtClean="0"/>
              <a:t>+5</a:t>
            </a:r>
            <a:endParaRPr lang="zh-CN" altLang="en-US" sz="13800" dirty="0"/>
          </a:p>
        </p:txBody>
      </p:sp>
      <p:pic>
        <p:nvPicPr>
          <p:cNvPr id="4" name="Picture 2" descr="http://pic.jyb.cn/jcjy/201003/W020100331522818341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8305" y="1772816"/>
            <a:ext cx="5394176" cy="345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动作按钮: 后退或前一项 4">
            <a:hlinkClick r:id="rId3" action="ppaction://hlinksldjump" highlightClick="1"/>
          </p:cNvPr>
          <p:cNvSpPr/>
          <p:nvPr/>
        </p:nvSpPr>
        <p:spPr>
          <a:xfrm>
            <a:off x="8100392" y="5993142"/>
            <a:ext cx="104360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25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3800" dirty="0" smtClean="0"/>
              <a:t>+6</a:t>
            </a:r>
            <a:endParaRPr lang="zh-CN" altLang="en-US" sz="13800" dirty="0"/>
          </a:p>
        </p:txBody>
      </p:sp>
      <p:pic>
        <p:nvPicPr>
          <p:cNvPr id="4" name="Picture 4" descr="http://a2.att.hudong.com/47/49/01300000022805120780491428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5221226" cy="352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动作按钮: 后退或前一项 4">
            <a:hlinkClick r:id="rId3" action="ppaction://hlinksldjump" highlightClick="1"/>
          </p:cNvPr>
          <p:cNvSpPr/>
          <p:nvPr/>
        </p:nvSpPr>
        <p:spPr>
          <a:xfrm>
            <a:off x="8100392" y="5993142"/>
            <a:ext cx="104360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297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8800" dirty="0" smtClean="0"/>
              <a:t>stop</a:t>
            </a:r>
            <a:endParaRPr lang="zh-CN" altLang="en-US" sz="8800" dirty="0"/>
          </a:p>
        </p:txBody>
      </p:sp>
      <p:pic>
        <p:nvPicPr>
          <p:cNvPr id="18434" name="Picture 2" descr="http://activerain.com/image_store/uploads/5/1/1/6/1/ar1294762158161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03225"/>
            <a:ext cx="4723589" cy="422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动作按钮: 后退或前一项 4">
            <a:hlinkClick r:id="rId3" action="ppaction://hlinksldjump" highlightClick="1"/>
          </p:cNvPr>
          <p:cNvSpPr/>
          <p:nvPr/>
        </p:nvSpPr>
        <p:spPr>
          <a:xfrm>
            <a:off x="8100392" y="5993142"/>
            <a:ext cx="1043608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802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515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6600" i="1" dirty="0" smtClean="0">
                <a:solidFill>
                  <a:srgbClr val="FF0000"/>
                </a:solidFill>
              </a:rPr>
              <a:t>PK</a:t>
            </a:r>
            <a:endParaRPr lang="zh-CN" altLang="en-US" sz="6600" i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885825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1538" y="6211669"/>
            <a:ext cx="25202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fountain</a:t>
            </a:r>
            <a:endParaRPr lang="zh-CN" altLang="en-US" sz="3600" dirty="0"/>
          </a:p>
        </p:txBody>
      </p:sp>
      <p:sp>
        <p:nvSpPr>
          <p:cNvPr id="8" name="矩形 7"/>
          <p:cNvSpPr/>
          <p:nvPr/>
        </p:nvSpPr>
        <p:spPr>
          <a:xfrm>
            <a:off x="2071670" y="1571612"/>
            <a:ext cx="650916" cy="4388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-1143040" y="11429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 smtClean="0">
                <a:latin typeface="+mj-lt"/>
                <a:ea typeface="+mj-ea"/>
                <a:cs typeface="+mj-cs"/>
              </a:rPr>
              <a:t>The boys  are  playing football.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68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can we make with a paper?</a:t>
            </a:r>
            <a:endParaRPr lang="zh-CN" altLang="en-US" dirty="0"/>
          </a:p>
        </p:txBody>
      </p:sp>
      <p:pic>
        <p:nvPicPr>
          <p:cNvPr id="20488" name="Picture 8" descr="http://www.psdgraphics.com/file/paper-notes-templat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11"/>
          <a:stretch/>
        </p:blipFill>
        <p:spPr bwMode="auto">
          <a:xfrm>
            <a:off x="1481133" y="1628800"/>
            <a:ext cx="5850650" cy="44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3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528" y="-3341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paper works</a:t>
            </a:r>
            <a:endParaRPr lang="zh-CN" altLang="en-US" dirty="0"/>
          </a:p>
        </p:txBody>
      </p:sp>
      <p:pic>
        <p:nvPicPr>
          <p:cNvPr id="4" name="Picture 2" descr="http://jy.hdjwww.com/uploads/photo/a0/120302-054003-JgMp24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560"/>
          <a:stretch/>
        </p:blipFill>
        <p:spPr bwMode="auto">
          <a:xfrm>
            <a:off x="1115616" y="980728"/>
            <a:ext cx="3503712" cy="316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pic15.nipic.com/20110701/7485157_112948241154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81" y="4019836"/>
            <a:ext cx="4608512" cy="243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://www.clipartlord.com/wp-content/uploads/2014/07/kite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9334" y="4265821"/>
            <a:ext cx="3142656" cy="2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tse3.mm.bing.net/th?id=OIP.M35f57aff730cd083c85f6c62d2a4e80fH0&amp;pid=15.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39659"/>
            <a:ext cx="3095328" cy="30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75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>Survey:</a:t>
            </a:r>
            <a:br>
              <a:rPr lang="en-US" altLang="zh-CN" dirty="0" smtClean="0"/>
            </a:br>
            <a:r>
              <a:rPr lang="en-US" altLang="zh-CN" dirty="0" smtClean="0"/>
              <a:t>--What </a:t>
            </a:r>
            <a:r>
              <a:rPr lang="en-US" altLang="zh-CN" dirty="0" smtClean="0">
                <a:solidFill>
                  <a:srgbClr val="FF0000"/>
                </a:solidFill>
              </a:rPr>
              <a:t>are</a:t>
            </a:r>
            <a:r>
              <a:rPr lang="en-US" altLang="zh-CN" dirty="0" smtClean="0"/>
              <a:t> you do</a:t>
            </a:r>
            <a:r>
              <a:rPr lang="en-US" altLang="zh-CN" dirty="0" smtClean="0">
                <a:solidFill>
                  <a:srgbClr val="FF0000"/>
                </a:solidFill>
              </a:rPr>
              <a:t>ing</a:t>
            </a:r>
            <a:r>
              <a:rPr lang="en-US" altLang="zh-CN" dirty="0" smtClean="0"/>
              <a:t>?</a:t>
            </a:r>
            <a:br>
              <a:rPr lang="en-US" altLang="zh-CN" dirty="0" smtClean="0"/>
            </a:br>
            <a:r>
              <a:rPr lang="en-US" altLang="zh-CN" dirty="0" smtClean="0"/>
              <a:t>--I </a:t>
            </a:r>
            <a:r>
              <a:rPr lang="en-US" altLang="zh-CN" dirty="0" smtClean="0">
                <a:solidFill>
                  <a:srgbClr val="FF0000"/>
                </a:solidFill>
              </a:rPr>
              <a:t>am</a:t>
            </a:r>
            <a:r>
              <a:rPr lang="en-US" altLang="zh-CN" dirty="0" smtClean="0"/>
              <a:t> mak</a:t>
            </a:r>
            <a:r>
              <a:rPr lang="en-US" altLang="zh-CN" dirty="0" smtClean="0">
                <a:solidFill>
                  <a:srgbClr val="FF0000"/>
                </a:solidFill>
              </a:rPr>
              <a:t>ing</a:t>
            </a:r>
            <a:r>
              <a:rPr lang="en-US" altLang="zh-CN" dirty="0" smtClean="0"/>
              <a:t>______. 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6888072"/>
              </p:ext>
            </p:extLst>
          </p:nvPr>
        </p:nvGraphicFramePr>
        <p:xfrm>
          <a:off x="251520" y="2066825"/>
          <a:ext cx="8748464" cy="460851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03202"/>
                <a:gridCol w="1549126"/>
                <a:gridCol w="1728192"/>
                <a:gridCol w="1368152"/>
                <a:gridCol w="1440604"/>
                <a:gridCol w="1259188"/>
              </a:tblGrid>
              <a:tr h="123766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 smtClean="0"/>
                        <a:t>Name 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 smtClean="0"/>
                        <a:t>plane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 smtClean="0"/>
                        <a:t>flower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 smtClean="0"/>
                        <a:t>boat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 smtClean="0"/>
                        <a:t>kite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600" dirty="0"/>
                    </a:p>
                  </a:txBody>
                  <a:tcPr/>
                </a:tc>
              </a:tr>
              <a:tr h="99177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 smtClean="0"/>
                        <a:t>Lily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baseline="0" dirty="0" smtClean="0"/>
                        <a:t> </a:t>
                      </a:r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600" dirty="0"/>
                    </a:p>
                  </a:txBody>
                  <a:tcPr/>
                </a:tc>
              </a:tr>
              <a:tr h="793026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793026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793026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jy.hdjwww.com/uploads/photo/a0/120302-054003-JgMp24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560"/>
          <a:stretch/>
        </p:blipFill>
        <p:spPr bwMode="auto">
          <a:xfrm>
            <a:off x="2123727" y="2471525"/>
            <a:ext cx="955893" cy="86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pic15.nipic.com/20110701/7485157_112948241154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1271"/>
            <a:ext cx="1294206" cy="68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lipartlord.com/wp-content/uploads/2014/07/kite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90722"/>
            <a:ext cx="1222999" cy="91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57836" y="3270962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</a:rPr>
              <a:t>√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://www.alphamom.com/legacy/holiday/valentine_paper_flowers_dozidesigns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43726"/>
            <a:ext cx="1008112" cy="6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86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764" b="50830"/>
          <a:stretch/>
        </p:blipFill>
        <p:spPr bwMode="auto">
          <a:xfrm>
            <a:off x="3020153" y="248839"/>
            <a:ext cx="2838996" cy="98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" t="49603" r="82184" b="1227"/>
          <a:stretch/>
        </p:blipFill>
        <p:spPr bwMode="auto">
          <a:xfrm>
            <a:off x="27149" y="97808"/>
            <a:ext cx="2600636" cy="94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40" r="61195" b="50182"/>
          <a:stretch/>
        </p:blipFill>
        <p:spPr bwMode="auto">
          <a:xfrm>
            <a:off x="218" y="1072670"/>
            <a:ext cx="2651858" cy="93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23" t="49171" r="61018" b="-4487"/>
          <a:stretch/>
        </p:blipFill>
        <p:spPr bwMode="auto">
          <a:xfrm>
            <a:off x="2979550" y="1192487"/>
            <a:ext cx="2987969" cy="112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70" r="40371" b="50830"/>
          <a:stretch/>
        </p:blipFill>
        <p:spPr bwMode="auto">
          <a:xfrm>
            <a:off x="-33670" y="2007209"/>
            <a:ext cx="2712676" cy="90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70" t="49170" r="40371" b="1660"/>
          <a:stretch/>
        </p:blipFill>
        <p:spPr bwMode="auto">
          <a:xfrm>
            <a:off x="-54122" y="2860650"/>
            <a:ext cx="2726323" cy="90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217" t="-6146" r="19725" b="50830"/>
          <a:stretch/>
        </p:blipFill>
        <p:spPr bwMode="auto">
          <a:xfrm>
            <a:off x="-33670" y="3764877"/>
            <a:ext cx="2717994" cy="101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217" t="49170" r="19725" b="1660"/>
          <a:stretch/>
        </p:blipFill>
        <p:spPr bwMode="auto">
          <a:xfrm>
            <a:off x="-6664" y="4728214"/>
            <a:ext cx="2728052" cy="90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64" r="-129" b="50830"/>
          <a:stretch/>
        </p:blipFill>
        <p:spPr bwMode="auto">
          <a:xfrm>
            <a:off x="-13469" y="5699368"/>
            <a:ext cx="2685670" cy="93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64" t="49170"/>
          <a:stretch/>
        </p:blipFill>
        <p:spPr bwMode="auto">
          <a:xfrm>
            <a:off x="6145951" y="148128"/>
            <a:ext cx="2804248" cy="101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1329366" y="332656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303541" y="1192487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610417" y="2127026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622928" y="3113890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446881" y="4004314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482741" y="4962238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482741" y="5843175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348455" y="414528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519942" y="1469324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164288" y="396005"/>
            <a:ext cx="792088" cy="5268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4038556" y="3059723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/>
              <a:t>现在分词</a:t>
            </a:r>
            <a:endParaRPr lang="en-US" altLang="zh-CN" sz="5400" dirty="0" smtClean="0"/>
          </a:p>
          <a:p>
            <a:r>
              <a:rPr lang="en-US" altLang="zh-CN" sz="5400" dirty="0"/>
              <a:t>V-</a:t>
            </a:r>
            <a:r>
              <a:rPr lang="en-US" altLang="zh-CN" sz="5400" dirty="0" err="1"/>
              <a:t>ing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407541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5" t="49603" r="82184" b="1227"/>
          <a:stretch/>
        </p:blipFill>
        <p:spPr bwMode="auto">
          <a:xfrm>
            <a:off x="457200" y="116632"/>
            <a:ext cx="2600636" cy="94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40" r="61195" b="50182"/>
          <a:stretch/>
        </p:blipFill>
        <p:spPr bwMode="auto">
          <a:xfrm>
            <a:off x="430269" y="1091494"/>
            <a:ext cx="2651858" cy="93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70" r="40371" b="50830"/>
          <a:stretch/>
        </p:blipFill>
        <p:spPr bwMode="auto">
          <a:xfrm>
            <a:off x="396381" y="2026033"/>
            <a:ext cx="2712676" cy="90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70" t="49170" r="40371" b="1660"/>
          <a:stretch/>
        </p:blipFill>
        <p:spPr bwMode="auto">
          <a:xfrm>
            <a:off x="375929" y="2879474"/>
            <a:ext cx="2726323" cy="90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217" t="-6146" r="19725" b="50830"/>
          <a:stretch/>
        </p:blipFill>
        <p:spPr bwMode="auto">
          <a:xfrm>
            <a:off x="396381" y="3783701"/>
            <a:ext cx="2717994" cy="101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217" t="49170" r="19725" b="1660"/>
          <a:stretch/>
        </p:blipFill>
        <p:spPr bwMode="auto">
          <a:xfrm>
            <a:off x="423387" y="4747038"/>
            <a:ext cx="2728052" cy="90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64" r="-129" b="50830"/>
          <a:stretch/>
        </p:blipFill>
        <p:spPr bwMode="auto">
          <a:xfrm>
            <a:off x="416582" y="5718192"/>
            <a:ext cx="2685670" cy="93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1759417" y="351480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733592" y="1211311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040468" y="2145850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052979" y="3132714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876932" y="4023138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12792" y="4981062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912792" y="5861999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大括号 17"/>
          <p:cNvSpPr/>
          <p:nvPr/>
        </p:nvSpPr>
        <p:spPr>
          <a:xfrm>
            <a:off x="3275856" y="351480"/>
            <a:ext cx="1368152" cy="57746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644008" y="2861381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1.</a:t>
            </a:r>
            <a:r>
              <a:rPr lang="zh-CN" altLang="en-US" sz="4000" dirty="0" smtClean="0"/>
              <a:t>直接在末尾加</a:t>
            </a:r>
            <a:r>
              <a:rPr lang="en-US" altLang="zh-CN" sz="4000" dirty="0" err="1" smtClean="0"/>
              <a:t>ing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95519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555076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Bob </a:t>
            </a:r>
            <a:r>
              <a:rPr lang="en-US" altLang="zh-CN" dirty="0" smtClean="0">
                <a:solidFill>
                  <a:srgbClr val="FF0000"/>
                </a:solidFill>
              </a:rPr>
              <a:t>is</a:t>
            </a:r>
            <a:r>
              <a:rPr lang="en-US" altLang="zh-CN" dirty="0" smtClean="0"/>
              <a:t>_______________.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43135"/>
            <a:ext cx="568642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142184" y="5762420"/>
            <a:ext cx="43601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/>
              <a:t>water</a:t>
            </a:r>
            <a:r>
              <a:rPr lang="en-US" altLang="zh-CN" sz="4000" dirty="0">
                <a:solidFill>
                  <a:srgbClr val="FF0000"/>
                </a:solidFill>
              </a:rPr>
              <a:t>ing</a:t>
            </a:r>
            <a:r>
              <a:rPr lang="en-US" altLang="zh-CN" sz="4000" dirty="0"/>
              <a:t> the </a:t>
            </a:r>
            <a:r>
              <a:rPr lang="en-US" altLang="zh-CN" sz="4000" dirty="0" smtClean="0"/>
              <a:t>flower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467544" y="18864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/>
              <a:t>What is Bob doing?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0042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764" b="50830"/>
          <a:stretch/>
        </p:blipFill>
        <p:spPr bwMode="auto">
          <a:xfrm>
            <a:off x="508147" y="901176"/>
            <a:ext cx="2838996" cy="98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23" t="49171" r="61018" b="-4487"/>
          <a:stretch/>
        </p:blipFill>
        <p:spPr bwMode="auto">
          <a:xfrm>
            <a:off x="467544" y="1844824"/>
            <a:ext cx="2987969" cy="112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1836449" y="1066865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07936" y="2121661"/>
            <a:ext cx="722354" cy="5103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64" t="49170"/>
          <a:stretch/>
        </p:blipFill>
        <p:spPr bwMode="auto">
          <a:xfrm>
            <a:off x="467544" y="4941168"/>
            <a:ext cx="2804248" cy="101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1485881" y="5189045"/>
            <a:ext cx="792088" cy="5268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635896" y="980728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 smtClean="0"/>
              <a:t>rid</a:t>
            </a:r>
            <a:r>
              <a:rPr lang="en-US" altLang="zh-CN" sz="4400" dirty="0" err="1" smtClean="0">
                <a:solidFill>
                  <a:srgbClr val="FF0000"/>
                </a:solidFill>
              </a:rPr>
              <a:t>e</a:t>
            </a:r>
            <a:r>
              <a:rPr lang="en-US" altLang="zh-CN" sz="4400" dirty="0" err="1" smtClean="0"/>
              <a:t>+ing</a:t>
            </a:r>
            <a:r>
              <a:rPr lang="en-US" altLang="zh-CN" sz="4400" dirty="0" smtClean="0"/>
              <a:t>=riding</a:t>
            </a:r>
            <a:endParaRPr lang="zh-CN" altLang="en-US" sz="4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3671500" y="1992108"/>
            <a:ext cx="4716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 smtClean="0"/>
              <a:t>writ</a:t>
            </a:r>
            <a:r>
              <a:rPr lang="en-US" altLang="zh-CN" sz="4400" dirty="0" err="1" smtClean="0">
                <a:solidFill>
                  <a:srgbClr val="FF0000"/>
                </a:solidFill>
              </a:rPr>
              <a:t>e</a:t>
            </a:r>
            <a:r>
              <a:rPr lang="en-US" altLang="zh-CN" sz="4400" dirty="0" err="1" smtClean="0"/>
              <a:t>+ing</a:t>
            </a:r>
            <a:r>
              <a:rPr lang="en-US" altLang="zh-CN" sz="4400" dirty="0" smtClean="0"/>
              <a:t>=writing</a:t>
            </a:r>
            <a:endParaRPr lang="zh-CN" altLang="en-US" sz="4400" dirty="0"/>
          </a:p>
        </p:txBody>
      </p:sp>
      <p:sp>
        <p:nvSpPr>
          <p:cNvPr id="18" name="文本框 17"/>
          <p:cNvSpPr txBox="1"/>
          <p:nvPr/>
        </p:nvSpPr>
        <p:spPr>
          <a:xfrm>
            <a:off x="460900" y="1562"/>
            <a:ext cx="7135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2.</a:t>
            </a:r>
            <a:r>
              <a:rPr lang="zh-CN" altLang="en-US" sz="4400" dirty="0" smtClean="0"/>
              <a:t>去掉不发音的</a:t>
            </a:r>
            <a:r>
              <a:rPr lang="en-US" altLang="zh-CN" sz="4400" dirty="0" smtClean="0"/>
              <a:t>e</a:t>
            </a:r>
            <a:r>
              <a:rPr lang="zh-CN" altLang="en-US" sz="4400" dirty="0" smtClean="0"/>
              <a:t>再加</a:t>
            </a:r>
            <a:r>
              <a:rPr lang="en-US" altLang="zh-CN" sz="4400" dirty="0" err="1" smtClean="0"/>
              <a:t>ing</a:t>
            </a:r>
            <a:endParaRPr lang="zh-CN" altLang="en-US" sz="4400" dirty="0"/>
          </a:p>
        </p:txBody>
      </p:sp>
      <p:sp>
        <p:nvSpPr>
          <p:cNvPr id="19" name="文本框 18"/>
          <p:cNvSpPr txBox="1"/>
          <p:nvPr/>
        </p:nvSpPr>
        <p:spPr>
          <a:xfrm>
            <a:off x="316885" y="3546330"/>
            <a:ext cx="9079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3. </a:t>
            </a:r>
            <a:r>
              <a:rPr lang="zh-CN" altLang="en-US" sz="4400" dirty="0" smtClean="0"/>
              <a:t>“辅</a:t>
            </a:r>
            <a:r>
              <a:rPr lang="en-US" altLang="zh-CN" sz="4400" dirty="0" smtClean="0"/>
              <a:t>+</a:t>
            </a:r>
            <a:r>
              <a:rPr lang="zh-CN" altLang="en-US" sz="4400" dirty="0" smtClean="0"/>
              <a:t>元</a:t>
            </a:r>
            <a:r>
              <a:rPr lang="en-US" altLang="zh-CN" sz="4400" dirty="0" smtClean="0"/>
              <a:t>+</a:t>
            </a:r>
            <a:r>
              <a:rPr lang="zh-CN" altLang="en-US" sz="4400" dirty="0" smtClean="0"/>
              <a:t>辅”结构的单词，双写末尾字母再加</a:t>
            </a:r>
            <a:r>
              <a:rPr lang="en-US" altLang="zh-CN" sz="4400" dirty="0" err="1" smtClean="0"/>
              <a:t>ing</a:t>
            </a:r>
            <a:endParaRPr lang="zh-CN" altLang="en-US" sz="4400" dirty="0"/>
          </a:p>
        </p:txBody>
      </p:sp>
      <p:sp>
        <p:nvSpPr>
          <p:cNvPr id="20" name="文本框 19"/>
          <p:cNvSpPr txBox="1"/>
          <p:nvPr/>
        </p:nvSpPr>
        <p:spPr>
          <a:xfrm>
            <a:off x="3635896" y="5070758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err="1" smtClean="0"/>
              <a:t>get+</a:t>
            </a:r>
            <a:r>
              <a:rPr lang="en-US" altLang="zh-CN" sz="4400" dirty="0" err="1" smtClean="0">
                <a:solidFill>
                  <a:srgbClr val="FF0000"/>
                </a:solidFill>
              </a:rPr>
              <a:t>t</a:t>
            </a:r>
            <a:r>
              <a:rPr lang="en-US" altLang="zh-CN" sz="4400" dirty="0" err="1" smtClean="0"/>
              <a:t>ing</a:t>
            </a:r>
            <a:r>
              <a:rPr lang="en-US" altLang="zh-CN" sz="4400" dirty="0" smtClean="0"/>
              <a:t>=get</a:t>
            </a:r>
            <a:r>
              <a:rPr lang="en-US" altLang="zh-CN" sz="4400" dirty="0" smtClean="0">
                <a:solidFill>
                  <a:srgbClr val="FF0000"/>
                </a:solidFill>
              </a:rPr>
              <a:t>t</a:t>
            </a:r>
            <a:r>
              <a:rPr lang="en-US" altLang="zh-CN" sz="4400" dirty="0" smtClean="0"/>
              <a:t>ing</a:t>
            </a:r>
            <a:endParaRPr lang="zh-CN" altLang="en-US" sz="4400" dirty="0"/>
          </a:p>
        </p:txBody>
      </p:sp>
      <p:cxnSp>
        <p:nvCxnSpPr>
          <p:cNvPr id="22" name="直接连接符 21"/>
          <p:cNvCxnSpPr/>
          <p:nvPr/>
        </p:nvCxnSpPr>
        <p:spPr>
          <a:xfrm>
            <a:off x="4427984" y="1196752"/>
            <a:ext cx="144016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712694" y="2153040"/>
            <a:ext cx="144016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404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将下列单词变为</a:t>
            </a:r>
            <a:r>
              <a:rPr lang="en-US" altLang="zh-CN" dirty="0" err="1" smtClean="0"/>
              <a:t>ing</a:t>
            </a:r>
            <a:r>
              <a:rPr lang="zh-CN" altLang="en-US" dirty="0" smtClean="0"/>
              <a:t>形式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6785" y="1600200"/>
            <a:ext cx="2314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400" dirty="0" smtClean="0"/>
              <a:t>1.ride</a:t>
            </a:r>
          </a:p>
          <a:p>
            <a:pPr marL="0" indent="0">
              <a:buNone/>
            </a:pPr>
            <a:r>
              <a:rPr lang="en-US" altLang="zh-CN" sz="4400" dirty="0" smtClean="0"/>
              <a:t>2.do</a:t>
            </a:r>
          </a:p>
          <a:p>
            <a:pPr marL="0" indent="0">
              <a:buNone/>
            </a:pPr>
            <a:r>
              <a:rPr lang="en-US" altLang="zh-CN" sz="4400" dirty="0" smtClean="0"/>
              <a:t>3.get</a:t>
            </a:r>
          </a:p>
          <a:p>
            <a:pPr marL="0" indent="0">
              <a:buNone/>
            </a:pPr>
            <a:r>
              <a:rPr lang="en-US" altLang="zh-CN" sz="4400" dirty="0" smtClean="0"/>
              <a:t>4.walk</a:t>
            </a:r>
          </a:p>
          <a:p>
            <a:pPr marL="0" indent="0">
              <a:buNone/>
            </a:pPr>
            <a:r>
              <a:rPr lang="en-US" altLang="zh-CN" sz="4400" dirty="0" smtClean="0"/>
              <a:t>5.draw</a:t>
            </a:r>
          </a:p>
        </p:txBody>
      </p:sp>
      <p:sp>
        <p:nvSpPr>
          <p:cNvPr id="4" name="矩形 3"/>
          <p:cNvSpPr/>
          <p:nvPr/>
        </p:nvSpPr>
        <p:spPr>
          <a:xfrm>
            <a:off x="4759297" y="1556792"/>
            <a:ext cx="20162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 smtClean="0"/>
              <a:t>6.sleep</a:t>
            </a:r>
            <a:endParaRPr lang="en-US" altLang="zh-CN" sz="4400" dirty="0"/>
          </a:p>
          <a:p>
            <a:r>
              <a:rPr lang="en-US" altLang="zh-CN" sz="4400" dirty="0" smtClean="0"/>
              <a:t>7.eat</a:t>
            </a:r>
            <a:endParaRPr lang="en-US" altLang="zh-CN" sz="4400" dirty="0"/>
          </a:p>
          <a:p>
            <a:r>
              <a:rPr lang="en-US" altLang="zh-CN" sz="4400" dirty="0" smtClean="0"/>
              <a:t>8.write</a:t>
            </a:r>
            <a:endParaRPr lang="en-US" altLang="zh-CN" sz="4400" dirty="0"/>
          </a:p>
          <a:p>
            <a:r>
              <a:rPr lang="en-US" altLang="zh-CN" sz="4400" dirty="0" smtClean="0"/>
              <a:t>9.go</a:t>
            </a:r>
            <a:endParaRPr lang="en-US" altLang="zh-CN" sz="4400" dirty="0"/>
          </a:p>
          <a:p>
            <a:r>
              <a:rPr lang="en-US" altLang="zh-CN" sz="4400" dirty="0" smtClean="0"/>
              <a:t>10.run</a:t>
            </a:r>
          </a:p>
          <a:p>
            <a:r>
              <a:rPr lang="en-US" altLang="zh-CN" sz="4400" dirty="0" smtClean="0"/>
              <a:t>11.read</a:t>
            </a:r>
            <a:endParaRPr lang="en-US" altLang="zh-CN" sz="4400" dirty="0"/>
          </a:p>
          <a:p>
            <a:endParaRPr lang="en-US" altLang="zh-CN" sz="4400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411760" y="1600199"/>
            <a:ext cx="2314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sz="4400" dirty="0" smtClean="0"/>
              <a:t>rid</a:t>
            </a:r>
            <a:r>
              <a:rPr lang="en-US" altLang="zh-CN" sz="4400" dirty="0" smtClean="0">
                <a:solidFill>
                  <a:srgbClr val="FF0000"/>
                </a:solidFill>
              </a:rPr>
              <a:t>ing</a:t>
            </a:r>
          </a:p>
          <a:p>
            <a:pPr marL="0" indent="0">
              <a:buNone/>
            </a:pPr>
            <a:r>
              <a:rPr lang="en-US" altLang="zh-CN" sz="4400" dirty="0" smtClean="0"/>
              <a:t>do</a:t>
            </a:r>
            <a:r>
              <a:rPr lang="en-US" altLang="zh-CN" sz="4400" dirty="0" smtClean="0">
                <a:solidFill>
                  <a:srgbClr val="FF0000"/>
                </a:solidFill>
              </a:rPr>
              <a:t>ing</a:t>
            </a:r>
            <a:endParaRPr lang="en-US" altLang="zh-CN" sz="4400" dirty="0" smtClean="0"/>
          </a:p>
          <a:p>
            <a:pPr marL="0" indent="0">
              <a:buNone/>
            </a:pPr>
            <a:r>
              <a:rPr lang="en-US" altLang="zh-CN" sz="4400" dirty="0" smtClean="0"/>
              <a:t>get</a:t>
            </a:r>
            <a:r>
              <a:rPr lang="en-US" altLang="zh-CN" sz="4400" dirty="0" smtClean="0">
                <a:solidFill>
                  <a:srgbClr val="FF0000"/>
                </a:solidFill>
              </a:rPr>
              <a:t>ting</a:t>
            </a:r>
            <a:endParaRPr lang="en-US" altLang="zh-CN" sz="4400" dirty="0" smtClean="0"/>
          </a:p>
          <a:p>
            <a:pPr marL="0" indent="0">
              <a:buNone/>
            </a:pPr>
            <a:r>
              <a:rPr lang="en-US" altLang="zh-CN" sz="4400" dirty="0" smtClean="0"/>
              <a:t>walk</a:t>
            </a:r>
            <a:r>
              <a:rPr lang="en-US" altLang="zh-CN" sz="4400" dirty="0" smtClean="0">
                <a:solidFill>
                  <a:srgbClr val="FF0000"/>
                </a:solidFill>
              </a:rPr>
              <a:t>ing</a:t>
            </a:r>
            <a:endParaRPr lang="en-US" altLang="zh-CN" sz="4400" dirty="0" smtClean="0"/>
          </a:p>
          <a:p>
            <a:pPr marL="0" indent="0">
              <a:buNone/>
            </a:pPr>
            <a:r>
              <a:rPr lang="en-US" altLang="zh-CN" sz="4400" dirty="0" smtClean="0"/>
              <a:t>draw</a:t>
            </a:r>
            <a:r>
              <a:rPr lang="en-US" altLang="zh-CN" sz="4400" dirty="0" smtClean="0">
                <a:solidFill>
                  <a:srgbClr val="FF0000"/>
                </a:solidFill>
              </a:rPr>
              <a:t>ing</a:t>
            </a:r>
            <a:endParaRPr lang="en-US" altLang="zh-CN" sz="44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76256" y="1600199"/>
            <a:ext cx="220099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 smtClean="0"/>
              <a:t>sleep</a:t>
            </a:r>
            <a:r>
              <a:rPr lang="en-US" altLang="zh-CN" sz="4400" dirty="0" smtClean="0">
                <a:solidFill>
                  <a:srgbClr val="FF0000"/>
                </a:solidFill>
              </a:rPr>
              <a:t>ing</a:t>
            </a:r>
            <a:endParaRPr lang="en-US" altLang="zh-CN" sz="4400" dirty="0"/>
          </a:p>
          <a:p>
            <a:r>
              <a:rPr lang="en-US" altLang="zh-CN" sz="4400" dirty="0" smtClean="0"/>
              <a:t>eat</a:t>
            </a:r>
            <a:r>
              <a:rPr lang="en-US" altLang="zh-CN" sz="4400" dirty="0" smtClean="0">
                <a:solidFill>
                  <a:srgbClr val="FF0000"/>
                </a:solidFill>
              </a:rPr>
              <a:t>ing</a:t>
            </a:r>
            <a:endParaRPr lang="en-US" altLang="zh-CN" sz="4400" dirty="0"/>
          </a:p>
          <a:p>
            <a:r>
              <a:rPr lang="en-US" altLang="zh-CN" sz="4400" dirty="0" smtClean="0"/>
              <a:t>writ</a:t>
            </a:r>
            <a:r>
              <a:rPr lang="en-US" altLang="zh-CN" sz="4400" dirty="0" smtClean="0">
                <a:solidFill>
                  <a:srgbClr val="FF0000"/>
                </a:solidFill>
              </a:rPr>
              <a:t>ing</a:t>
            </a:r>
            <a:endParaRPr lang="en-US" altLang="zh-CN" sz="4400" dirty="0"/>
          </a:p>
          <a:p>
            <a:r>
              <a:rPr lang="en-US" altLang="zh-CN" sz="4400" dirty="0" smtClean="0"/>
              <a:t>go</a:t>
            </a:r>
            <a:r>
              <a:rPr lang="en-US" altLang="zh-CN" sz="4400" dirty="0" smtClean="0">
                <a:solidFill>
                  <a:srgbClr val="FF0000"/>
                </a:solidFill>
              </a:rPr>
              <a:t>ing</a:t>
            </a:r>
            <a:endParaRPr lang="en-US" altLang="zh-CN" sz="4400" dirty="0"/>
          </a:p>
          <a:p>
            <a:r>
              <a:rPr lang="en-US" altLang="zh-CN" sz="4400" dirty="0" smtClean="0"/>
              <a:t>run</a:t>
            </a:r>
            <a:r>
              <a:rPr lang="en-US" altLang="zh-CN" sz="4400" dirty="0" smtClean="0">
                <a:solidFill>
                  <a:srgbClr val="FF0000"/>
                </a:solidFill>
              </a:rPr>
              <a:t>ning</a:t>
            </a:r>
            <a:endParaRPr lang="en-US" altLang="zh-CN" sz="4400" dirty="0" smtClean="0"/>
          </a:p>
          <a:p>
            <a:r>
              <a:rPr lang="en-US" altLang="zh-CN" sz="4400" dirty="0" smtClean="0"/>
              <a:t>read</a:t>
            </a:r>
            <a:r>
              <a:rPr lang="en-US" altLang="zh-CN" sz="4400" dirty="0">
                <a:solidFill>
                  <a:srgbClr val="FF0000"/>
                </a:solidFill>
              </a:rPr>
              <a:t>ing</a:t>
            </a:r>
          </a:p>
          <a:p>
            <a:endParaRPr lang="en-US" altLang="zh-CN" sz="4400" dirty="0"/>
          </a:p>
          <a:p>
            <a:endParaRPr lang="en-US" altLang="zh-CN" sz="4400" dirty="0"/>
          </a:p>
        </p:txBody>
      </p:sp>
    </p:spTree>
    <p:extLst>
      <p:ext uri="{BB962C8B-B14F-4D97-AF65-F5344CB8AC3E}">
        <p14:creationId xmlns:p14="http://schemas.microsoft.com/office/powerpoint/2010/main" xmlns="" val="350839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093" y="5658925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The sheep </a:t>
            </a:r>
            <a:r>
              <a:rPr lang="en-US" altLang="zh-CN" dirty="0" smtClean="0">
                <a:solidFill>
                  <a:srgbClr val="FF0000"/>
                </a:solidFill>
              </a:rPr>
              <a:t>is</a:t>
            </a:r>
            <a:r>
              <a:rPr lang="en-US" altLang="zh-CN" dirty="0" smtClean="0"/>
              <a:t>_______________.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3259"/>
            <a:ext cx="9063297" cy="395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7904" y="5726870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eat</a:t>
            </a:r>
            <a:r>
              <a:rPr lang="en-US" altLang="zh-CN" sz="4400" dirty="0" smtClean="0">
                <a:solidFill>
                  <a:srgbClr val="FF0000"/>
                </a:solidFill>
              </a:rPr>
              <a:t>ing</a:t>
            </a:r>
            <a:r>
              <a:rPr lang="en-US" altLang="zh-CN" sz="4400" dirty="0" smtClean="0"/>
              <a:t> the flower</a:t>
            </a:r>
            <a:endParaRPr lang="zh-CN" altLang="en-US" sz="4400" dirty="0"/>
          </a:p>
        </p:txBody>
      </p:sp>
      <p:sp>
        <p:nvSpPr>
          <p:cNvPr id="6" name="文本框 5"/>
          <p:cNvSpPr txBox="1"/>
          <p:nvPr/>
        </p:nvSpPr>
        <p:spPr>
          <a:xfrm>
            <a:off x="467544" y="18864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/>
              <a:t>What is the sheep doing?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71625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4288" y="-194311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What do they say?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1936" y="2176264"/>
            <a:ext cx="8229600" cy="4525963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68735" cy="513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形标注 3"/>
          <p:cNvSpPr/>
          <p:nvPr/>
        </p:nvSpPr>
        <p:spPr>
          <a:xfrm>
            <a:off x="5028784" y="908720"/>
            <a:ext cx="3024336" cy="1872208"/>
          </a:xfrm>
          <a:prstGeom prst="wedgeEllipseCallout">
            <a:avLst>
              <a:gd name="adj1" fmla="val 11180"/>
              <a:gd name="adj2" fmla="val 6178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smtClean="0">
                <a:solidFill>
                  <a:schemeClr val="tx1"/>
                </a:solidFill>
              </a:rPr>
              <a:t>..?</a:t>
            </a:r>
            <a:endParaRPr lang="zh-CN" altLang="en-US" sz="4400" dirty="0">
              <a:solidFill>
                <a:schemeClr val="tx1"/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564288" y="620688"/>
            <a:ext cx="3024336" cy="1872208"/>
          </a:xfrm>
          <a:prstGeom prst="wedgeEllipseCallout">
            <a:avLst>
              <a:gd name="adj1" fmla="val 11625"/>
              <a:gd name="adj2" fmla="val 675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smtClean="0">
                <a:solidFill>
                  <a:schemeClr val="tx1"/>
                </a:solidFill>
              </a:rPr>
              <a:t>..?</a:t>
            </a:r>
            <a:endParaRPr lang="zh-CN" alt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8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542220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www.whatwhat.co.uk/whatblog/wp-content/2012/12/cak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6461" y="2564904"/>
            <a:ext cx="2445659" cy="269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They can ____________ now!</a:t>
            </a:r>
            <a:endParaRPr lang="zh-CN" altLang="en-US" dirty="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419872" y="476671"/>
            <a:ext cx="38884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  <a:ea typeface="宋体" charset="-122"/>
              </a:rPr>
              <a:t>eat the cake </a:t>
            </a:r>
            <a:endParaRPr lang="zh-CN" altLang="en-US" sz="4400" dirty="0">
              <a:solidFill>
                <a:srgbClr val="FF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62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8716" y="2723620"/>
            <a:ext cx="4661749" cy="3845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24" y="1777517"/>
            <a:ext cx="4561426" cy="466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497" y="985429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water</a:t>
            </a:r>
            <a:r>
              <a:rPr lang="en-US" altLang="zh-CN" sz="4400" dirty="0" smtClean="0">
                <a:solidFill>
                  <a:srgbClr val="FF0000"/>
                </a:solidFill>
              </a:rPr>
              <a:t>ing</a:t>
            </a:r>
            <a:r>
              <a:rPr lang="en-US" altLang="zh-CN" sz="4400" dirty="0" smtClean="0"/>
              <a:t> the flower</a:t>
            </a:r>
            <a:endParaRPr lang="zh-CN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5980318" y="1962944"/>
            <a:ext cx="3180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watch</a:t>
            </a:r>
            <a:r>
              <a:rPr lang="en-US" altLang="zh-CN" sz="4400" dirty="0" smtClean="0">
                <a:solidFill>
                  <a:srgbClr val="FF0000"/>
                </a:solidFill>
              </a:rPr>
              <a:t>ing</a:t>
            </a:r>
            <a:r>
              <a:rPr lang="en-US" altLang="zh-CN" sz="4400" dirty="0" smtClean="0"/>
              <a:t> TV</a:t>
            </a:r>
            <a:endParaRPr lang="zh-CN" alt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188640"/>
            <a:ext cx="9433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/>
              <a:t>What </a:t>
            </a:r>
            <a:r>
              <a:rPr lang="en-US" altLang="zh-CN" sz="4400" dirty="0" smtClean="0">
                <a:solidFill>
                  <a:srgbClr val="FF0000"/>
                </a:solidFill>
              </a:rPr>
              <a:t>are</a:t>
            </a:r>
            <a:r>
              <a:rPr lang="en-US" altLang="zh-CN" sz="4400" dirty="0" smtClean="0"/>
              <a:t> Mum and Dad do</a:t>
            </a:r>
            <a:r>
              <a:rPr lang="en-US" altLang="zh-CN" sz="4400" dirty="0" smtClean="0">
                <a:solidFill>
                  <a:srgbClr val="FF0000"/>
                </a:solidFill>
              </a:rPr>
              <a:t>ing</a:t>
            </a:r>
            <a:r>
              <a:rPr lang="en-US" altLang="zh-CN" sz="4400" dirty="0" smtClean="0"/>
              <a:t>?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86712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Do Mum and Dad love the cake?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510863" cy="505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69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818" y="23410"/>
            <a:ext cx="3744416" cy="3272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0652" y="17349"/>
            <a:ext cx="3233061" cy="3304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4717756" cy="3399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8874" y="3428999"/>
            <a:ext cx="4375126" cy="3399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2211" y="2504157"/>
            <a:ext cx="275376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watch</a:t>
            </a:r>
            <a:r>
              <a:rPr lang="en-US" altLang="zh-CN" sz="4000" dirty="0" smtClean="0">
                <a:solidFill>
                  <a:srgbClr val="FF0000"/>
                </a:solidFill>
              </a:rPr>
              <a:t>ing</a:t>
            </a:r>
            <a:r>
              <a:rPr lang="en-US" altLang="zh-CN" sz="4000" dirty="0" smtClean="0"/>
              <a:t> TV</a:t>
            </a:r>
            <a:endParaRPr lang="zh-CN" alt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782357" y="2521978"/>
            <a:ext cx="425413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water</a:t>
            </a:r>
            <a:r>
              <a:rPr lang="en-US" altLang="zh-CN" sz="4000" dirty="0" smtClean="0">
                <a:solidFill>
                  <a:srgbClr val="FF0000"/>
                </a:solidFill>
              </a:rPr>
              <a:t>ing</a:t>
            </a:r>
            <a:r>
              <a:rPr lang="en-US" altLang="zh-CN" sz="4000" dirty="0" smtClean="0"/>
              <a:t> the flower</a:t>
            </a:r>
            <a:endParaRPr lang="zh-CN" alt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59514" y="6033518"/>
            <a:ext cx="298835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come and eat</a:t>
            </a:r>
            <a:endParaRPr lang="zh-CN" alt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6657398" y="5476413"/>
            <a:ext cx="237909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lovely</a:t>
            </a:r>
          </a:p>
          <a:p>
            <a:r>
              <a:rPr lang="en-US" altLang="zh-CN" sz="4000" dirty="0" smtClean="0"/>
              <a:t>Thank you 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31871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253</Words>
  <Application>Microsoft Office PowerPoint</Application>
  <PresentationFormat>全屏显示(4:3)</PresentationFormat>
  <Paragraphs>92</Paragraphs>
  <Slides>31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Office 主题​​</vt:lpstr>
      <vt:lpstr>We’re making a cake. Module 2 Unit 2</vt:lpstr>
      <vt:lpstr>幻灯片 2</vt:lpstr>
      <vt:lpstr>Bob is_______________.</vt:lpstr>
      <vt:lpstr>The sheep is_______________.</vt:lpstr>
      <vt:lpstr>What do they say?</vt:lpstr>
      <vt:lpstr>They can ____________ now!</vt:lpstr>
      <vt:lpstr>幻灯片 7</vt:lpstr>
      <vt:lpstr>Do Mum and Dad love the cake?</vt:lpstr>
      <vt:lpstr>幻灯片 9</vt:lpstr>
      <vt:lpstr>幻灯片 10</vt:lpstr>
      <vt:lpstr>幻灯片 11</vt:lpstr>
      <vt:lpstr>幻灯片 12</vt:lpstr>
      <vt:lpstr>--What’s he doing? --He is doing his homework.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PK</vt:lpstr>
      <vt:lpstr>What can we make with a paper?</vt:lpstr>
      <vt:lpstr>paper works</vt:lpstr>
      <vt:lpstr>Survey: --What are you doing? --I am making______. </vt:lpstr>
      <vt:lpstr>幻灯片 28</vt:lpstr>
      <vt:lpstr>幻灯片 29</vt:lpstr>
      <vt:lpstr>幻灯片 30</vt:lpstr>
      <vt:lpstr>将下列单词变为ing形式</vt:lpstr>
    </vt:vector>
  </TitlesOfParts>
  <Company>微软公司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We’re making a cake. Module 2 Unit 2</dc:title>
  <dc:creator>微软用户</dc:creator>
  <cp:lastModifiedBy>tw</cp:lastModifiedBy>
  <cp:revision>18</cp:revision>
  <dcterms:created xsi:type="dcterms:W3CDTF">2016-09-18T12:23:26Z</dcterms:created>
  <dcterms:modified xsi:type="dcterms:W3CDTF">2016-09-20T01:27:21Z</dcterms:modified>
</cp:coreProperties>
</file>