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8" r:id="rId26"/>
    <p:sldId id="282" r:id="rId27"/>
    <p:sldId id="283" r:id="rId28"/>
    <p:sldId id="284" r:id="rId29"/>
    <p:sldId id="286" r:id="rId30"/>
    <p:sldId id="285" r:id="rId31"/>
    <p:sldId id="287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2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0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67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27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12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71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72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9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75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45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38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5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9562B-6A26-4BA6-8E54-882E34C52931}" type="datetimeFigureOut">
              <a:rPr lang="zh-CN" altLang="en-US" smtClean="0"/>
              <a:pPr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92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3" Type="http://schemas.microsoft.com/office/2007/relationships/hdphoto" Target="../media/hdphoto1.wdp"/><Relationship Id="rId7" Type="http://schemas.openxmlformats.org/officeDocument/2006/relationships/slide" Target="slide14.xml"/><Relationship Id="rId12" Type="http://schemas.openxmlformats.org/officeDocument/2006/relationships/slide" Target="slide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17.xml"/><Relationship Id="rId5" Type="http://schemas.openxmlformats.org/officeDocument/2006/relationships/slide" Target="slide13.xml"/><Relationship Id="rId15" Type="http://schemas.openxmlformats.org/officeDocument/2006/relationships/slide" Target="slide22.xml"/><Relationship Id="rId10" Type="http://schemas.openxmlformats.org/officeDocument/2006/relationships/slide" Target="slide18.xml"/><Relationship Id="rId4" Type="http://schemas.openxmlformats.org/officeDocument/2006/relationships/image" Target="../media/image12.png"/><Relationship Id="rId9" Type="http://schemas.openxmlformats.org/officeDocument/2006/relationships/slide" Target="slide16.xml"/><Relationship Id="rId1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"/>
            <a:ext cx="8748464" cy="68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08520" y="2852936"/>
            <a:ext cx="9252520" cy="204365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4800" b="1" dirty="0" smtClean="0"/>
              <a:t>We’re making a cake.</a:t>
            </a:r>
            <a:br>
              <a:rPr lang="en-US" altLang="zh-CN" sz="4800" b="1" dirty="0" smtClean="0"/>
            </a:br>
            <a:r>
              <a:rPr lang="en-US" altLang="zh-CN" dirty="0" smtClean="0">
                <a:solidFill>
                  <a:schemeClr val="tx1"/>
                </a:solidFill>
              </a:rPr>
              <a:t>Module 2 Unit 2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508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61" y="2204864"/>
            <a:ext cx="4397227" cy="4493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椭圆形标注 5"/>
          <p:cNvSpPr/>
          <p:nvPr/>
        </p:nvSpPr>
        <p:spPr>
          <a:xfrm>
            <a:off x="0" y="476672"/>
            <a:ext cx="4211960" cy="1524000"/>
          </a:xfrm>
          <a:prstGeom prst="wedgeEllipseCallout">
            <a:avLst>
              <a:gd name="adj1" fmla="val 41781"/>
              <a:gd name="adj2" fmla="val 7733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1"/>
                </a:solidFill>
                <a:ea typeface="宋体" pitchFamily="2" charset="-122"/>
              </a:rPr>
              <a:t>What </a:t>
            </a:r>
            <a:r>
              <a:rPr lang="en-US" altLang="zh-CN" sz="3600" dirty="0">
                <a:solidFill>
                  <a:srgbClr val="FF0000"/>
                </a:solidFill>
                <a:ea typeface="宋体" pitchFamily="2" charset="-122"/>
              </a:rPr>
              <a:t>are</a:t>
            </a:r>
            <a:r>
              <a:rPr lang="en-US" altLang="zh-CN" sz="3600" dirty="0">
                <a:solidFill>
                  <a:schemeClr val="tx1"/>
                </a:solidFill>
                <a:ea typeface="宋体" pitchFamily="2" charset="-122"/>
              </a:rPr>
              <a:t> you </a:t>
            </a:r>
            <a:r>
              <a:rPr lang="en-US" altLang="zh-CN" sz="3600" dirty="0" smtClean="0">
                <a:solidFill>
                  <a:schemeClr val="tx1"/>
                </a:solidFill>
                <a:ea typeface="宋体" pitchFamily="2" charset="-122"/>
              </a:rPr>
              <a:t>do</a:t>
            </a:r>
            <a:r>
              <a:rPr lang="en-US" altLang="zh-CN" sz="3600" dirty="0" smtClean="0">
                <a:solidFill>
                  <a:srgbClr val="FF0000"/>
                </a:solidFill>
                <a:ea typeface="宋体" pitchFamily="2" charset="-122"/>
              </a:rPr>
              <a:t>ing, </a:t>
            </a:r>
            <a:r>
              <a:rPr lang="en-US" altLang="zh-CN" sz="3600" dirty="0" smtClean="0">
                <a:solidFill>
                  <a:schemeClr val="tx1"/>
                </a:solidFill>
                <a:ea typeface="宋体" pitchFamily="2" charset="-122"/>
              </a:rPr>
              <a:t>Dad?</a:t>
            </a:r>
            <a:endParaRPr lang="zh-CN" altLang="en-US" sz="36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5004048" y="476672"/>
            <a:ext cx="3913584" cy="1524000"/>
          </a:xfrm>
          <a:prstGeom prst="wedgeEllipseCallout">
            <a:avLst>
              <a:gd name="adj1" fmla="val -21710"/>
              <a:gd name="adj2" fmla="val 8174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I </a:t>
            </a:r>
            <a:r>
              <a:rPr lang="en-US" altLang="zh-CN" sz="3200" dirty="0" smtClean="0">
                <a:solidFill>
                  <a:srgbClr val="FF0000"/>
                </a:solidFill>
                <a:ea typeface="宋体" pitchFamily="2" charset="-122"/>
              </a:rPr>
              <a:t>am</a:t>
            </a: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________.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66045" y="951270"/>
            <a:ext cx="2451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ea typeface="宋体" charset="-122"/>
              </a:rPr>
              <a:t>water</a:t>
            </a:r>
            <a:r>
              <a:rPr lang="en-US" altLang="zh-CN" sz="3200" dirty="0" smtClean="0">
                <a:solidFill>
                  <a:srgbClr val="FF0000"/>
                </a:solidFill>
                <a:ea typeface="宋体" charset="-122"/>
              </a:rPr>
              <a:t>ing</a:t>
            </a:r>
            <a:r>
              <a:rPr lang="en-US" altLang="zh-CN" sz="3200" dirty="0" smtClean="0">
                <a:ea typeface="宋体" charset="-122"/>
              </a:rPr>
              <a:t> the flowers</a:t>
            </a:r>
            <a:endParaRPr lang="zh-CN" altLang="en-US" sz="32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68688" y="58778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浇花</a:t>
            </a:r>
          </a:p>
        </p:txBody>
      </p:sp>
    </p:spTree>
    <p:extLst>
      <p:ext uri="{BB962C8B-B14F-4D97-AF65-F5344CB8AC3E}">
        <p14:creationId xmlns:p14="http://schemas.microsoft.com/office/powerpoint/2010/main" val="2187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247"/>
            <a:ext cx="4717756" cy="3399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84" y="3356992"/>
            <a:ext cx="4375126" cy="3399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椭圆形标注 6"/>
          <p:cNvSpPr/>
          <p:nvPr/>
        </p:nvSpPr>
        <p:spPr>
          <a:xfrm>
            <a:off x="3779912" y="1838600"/>
            <a:ext cx="3312368" cy="1524000"/>
          </a:xfrm>
          <a:prstGeom prst="wedgeEllipseCallout">
            <a:avLst>
              <a:gd name="adj1" fmla="val 18520"/>
              <a:gd name="adj2" fmla="val 70272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err="1" smtClean="0">
                <a:solidFill>
                  <a:schemeClr val="tx1"/>
                </a:solidFill>
                <a:ea typeface="宋体" pitchFamily="2" charset="-122"/>
              </a:rPr>
              <a:t>Aah</a:t>
            </a: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. It’s _____.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5525022" y="237783"/>
            <a:ext cx="3625112" cy="1524000"/>
          </a:xfrm>
          <a:prstGeom prst="wedgeEllipseCallout">
            <a:avLst>
              <a:gd name="adj1" fmla="val 18744"/>
              <a:gd name="adj2" fmla="val 176155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________, children.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02086" y="4294965"/>
            <a:ext cx="3913584" cy="1524000"/>
          </a:xfrm>
          <a:prstGeom prst="wedgeEllipseCallout">
            <a:avLst>
              <a:gd name="adj1" fmla="val -37859"/>
              <a:gd name="adj2" fmla="val -171492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I </a:t>
            </a:r>
            <a:r>
              <a:rPr lang="en-US" altLang="zh-CN" sz="3200" dirty="0" smtClean="0">
                <a:solidFill>
                  <a:srgbClr val="FF0000"/>
                </a:solidFill>
                <a:ea typeface="宋体" pitchFamily="2" charset="-122"/>
              </a:rPr>
              <a:t>am</a:t>
            </a: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________.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02086" y="4294965"/>
            <a:ext cx="3913584" cy="1524000"/>
          </a:xfrm>
          <a:prstGeom prst="wedgeEllipseCallout">
            <a:avLst>
              <a:gd name="adj1" fmla="val 19865"/>
              <a:gd name="adj2" fmla="val -233256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Please ___________________now!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61828" y="4761291"/>
            <a:ext cx="2520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a typeface="宋体" charset="-122"/>
              </a:rPr>
              <a:t>come and eat the cake </a:t>
            </a:r>
            <a:endParaRPr lang="zh-CN" altLang="en-US" sz="32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717756" y="2498086"/>
            <a:ext cx="2520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a typeface="宋体" charset="-122"/>
              </a:rPr>
              <a:t>lovely</a:t>
            </a:r>
            <a:endParaRPr lang="zh-CN" altLang="en-US" sz="32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228184" y="440578"/>
            <a:ext cx="2520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a typeface="宋体" charset="-122"/>
              </a:rPr>
              <a:t>Thank you</a:t>
            </a:r>
            <a:endParaRPr lang="zh-CN" altLang="en-US" sz="32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08974" y="250703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可爱的</a:t>
            </a:r>
          </a:p>
        </p:txBody>
      </p:sp>
    </p:spTree>
    <p:extLst>
      <p:ext uri="{BB962C8B-B14F-4D97-AF65-F5344CB8AC3E}">
        <p14:creationId xmlns:p14="http://schemas.microsoft.com/office/powerpoint/2010/main" val="41898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--What’</a:t>
            </a:r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 </a:t>
            </a:r>
            <a:r>
              <a:rPr lang="en-US" altLang="zh-CN" u="sng" dirty="0" smtClean="0"/>
              <a:t>he</a:t>
            </a:r>
            <a:r>
              <a:rPr lang="en-US" altLang="zh-CN" dirty="0" smtClean="0"/>
              <a:t> do</a:t>
            </a:r>
            <a:r>
              <a:rPr lang="en-US" altLang="zh-CN" dirty="0" smtClean="0">
                <a:solidFill>
                  <a:srgbClr val="FF0000"/>
                </a:solidFill>
              </a:rPr>
              <a:t>ing</a:t>
            </a:r>
            <a:r>
              <a:rPr lang="en-US" altLang="zh-CN" dirty="0" smtClean="0"/>
              <a:t>?</a:t>
            </a:r>
            <a:br>
              <a:rPr lang="en-US" altLang="zh-CN" dirty="0" smtClean="0"/>
            </a:br>
            <a:r>
              <a:rPr lang="en-US" altLang="zh-CN" dirty="0" smtClean="0"/>
              <a:t>--</a:t>
            </a:r>
            <a:r>
              <a:rPr lang="en-US" altLang="zh-CN" u="sng" dirty="0" smtClean="0"/>
              <a:t>He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is</a:t>
            </a:r>
            <a:r>
              <a:rPr lang="en-US" altLang="zh-CN" dirty="0" smtClean="0"/>
              <a:t> </a:t>
            </a:r>
            <a:r>
              <a:rPr lang="en-US" altLang="zh-CN" u="sng" dirty="0" smtClean="0"/>
              <a:t>do</a:t>
            </a:r>
            <a:r>
              <a:rPr lang="en-US" altLang="zh-CN" u="sng" dirty="0" smtClean="0">
                <a:solidFill>
                  <a:srgbClr val="FF0000"/>
                </a:solidFill>
              </a:rPr>
              <a:t>ing</a:t>
            </a:r>
            <a:r>
              <a:rPr lang="en-US" altLang="zh-CN" u="sng" dirty="0" smtClean="0"/>
              <a:t> his homework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2" y="1628774"/>
            <a:ext cx="9091764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" y="5373216"/>
            <a:ext cx="9067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://pngimg.com/upload/gift_PNG5945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48" y="1422381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pngimg.com/upload/gift_PNG5945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56" y="1422381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pngimg.com/upload/gift_PNG594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56" y="1422381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pngimg.com/upload/gift_PNG594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56" y="1422381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pngimg.com/upload/gift_PNG594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79" y="1484784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://pngimg.com/upload/gift_PNG5945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77" y="3262236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://pngimg.com/upload/gift_PNG5945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85" y="3262236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pngimg.com/upload/gift_PNG5945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85" y="3262236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ttp://pngimg.com/upload/gift_PNG5945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85" y="3262236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ttp://pngimg.com/upload/gift_PNG594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308" y="3324639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+1</a:t>
            </a:r>
            <a:endParaRPr lang="zh-CN" altLang="en-US" sz="13800" dirty="0"/>
          </a:p>
        </p:txBody>
      </p:sp>
      <p:pic>
        <p:nvPicPr>
          <p:cNvPr id="4" name="Picture 4" descr="http://mushings.com/wp-content/uploads/2010/01/wa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4320480" cy="358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7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-2</a:t>
            </a:r>
            <a:endParaRPr lang="zh-CN" altLang="en-US" sz="13800" dirty="0"/>
          </a:p>
        </p:txBody>
      </p:sp>
      <p:pic>
        <p:nvPicPr>
          <p:cNvPr id="14338" name="Picture 2" descr="http://www.clipartlord.com/wp-content/uploads/2014/10/bom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570927" cy="39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7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+2</a:t>
            </a:r>
            <a:endParaRPr lang="zh-CN" altLang="en-US" sz="13800" dirty="0"/>
          </a:p>
        </p:txBody>
      </p:sp>
      <p:pic>
        <p:nvPicPr>
          <p:cNvPr id="4" name="Picture 2" descr="http://www.oxford-grove.bolton.sch.uk/about/Curriculum/Documents/parents_read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39247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3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-1</a:t>
            </a:r>
            <a:endParaRPr lang="zh-CN" altLang="en-US" sz="13800" dirty="0"/>
          </a:p>
        </p:txBody>
      </p:sp>
      <p:pic>
        <p:nvPicPr>
          <p:cNvPr id="4" name="Picture 2" descr="http://www.clipartlord.com/wp-content/uploads/2014/10/bom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570927" cy="39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2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sc.mogicons.com/share/crying-emoticon-2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动作按钮: 后退或前一项 5">
            <a:hlinkClick r:id="rId2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http://www.oxford-grove.bolton.sch.uk/about/Curriculum/Documents/parents_read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3769822" cy="36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259632" y="2060848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dirty="0"/>
              <a:t>+2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54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8505" y="43651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sz="7200" dirty="0"/>
          </a:p>
        </p:txBody>
      </p:sp>
      <p:sp>
        <p:nvSpPr>
          <p:cNvPr id="4" name="AutoShape 4" descr=" mountain cartoon 的图像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 mountain cartoon 的图像结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动作按钮: 后退或前一项 8">
            <a:hlinkClick r:id="rId2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123728" y="1844824"/>
            <a:ext cx="11849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dirty="0" smtClean="0"/>
              <a:t>-3</a:t>
            </a:r>
            <a:endParaRPr lang="zh-CN" altLang="en-US" sz="9600" dirty="0"/>
          </a:p>
        </p:txBody>
      </p:sp>
      <p:pic>
        <p:nvPicPr>
          <p:cNvPr id="10" name="Picture 2" descr="http://www.clipartlord.com/wp-content/uploads/2014/10/bomb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48" y="764704"/>
            <a:ext cx="4570927" cy="39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+4</a:t>
            </a:r>
            <a:endParaRPr lang="zh-CN" altLang="en-US" sz="13800" dirty="0"/>
          </a:p>
        </p:txBody>
      </p:sp>
      <p:pic>
        <p:nvPicPr>
          <p:cNvPr id="4" name="Picture 2" descr="http://www.sc.xinhuanet.com/content/2013-09/23/117460067_3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4491608" cy="33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3399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+5</a:t>
            </a:r>
            <a:endParaRPr lang="zh-CN" altLang="en-US" sz="13800" dirty="0"/>
          </a:p>
        </p:txBody>
      </p:sp>
      <p:pic>
        <p:nvPicPr>
          <p:cNvPr id="4" name="Picture 2" descr="http://pic.jyb.cn/jcjy/201003/W020100331522818341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05" y="1772816"/>
            <a:ext cx="5394176" cy="34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5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+3</a:t>
            </a:r>
            <a:endParaRPr lang="zh-CN" altLang="en-US" sz="13800" dirty="0"/>
          </a:p>
        </p:txBody>
      </p:sp>
      <p:pic>
        <p:nvPicPr>
          <p:cNvPr id="4" name="Picture 4" descr="http://a2.att.hudong.com/47/49/01300000022805120780491428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5221226" cy="35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7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8800" dirty="0"/>
              <a:t> </a:t>
            </a:r>
            <a:r>
              <a:rPr lang="en-US" altLang="zh-CN" sz="8800" dirty="0" smtClean="0"/>
              <a:t> +3</a:t>
            </a:r>
            <a:endParaRPr lang="zh-CN" altLang="en-US" sz="8800" dirty="0"/>
          </a:p>
        </p:txBody>
      </p:sp>
      <p:sp>
        <p:nvSpPr>
          <p:cNvPr id="5" name="动作按钮: 后退或前一项 4">
            <a:hlinkClick r:id="rId2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2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15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600" i="1" dirty="0" smtClean="0">
                <a:solidFill>
                  <a:srgbClr val="FF0000"/>
                </a:solidFill>
              </a:rPr>
              <a:t>PK</a:t>
            </a:r>
            <a:endParaRPr lang="zh-CN" altLang="en-US" sz="6600" i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67581"/>
            <a:ext cx="88582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6211669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fountain</a:t>
            </a:r>
            <a:endParaRPr lang="zh-CN" altLang="en-US" sz="3600" dirty="0"/>
          </a:p>
        </p:txBody>
      </p:sp>
      <p:sp>
        <p:nvSpPr>
          <p:cNvPr id="8" name="矩形 7"/>
          <p:cNvSpPr/>
          <p:nvPr/>
        </p:nvSpPr>
        <p:spPr>
          <a:xfrm>
            <a:off x="2071670" y="1571612"/>
            <a:ext cx="650916" cy="438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-1143040" y="1142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latin typeface="+mj-lt"/>
                <a:ea typeface="+mj-ea"/>
                <a:cs typeface="+mj-cs"/>
              </a:rPr>
              <a:t>The boys  are  playing football.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2696705" y="3688597"/>
            <a:ext cx="1859797" cy="1363850"/>
          </a:xfrm>
          <a:custGeom>
            <a:avLst/>
            <a:gdLst>
              <a:gd name="connsiteX0" fmla="*/ 232475 w 1859797"/>
              <a:gd name="connsiteY0" fmla="*/ 1069383 h 1363850"/>
              <a:gd name="connsiteX1" fmla="*/ 232475 w 1859797"/>
              <a:gd name="connsiteY1" fmla="*/ 1069383 h 1363850"/>
              <a:gd name="connsiteX2" fmla="*/ 15498 w 1859797"/>
              <a:gd name="connsiteY2" fmla="*/ 495945 h 1363850"/>
              <a:gd name="connsiteX3" fmla="*/ 0 w 1859797"/>
              <a:gd name="connsiteY3" fmla="*/ 449450 h 1363850"/>
              <a:gd name="connsiteX4" fmla="*/ 15498 w 1859797"/>
              <a:gd name="connsiteY4" fmla="*/ 356461 h 1363850"/>
              <a:gd name="connsiteX5" fmla="*/ 201478 w 1859797"/>
              <a:gd name="connsiteY5" fmla="*/ 232474 h 1363850"/>
              <a:gd name="connsiteX6" fmla="*/ 247973 w 1859797"/>
              <a:gd name="connsiteY6" fmla="*/ 216976 h 1363850"/>
              <a:gd name="connsiteX7" fmla="*/ 309966 w 1859797"/>
              <a:gd name="connsiteY7" fmla="*/ 185979 h 1363850"/>
              <a:gd name="connsiteX8" fmla="*/ 402956 w 1859797"/>
              <a:gd name="connsiteY8" fmla="*/ 123986 h 1363850"/>
              <a:gd name="connsiteX9" fmla="*/ 495946 w 1859797"/>
              <a:gd name="connsiteY9" fmla="*/ 92989 h 1363850"/>
              <a:gd name="connsiteX10" fmla="*/ 542441 w 1859797"/>
              <a:gd name="connsiteY10" fmla="*/ 77491 h 1363850"/>
              <a:gd name="connsiteX11" fmla="*/ 635431 w 1859797"/>
              <a:gd name="connsiteY11" fmla="*/ 61993 h 1363850"/>
              <a:gd name="connsiteX12" fmla="*/ 681926 w 1859797"/>
              <a:gd name="connsiteY12" fmla="*/ 46495 h 1363850"/>
              <a:gd name="connsiteX13" fmla="*/ 774915 w 1859797"/>
              <a:gd name="connsiteY13" fmla="*/ 30996 h 1363850"/>
              <a:gd name="connsiteX14" fmla="*/ 821410 w 1859797"/>
              <a:gd name="connsiteY14" fmla="*/ 15498 h 1363850"/>
              <a:gd name="connsiteX15" fmla="*/ 960895 w 1859797"/>
              <a:gd name="connsiteY15" fmla="*/ 0 h 1363850"/>
              <a:gd name="connsiteX16" fmla="*/ 1270861 w 1859797"/>
              <a:gd name="connsiteY16" fmla="*/ 46495 h 1363850"/>
              <a:gd name="connsiteX17" fmla="*/ 1363851 w 1859797"/>
              <a:gd name="connsiteY17" fmla="*/ 108488 h 1363850"/>
              <a:gd name="connsiteX18" fmla="*/ 1503336 w 1859797"/>
              <a:gd name="connsiteY18" fmla="*/ 154983 h 1363850"/>
              <a:gd name="connsiteX19" fmla="*/ 1549831 w 1859797"/>
              <a:gd name="connsiteY19" fmla="*/ 170481 h 1363850"/>
              <a:gd name="connsiteX20" fmla="*/ 1596326 w 1859797"/>
              <a:gd name="connsiteY20" fmla="*/ 201478 h 1363850"/>
              <a:gd name="connsiteX21" fmla="*/ 1689315 w 1859797"/>
              <a:gd name="connsiteY21" fmla="*/ 247972 h 1363850"/>
              <a:gd name="connsiteX22" fmla="*/ 1813302 w 1859797"/>
              <a:gd name="connsiteY22" fmla="*/ 387457 h 1363850"/>
              <a:gd name="connsiteX23" fmla="*/ 1828800 w 1859797"/>
              <a:gd name="connsiteY23" fmla="*/ 433952 h 1363850"/>
              <a:gd name="connsiteX24" fmla="*/ 1859797 w 1859797"/>
              <a:gd name="connsiteY24" fmla="*/ 557939 h 1363850"/>
              <a:gd name="connsiteX25" fmla="*/ 1844298 w 1859797"/>
              <a:gd name="connsiteY25" fmla="*/ 991891 h 1363850"/>
              <a:gd name="connsiteX26" fmla="*/ 1813302 w 1859797"/>
              <a:gd name="connsiteY26" fmla="*/ 1084881 h 1363850"/>
              <a:gd name="connsiteX27" fmla="*/ 1797803 w 1859797"/>
              <a:gd name="connsiteY27" fmla="*/ 1131376 h 1363850"/>
              <a:gd name="connsiteX28" fmla="*/ 1751309 w 1859797"/>
              <a:gd name="connsiteY28" fmla="*/ 1162372 h 1363850"/>
              <a:gd name="connsiteX29" fmla="*/ 1611824 w 1859797"/>
              <a:gd name="connsiteY29" fmla="*/ 1270861 h 1363850"/>
              <a:gd name="connsiteX30" fmla="*/ 1410346 w 1859797"/>
              <a:gd name="connsiteY30" fmla="*/ 1317356 h 1363850"/>
              <a:gd name="connsiteX31" fmla="*/ 1255363 w 1859797"/>
              <a:gd name="connsiteY31" fmla="*/ 1348352 h 1363850"/>
              <a:gd name="connsiteX32" fmla="*/ 1084881 w 1859797"/>
              <a:gd name="connsiteY32" fmla="*/ 1363850 h 1363850"/>
              <a:gd name="connsiteX33" fmla="*/ 867905 w 1859797"/>
              <a:gd name="connsiteY33" fmla="*/ 1332854 h 1363850"/>
              <a:gd name="connsiteX34" fmla="*/ 821410 w 1859797"/>
              <a:gd name="connsiteY34" fmla="*/ 1301857 h 1363850"/>
              <a:gd name="connsiteX35" fmla="*/ 728420 w 1859797"/>
              <a:gd name="connsiteY35" fmla="*/ 1270861 h 1363850"/>
              <a:gd name="connsiteX36" fmla="*/ 681926 w 1859797"/>
              <a:gd name="connsiteY36" fmla="*/ 1255362 h 1363850"/>
              <a:gd name="connsiteX37" fmla="*/ 635431 w 1859797"/>
              <a:gd name="connsiteY37" fmla="*/ 1239864 h 1363850"/>
              <a:gd name="connsiteX38" fmla="*/ 495946 w 1859797"/>
              <a:gd name="connsiteY38" fmla="*/ 1177871 h 1363850"/>
              <a:gd name="connsiteX39" fmla="*/ 449451 w 1859797"/>
              <a:gd name="connsiteY39" fmla="*/ 1162372 h 1363850"/>
              <a:gd name="connsiteX40" fmla="*/ 402956 w 1859797"/>
              <a:gd name="connsiteY40" fmla="*/ 1131376 h 1363850"/>
              <a:gd name="connsiteX41" fmla="*/ 309966 w 1859797"/>
              <a:gd name="connsiteY41" fmla="*/ 1100379 h 1363850"/>
              <a:gd name="connsiteX42" fmla="*/ 263471 w 1859797"/>
              <a:gd name="connsiteY42" fmla="*/ 1084881 h 1363850"/>
              <a:gd name="connsiteX43" fmla="*/ 216976 w 1859797"/>
              <a:gd name="connsiteY43" fmla="*/ 1053884 h 1363850"/>
              <a:gd name="connsiteX44" fmla="*/ 201478 w 1859797"/>
              <a:gd name="connsiteY44" fmla="*/ 1007389 h 1363850"/>
              <a:gd name="connsiteX45" fmla="*/ 185980 w 1859797"/>
              <a:gd name="connsiteY45" fmla="*/ 852406 h 1363850"/>
              <a:gd name="connsiteX46" fmla="*/ 170481 w 1859797"/>
              <a:gd name="connsiteY46" fmla="*/ 805911 h 1363850"/>
              <a:gd name="connsiteX47" fmla="*/ 92990 w 1859797"/>
              <a:gd name="connsiteY47" fmla="*/ 728420 h 1363850"/>
              <a:gd name="connsiteX48" fmla="*/ 108488 w 1859797"/>
              <a:gd name="connsiteY48" fmla="*/ 790413 h 13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59797" h="1363850">
                <a:moveTo>
                  <a:pt x="232475" y="1069383"/>
                </a:moveTo>
                <a:lnTo>
                  <a:pt x="232475" y="1069383"/>
                </a:lnTo>
                <a:cubicBezTo>
                  <a:pt x="160149" y="878237"/>
                  <a:pt x="87258" y="687304"/>
                  <a:pt x="15498" y="495945"/>
                </a:cubicBezTo>
                <a:cubicBezTo>
                  <a:pt x="9762" y="480649"/>
                  <a:pt x="0" y="465787"/>
                  <a:pt x="0" y="449450"/>
                </a:cubicBezTo>
                <a:cubicBezTo>
                  <a:pt x="0" y="418026"/>
                  <a:pt x="-336" y="383604"/>
                  <a:pt x="15498" y="356461"/>
                </a:cubicBezTo>
                <a:cubicBezTo>
                  <a:pt x="71543" y="260384"/>
                  <a:pt x="111659" y="262414"/>
                  <a:pt x="201478" y="232474"/>
                </a:cubicBezTo>
                <a:cubicBezTo>
                  <a:pt x="216976" y="227308"/>
                  <a:pt x="233361" y="224282"/>
                  <a:pt x="247973" y="216976"/>
                </a:cubicBezTo>
                <a:cubicBezTo>
                  <a:pt x="268637" y="206644"/>
                  <a:pt x="290155" y="197866"/>
                  <a:pt x="309966" y="185979"/>
                </a:cubicBezTo>
                <a:cubicBezTo>
                  <a:pt x="341910" y="166812"/>
                  <a:pt x="367614" y="135767"/>
                  <a:pt x="402956" y="123986"/>
                </a:cubicBezTo>
                <a:lnTo>
                  <a:pt x="495946" y="92989"/>
                </a:lnTo>
                <a:cubicBezTo>
                  <a:pt x="511444" y="87823"/>
                  <a:pt x="526327" y="80177"/>
                  <a:pt x="542441" y="77491"/>
                </a:cubicBezTo>
                <a:cubicBezTo>
                  <a:pt x="573438" y="72325"/>
                  <a:pt x="604755" y="68810"/>
                  <a:pt x="635431" y="61993"/>
                </a:cubicBezTo>
                <a:cubicBezTo>
                  <a:pt x="651379" y="58449"/>
                  <a:pt x="665978" y="50039"/>
                  <a:pt x="681926" y="46495"/>
                </a:cubicBezTo>
                <a:cubicBezTo>
                  <a:pt x="712602" y="39678"/>
                  <a:pt x="744239" y="37813"/>
                  <a:pt x="774915" y="30996"/>
                </a:cubicBezTo>
                <a:cubicBezTo>
                  <a:pt x="790863" y="27452"/>
                  <a:pt x="805296" y="18184"/>
                  <a:pt x="821410" y="15498"/>
                </a:cubicBezTo>
                <a:cubicBezTo>
                  <a:pt x="867555" y="7807"/>
                  <a:pt x="914400" y="5166"/>
                  <a:pt x="960895" y="0"/>
                </a:cubicBezTo>
                <a:cubicBezTo>
                  <a:pt x="1009412" y="3465"/>
                  <a:pt x="1199677" y="-961"/>
                  <a:pt x="1270861" y="46495"/>
                </a:cubicBezTo>
                <a:cubicBezTo>
                  <a:pt x="1301858" y="67159"/>
                  <a:pt x="1328509" y="96708"/>
                  <a:pt x="1363851" y="108488"/>
                </a:cubicBezTo>
                <a:lnTo>
                  <a:pt x="1503336" y="154983"/>
                </a:lnTo>
                <a:lnTo>
                  <a:pt x="1549831" y="170481"/>
                </a:lnTo>
                <a:cubicBezTo>
                  <a:pt x="1565329" y="180813"/>
                  <a:pt x="1579666" y="193148"/>
                  <a:pt x="1596326" y="201478"/>
                </a:cubicBezTo>
                <a:cubicBezTo>
                  <a:pt x="1657875" y="232253"/>
                  <a:pt x="1632209" y="197212"/>
                  <a:pt x="1689315" y="247972"/>
                </a:cubicBezTo>
                <a:cubicBezTo>
                  <a:pt x="1776173" y="325179"/>
                  <a:pt x="1766191" y="316792"/>
                  <a:pt x="1813302" y="387457"/>
                </a:cubicBezTo>
                <a:cubicBezTo>
                  <a:pt x="1818468" y="402955"/>
                  <a:pt x="1824502" y="418191"/>
                  <a:pt x="1828800" y="433952"/>
                </a:cubicBezTo>
                <a:cubicBezTo>
                  <a:pt x="1840009" y="475052"/>
                  <a:pt x="1859797" y="557939"/>
                  <a:pt x="1859797" y="557939"/>
                </a:cubicBezTo>
                <a:cubicBezTo>
                  <a:pt x="1854631" y="702590"/>
                  <a:pt x="1857020" y="847708"/>
                  <a:pt x="1844298" y="991891"/>
                </a:cubicBezTo>
                <a:cubicBezTo>
                  <a:pt x="1841426" y="1024438"/>
                  <a:pt x="1823634" y="1053884"/>
                  <a:pt x="1813302" y="1084881"/>
                </a:cubicBezTo>
                <a:cubicBezTo>
                  <a:pt x="1808136" y="1100379"/>
                  <a:pt x="1811396" y="1122314"/>
                  <a:pt x="1797803" y="1131376"/>
                </a:cubicBezTo>
                <a:cubicBezTo>
                  <a:pt x="1782305" y="1141708"/>
                  <a:pt x="1765618" y="1150448"/>
                  <a:pt x="1751309" y="1162372"/>
                </a:cubicBezTo>
                <a:cubicBezTo>
                  <a:pt x="1704405" y="1201458"/>
                  <a:pt x="1678972" y="1254074"/>
                  <a:pt x="1611824" y="1270861"/>
                </a:cubicBezTo>
                <a:cubicBezTo>
                  <a:pt x="1307967" y="1346823"/>
                  <a:pt x="1625029" y="1269648"/>
                  <a:pt x="1410346" y="1317356"/>
                </a:cubicBezTo>
                <a:cubicBezTo>
                  <a:pt x="1329530" y="1335316"/>
                  <a:pt x="1352158" y="1336965"/>
                  <a:pt x="1255363" y="1348352"/>
                </a:cubicBezTo>
                <a:cubicBezTo>
                  <a:pt x="1198692" y="1355019"/>
                  <a:pt x="1141708" y="1358684"/>
                  <a:pt x="1084881" y="1363850"/>
                </a:cubicBezTo>
                <a:cubicBezTo>
                  <a:pt x="1041331" y="1359891"/>
                  <a:pt x="927535" y="1362669"/>
                  <a:pt x="867905" y="1332854"/>
                </a:cubicBezTo>
                <a:cubicBezTo>
                  <a:pt x="851245" y="1324524"/>
                  <a:pt x="838431" y="1309422"/>
                  <a:pt x="821410" y="1301857"/>
                </a:cubicBezTo>
                <a:cubicBezTo>
                  <a:pt x="791553" y="1288587"/>
                  <a:pt x="759417" y="1281193"/>
                  <a:pt x="728420" y="1270861"/>
                </a:cubicBezTo>
                <a:lnTo>
                  <a:pt x="681926" y="1255362"/>
                </a:lnTo>
                <a:lnTo>
                  <a:pt x="635431" y="1239864"/>
                </a:lnTo>
                <a:cubicBezTo>
                  <a:pt x="561749" y="1190742"/>
                  <a:pt x="606609" y="1214759"/>
                  <a:pt x="495946" y="1177871"/>
                </a:cubicBezTo>
                <a:cubicBezTo>
                  <a:pt x="480448" y="1172705"/>
                  <a:pt x="463044" y="1171434"/>
                  <a:pt x="449451" y="1162372"/>
                </a:cubicBezTo>
                <a:cubicBezTo>
                  <a:pt x="433953" y="1152040"/>
                  <a:pt x="419977" y="1138941"/>
                  <a:pt x="402956" y="1131376"/>
                </a:cubicBezTo>
                <a:cubicBezTo>
                  <a:pt x="373099" y="1118106"/>
                  <a:pt x="340963" y="1110711"/>
                  <a:pt x="309966" y="1100379"/>
                </a:cubicBezTo>
                <a:lnTo>
                  <a:pt x="263471" y="1084881"/>
                </a:lnTo>
                <a:cubicBezTo>
                  <a:pt x="247973" y="1074549"/>
                  <a:pt x="228612" y="1068429"/>
                  <a:pt x="216976" y="1053884"/>
                </a:cubicBezTo>
                <a:cubicBezTo>
                  <a:pt x="206771" y="1041127"/>
                  <a:pt x="203962" y="1023536"/>
                  <a:pt x="201478" y="1007389"/>
                </a:cubicBezTo>
                <a:cubicBezTo>
                  <a:pt x="193584" y="956074"/>
                  <a:pt x="193875" y="903721"/>
                  <a:pt x="185980" y="852406"/>
                </a:cubicBezTo>
                <a:cubicBezTo>
                  <a:pt x="183496" y="836259"/>
                  <a:pt x="170481" y="805911"/>
                  <a:pt x="170481" y="805911"/>
                </a:cubicBezTo>
                <a:lnTo>
                  <a:pt x="92990" y="728420"/>
                </a:lnTo>
                <a:lnTo>
                  <a:pt x="108488" y="790413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6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</a:rPr>
              <a:t>pa</a:t>
            </a:r>
            <a:r>
              <a:rPr lang="en-US" altLang="zh-CN" sz="8000" dirty="0" smtClean="0">
                <a:solidFill>
                  <a:srgbClr val="92D050"/>
                </a:solidFill>
              </a:rPr>
              <a:t>per</a:t>
            </a:r>
            <a:endParaRPr lang="zh-CN" altLang="en-US" sz="8000" dirty="0">
              <a:solidFill>
                <a:srgbClr val="92D050"/>
              </a:solidFill>
            </a:endParaRPr>
          </a:p>
        </p:txBody>
      </p:sp>
      <p:pic>
        <p:nvPicPr>
          <p:cNvPr id="20488" name="Picture 8" descr="http://www.psdgraphics.com/file/paper-notes-templ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/>
          <a:stretch/>
        </p:blipFill>
        <p:spPr bwMode="auto">
          <a:xfrm>
            <a:off x="1481133" y="1628800"/>
            <a:ext cx="5850650" cy="44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What can you make with pa</a:t>
            </a:r>
            <a:r>
              <a:rPr lang="en-US" altLang="zh-CN" sz="4800" dirty="0" smtClean="0">
                <a:solidFill>
                  <a:srgbClr val="92D050"/>
                </a:solidFill>
              </a:rPr>
              <a:t>per?</a:t>
            </a:r>
            <a:endParaRPr lang="zh-CN" altLang="en-US" sz="4800" dirty="0">
              <a:solidFill>
                <a:srgbClr val="92D050"/>
              </a:solidFill>
            </a:endParaRPr>
          </a:p>
        </p:txBody>
      </p:sp>
      <p:pic>
        <p:nvPicPr>
          <p:cNvPr id="20488" name="Picture 8" descr="http://www.psdgraphics.com/file/paper-notes-templ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/>
          <a:stretch/>
        </p:blipFill>
        <p:spPr bwMode="auto">
          <a:xfrm>
            <a:off x="1481133" y="1628800"/>
            <a:ext cx="5850650" cy="44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2040" y="2857563"/>
            <a:ext cx="3131368" cy="1143000"/>
          </a:xfrm>
        </p:spPr>
        <p:txBody>
          <a:bodyPr/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aper boat</a:t>
            </a:r>
            <a:endParaRPr lang="zh-CN" altLang="en-US" dirty="0"/>
          </a:p>
        </p:txBody>
      </p:sp>
      <p:pic>
        <p:nvPicPr>
          <p:cNvPr id="4" name="Picture 2" descr="http://jy.hdjwww.com/uploads/photo/a0/120302-054003-JgMp2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0"/>
          <a:stretch/>
        </p:blipFill>
        <p:spPr bwMode="auto">
          <a:xfrm>
            <a:off x="827584" y="-1214"/>
            <a:ext cx="3503712" cy="31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ic15.nipic.com/20110701/7485157_112948241154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" y="2780928"/>
            <a:ext cx="4608512" cy="24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www.clipartlord.com/wp-content/uploads/2014/07/kite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90" y="4797152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5084440" y="1164070"/>
            <a:ext cx="3131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paper plane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7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Survey:</a:t>
            </a:r>
            <a:br>
              <a:rPr lang="en-US" altLang="zh-CN" dirty="0" smtClean="0"/>
            </a:br>
            <a:r>
              <a:rPr lang="en-US" altLang="zh-CN" dirty="0" smtClean="0"/>
              <a:t>--What </a:t>
            </a:r>
            <a:r>
              <a:rPr lang="en-US" altLang="zh-CN" dirty="0" smtClean="0">
                <a:solidFill>
                  <a:srgbClr val="FF0000"/>
                </a:solidFill>
              </a:rPr>
              <a:t>are</a:t>
            </a:r>
            <a:r>
              <a:rPr lang="en-US" altLang="zh-CN" dirty="0" smtClean="0"/>
              <a:t> you do</a:t>
            </a:r>
            <a:r>
              <a:rPr lang="en-US" altLang="zh-CN" dirty="0" smtClean="0">
                <a:solidFill>
                  <a:srgbClr val="FF0000"/>
                </a:solidFill>
              </a:rPr>
              <a:t>ing</a:t>
            </a:r>
            <a:r>
              <a:rPr lang="en-US" altLang="zh-CN" dirty="0" smtClean="0"/>
              <a:t>?</a:t>
            </a:r>
            <a:br>
              <a:rPr lang="en-US" altLang="zh-CN" dirty="0" smtClean="0"/>
            </a:br>
            <a:r>
              <a:rPr lang="en-US" altLang="zh-CN" dirty="0" smtClean="0"/>
              <a:t>--I </a:t>
            </a:r>
            <a:r>
              <a:rPr lang="en-US" altLang="zh-CN" dirty="0" smtClean="0">
                <a:solidFill>
                  <a:srgbClr val="FF0000"/>
                </a:solidFill>
              </a:rPr>
              <a:t>am</a:t>
            </a:r>
            <a:r>
              <a:rPr lang="en-US" altLang="zh-CN" dirty="0" smtClean="0"/>
              <a:t> mak</a:t>
            </a:r>
            <a:r>
              <a:rPr lang="en-US" altLang="zh-CN" dirty="0" smtClean="0">
                <a:solidFill>
                  <a:srgbClr val="FF0000"/>
                </a:solidFill>
              </a:rPr>
              <a:t>ing</a:t>
            </a:r>
            <a:r>
              <a:rPr lang="en-US" altLang="zh-CN" dirty="0" smtClean="0"/>
              <a:t>______. 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88072"/>
              </p:ext>
            </p:extLst>
          </p:nvPr>
        </p:nvGraphicFramePr>
        <p:xfrm>
          <a:off x="251520" y="2066825"/>
          <a:ext cx="8748464" cy="46085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3202"/>
                <a:gridCol w="1549126"/>
                <a:gridCol w="1728192"/>
                <a:gridCol w="1368152"/>
                <a:gridCol w="1440604"/>
                <a:gridCol w="1259188"/>
              </a:tblGrid>
              <a:tr h="12376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Name 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plane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flower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boat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kite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</a:tr>
              <a:tr h="991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Lily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aseline="0" dirty="0" smtClean="0"/>
                        <a:t> 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</a:tr>
              <a:tr h="79302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9302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9302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jy.hdjwww.com/uploads/photo/a0/120302-054003-JgMp2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0"/>
          <a:stretch/>
        </p:blipFill>
        <p:spPr bwMode="auto">
          <a:xfrm>
            <a:off x="2123727" y="2471525"/>
            <a:ext cx="955893" cy="86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pic15.nipic.com/20110701/7485157_112948241154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1271"/>
            <a:ext cx="1294206" cy="6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ipartlord.com/wp-content/uploads/2014/07/kite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0722"/>
            <a:ext cx="1222999" cy="9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36" y="327096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www.alphamom.com/legacy/holiday/valentine_paper_flowers_dozidesigns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43726"/>
            <a:ext cx="1008112" cy="6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764" b="50830"/>
          <a:stretch/>
        </p:blipFill>
        <p:spPr bwMode="auto">
          <a:xfrm>
            <a:off x="3020153" y="248839"/>
            <a:ext cx="2838996" cy="98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t="49603" r="82184" b="1227"/>
          <a:stretch/>
        </p:blipFill>
        <p:spPr bwMode="auto">
          <a:xfrm>
            <a:off x="27149" y="97808"/>
            <a:ext cx="2600636" cy="9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 r="61195" b="50182"/>
          <a:stretch/>
        </p:blipFill>
        <p:spPr bwMode="auto">
          <a:xfrm>
            <a:off x="218" y="1072670"/>
            <a:ext cx="2651858" cy="9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49171" r="61018" b="-4487"/>
          <a:stretch/>
        </p:blipFill>
        <p:spPr bwMode="auto">
          <a:xfrm>
            <a:off x="2979550" y="1192487"/>
            <a:ext cx="2987969" cy="112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r="40371" b="50830"/>
          <a:stretch/>
        </p:blipFill>
        <p:spPr bwMode="auto">
          <a:xfrm>
            <a:off x="-33670" y="2007209"/>
            <a:ext cx="2712676" cy="90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t="49170" r="40371" b="1660"/>
          <a:stretch/>
        </p:blipFill>
        <p:spPr bwMode="auto">
          <a:xfrm>
            <a:off x="-54122" y="2860650"/>
            <a:ext cx="2726323" cy="90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-6146" r="19725" b="50830"/>
          <a:stretch/>
        </p:blipFill>
        <p:spPr bwMode="auto">
          <a:xfrm>
            <a:off x="-33670" y="3764877"/>
            <a:ext cx="2717994" cy="101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49170" r="19725" b="1660"/>
          <a:stretch/>
        </p:blipFill>
        <p:spPr bwMode="auto">
          <a:xfrm>
            <a:off x="-6664" y="4728214"/>
            <a:ext cx="2728052" cy="90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4" r="-129" b="50830"/>
          <a:stretch/>
        </p:blipFill>
        <p:spPr bwMode="auto">
          <a:xfrm>
            <a:off x="-13469" y="5699368"/>
            <a:ext cx="2685670" cy="9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4" t="49170"/>
          <a:stretch/>
        </p:blipFill>
        <p:spPr bwMode="auto">
          <a:xfrm>
            <a:off x="6145951" y="148128"/>
            <a:ext cx="2804248" cy="101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1329366" y="332656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303541" y="1192487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610417" y="2127026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22928" y="3113890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446881" y="4004314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82741" y="4962238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482741" y="5843175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348455" y="414528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19942" y="1469324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164288" y="396005"/>
            <a:ext cx="792088" cy="526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038556" y="3059723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/>
              <a:t>现在分词</a:t>
            </a:r>
            <a:endParaRPr lang="en-US" altLang="zh-CN" sz="5400" dirty="0" smtClean="0"/>
          </a:p>
          <a:p>
            <a:r>
              <a:rPr lang="en-US" altLang="zh-CN" sz="5400" dirty="0"/>
              <a:t>V-</a:t>
            </a:r>
            <a:r>
              <a:rPr lang="en-US" altLang="zh-CN" sz="5400" dirty="0" err="1"/>
              <a:t>ing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754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t="49603" r="82184" b="1227"/>
          <a:stretch/>
        </p:blipFill>
        <p:spPr bwMode="auto">
          <a:xfrm>
            <a:off x="457200" y="116632"/>
            <a:ext cx="2600636" cy="9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 r="61195" b="50182"/>
          <a:stretch/>
        </p:blipFill>
        <p:spPr bwMode="auto">
          <a:xfrm>
            <a:off x="430269" y="1091494"/>
            <a:ext cx="2651858" cy="9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r="40371" b="50830"/>
          <a:stretch/>
        </p:blipFill>
        <p:spPr bwMode="auto">
          <a:xfrm>
            <a:off x="396381" y="2026033"/>
            <a:ext cx="2712676" cy="90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0" t="49170" r="40371" b="1660"/>
          <a:stretch/>
        </p:blipFill>
        <p:spPr bwMode="auto">
          <a:xfrm>
            <a:off x="375929" y="2879474"/>
            <a:ext cx="2726323" cy="90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-6146" r="19725" b="50830"/>
          <a:stretch/>
        </p:blipFill>
        <p:spPr bwMode="auto">
          <a:xfrm>
            <a:off x="396381" y="3783701"/>
            <a:ext cx="2717994" cy="101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49170" r="19725" b="1660"/>
          <a:stretch/>
        </p:blipFill>
        <p:spPr bwMode="auto">
          <a:xfrm>
            <a:off x="423387" y="4747038"/>
            <a:ext cx="2728052" cy="90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4" r="-129" b="50830"/>
          <a:stretch/>
        </p:blipFill>
        <p:spPr bwMode="auto">
          <a:xfrm>
            <a:off x="416582" y="5718192"/>
            <a:ext cx="2685670" cy="9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759417" y="351480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33592" y="1211311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040468" y="2145850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052979" y="3132714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876932" y="4023138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12792" y="4981062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912792" y="5861999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大括号 17"/>
          <p:cNvSpPr/>
          <p:nvPr/>
        </p:nvSpPr>
        <p:spPr>
          <a:xfrm>
            <a:off x="3275856" y="351480"/>
            <a:ext cx="1368152" cy="57746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644008" y="2861381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1.</a:t>
            </a:r>
            <a:r>
              <a:rPr lang="zh-CN" altLang="en-US" sz="4000" dirty="0" smtClean="0"/>
              <a:t>直接在末尾加</a:t>
            </a:r>
            <a:r>
              <a:rPr lang="en-US" altLang="zh-CN" sz="4000" dirty="0" err="1" smtClean="0"/>
              <a:t>ing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551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55076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Bob </a:t>
            </a:r>
            <a:r>
              <a:rPr lang="en-US" altLang="zh-CN" dirty="0" smtClean="0">
                <a:solidFill>
                  <a:srgbClr val="FF0000"/>
                </a:solidFill>
              </a:rPr>
              <a:t>is</a:t>
            </a:r>
            <a:r>
              <a:rPr lang="en-US" altLang="zh-CN" dirty="0" smtClean="0"/>
              <a:t>_______________.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43135"/>
            <a:ext cx="56864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142184" y="5762420"/>
            <a:ext cx="4360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/>
              <a:t>water</a:t>
            </a:r>
            <a:r>
              <a:rPr lang="en-US" altLang="zh-CN" sz="4000" dirty="0">
                <a:solidFill>
                  <a:srgbClr val="FF0000"/>
                </a:solidFill>
              </a:rPr>
              <a:t>ing</a:t>
            </a:r>
            <a:r>
              <a:rPr lang="en-US" altLang="zh-CN" sz="4000" dirty="0"/>
              <a:t> the </a:t>
            </a:r>
            <a:r>
              <a:rPr lang="en-US" altLang="zh-CN" sz="4000" dirty="0" smtClean="0"/>
              <a:t>flower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467544" y="1886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What is Bob doing?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04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764" b="50830"/>
          <a:stretch/>
        </p:blipFill>
        <p:spPr bwMode="auto">
          <a:xfrm>
            <a:off x="508147" y="901176"/>
            <a:ext cx="2838996" cy="98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49171" r="61018" b="-4487"/>
          <a:stretch/>
        </p:blipFill>
        <p:spPr bwMode="auto">
          <a:xfrm>
            <a:off x="467544" y="1844824"/>
            <a:ext cx="2987969" cy="112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836449" y="1066865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7936" y="2121661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4" t="49170"/>
          <a:stretch/>
        </p:blipFill>
        <p:spPr bwMode="auto">
          <a:xfrm>
            <a:off x="467544" y="4941168"/>
            <a:ext cx="2804248" cy="101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1485881" y="5189045"/>
            <a:ext cx="792088" cy="526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635896" y="98072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rid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e</a:t>
            </a:r>
            <a:r>
              <a:rPr lang="en-US" altLang="zh-CN" sz="4400" dirty="0" err="1" smtClean="0"/>
              <a:t>+ing</a:t>
            </a:r>
            <a:r>
              <a:rPr lang="en-US" altLang="zh-CN" sz="4400" dirty="0" smtClean="0"/>
              <a:t>=riding</a:t>
            </a:r>
            <a:endParaRPr lang="zh-CN" altLang="en-US" sz="4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671500" y="1992108"/>
            <a:ext cx="4716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writ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e</a:t>
            </a:r>
            <a:r>
              <a:rPr lang="en-US" altLang="zh-CN" sz="4400" dirty="0" err="1" smtClean="0"/>
              <a:t>+ing</a:t>
            </a:r>
            <a:r>
              <a:rPr lang="en-US" altLang="zh-CN" sz="4400" dirty="0" smtClean="0"/>
              <a:t>=writing</a:t>
            </a:r>
            <a:endParaRPr lang="zh-CN" altLang="en-US" sz="4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60900" y="1562"/>
            <a:ext cx="7135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2.</a:t>
            </a:r>
            <a:r>
              <a:rPr lang="zh-CN" altLang="en-US" sz="4400" dirty="0" smtClean="0"/>
              <a:t>去掉不发音的</a:t>
            </a:r>
            <a:r>
              <a:rPr lang="en-US" altLang="zh-CN" sz="4400" dirty="0" smtClean="0"/>
              <a:t>e</a:t>
            </a:r>
            <a:r>
              <a:rPr lang="zh-CN" altLang="en-US" sz="4400" dirty="0" smtClean="0"/>
              <a:t>再加</a:t>
            </a:r>
            <a:r>
              <a:rPr lang="en-US" altLang="zh-CN" sz="4400" dirty="0" err="1" smtClean="0"/>
              <a:t>ing</a:t>
            </a:r>
            <a:endParaRPr lang="zh-CN" altLang="en-US" sz="4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316885" y="3546330"/>
            <a:ext cx="907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3. </a:t>
            </a:r>
            <a:r>
              <a:rPr lang="zh-CN" altLang="en-US" sz="4400" dirty="0" smtClean="0"/>
              <a:t>“辅</a:t>
            </a:r>
            <a:r>
              <a:rPr lang="en-US" altLang="zh-CN" sz="4400" dirty="0" smtClean="0"/>
              <a:t>+</a:t>
            </a:r>
            <a:r>
              <a:rPr lang="zh-CN" altLang="en-US" sz="4400" dirty="0" smtClean="0"/>
              <a:t>元</a:t>
            </a:r>
            <a:r>
              <a:rPr lang="en-US" altLang="zh-CN" sz="4400" dirty="0" smtClean="0"/>
              <a:t>+</a:t>
            </a:r>
            <a:r>
              <a:rPr lang="zh-CN" altLang="en-US" sz="4400" dirty="0" smtClean="0"/>
              <a:t>辅”结构的单词，双写末尾字母再加</a:t>
            </a:r>
            <a:r>
              <a:rPr lang="en-US" altLang="zh-CN" sz="4400" dirty="0" err="1" smtClean="0"/>
              <a:t>ing</a:t>
            </a:r>
            <a:endParaRPr lang="zh-CN" altLang="en-US" sz="4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3635896" y="5070758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get+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4400" dirty="0" err="1" smtClean="0"/>
              <a:t>ing</a:t>
            </a:r>
            <a:r>
              <a:rPr lang="en-US" altLang="zh-CN" sz="4400" dirty="0" smtClean="0"/>
              <a:t>=get</a:t>
            </a:r>
            <a:r>
              <a:rPr lang="en-US" altLang="zh-CN" sz="4400" dirty="0" smtClean="0">
                <a:solidFill>
                  <a:srgbClr val="FF0000"/>
                </a:solidFill>
              </a:rPr>
              <a:t>t</a:t>
            </a:r>
            <a:r>
              <a:rPr lang="en-US" altLang="zh-CN" sz="4400" dirty="0" smtClean="0"/>
              <a:t>ing</a:t>
            </a:r>
            <a:endParaRPr lang="zh-CN" altLang="en-US" sz="44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4427984" y="1196752"/>
            <a:ext cx="144016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712694" y="2153040"/>
            <a:ext cx="144016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0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将下列单词变为</a:t>
            </a:r>
            <a:r>
              <a:rPr lang="en-US" altLang="zh-CN" dirty="0" err="1" smtClean="0"/>
              <a:t>ing</a:t>
            </a:r>
            <a:r>
              <a:rPr lang="zh-CN" altLang="en-US" dirty="0" smtClean="0"/>
              <a:t>形式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785" y="1600200"/>
            <a:ext cx="2314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dirty="0" smtClean="0"/>
              <a:t>1.ride</a:t>
            </a:r>
          </a:p>
          <a:p>
            <a:pPr marL="0" indent="0">
              <a:buNone/>
            </a:pPr>
            <a:r>
              <a:rPr lang="en-US" altLang="zh-CN" sz="4400" dirty="0" smtClean="0"/>
              <a:t>2.do</a:t>
            </a:r>
          </a:p>
          <a:p>
            <a:pPr marL="0" indent="0">
              <a:buNone/>
            </a:pPr>
            <a:r>
              <a:rPr lang="en-US" altLang="zh-CN" sz="4400" dirty="0" smtClean="0"/>
              <a:t>3.get</a:t>
            </a:r>
          </a:p>
          <a:p>
            <a:pPr marL="0" indent="0">
              <a:buNone/>
            </a:pPr>
            <a:r>
              <a:rPr lang="en-US" altLang="zh-CN" sz="4400" dirty="0" smtClean="0"/>
              <a:t>4.walk</a:t>
            </a:r>
          </a:p>
          <a:p>
            <a:pPr marL="0" indent="0">
              <a:buNone/>
            </a:pPr>
            <a:r>
              <a:rPr lang="en-US" altLang="zh-CN" sz="4400" dirty="0" smtClean="0"/>
              <a:t>5.draw</a:t>
            </a:r>
          </a:p>
        </p:txBody>
      </p:sp>
      <p:sp>
        <p:nvSpPr>
          <p:cNvPr id="4" name="矩形 3"/>
          <p:cNvSpPr/>
          <p:nvPr/>
        </p:nvSpPr>
        <p:spPr>
          <a:xfrm>
            <a:off x="4759297" y="1556792"/>
            <a:ext cx="20162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/>
              <a:t>6.sleep</a:t>
            </a:r>
            <a:endParaRPr lang="en-US" altLang="zh-CN" sz="4400" dirty="0"/>
          </a:p>
          <a:p>
            <a:r>
              <a:rPr lang="en-US" altLang="zh-CN" sz="4400" dirty="0" smtClean="0"/>
              <a:t>7.eat</a:t>
            </a:r>
            <a:endParaRPr lang="en-US" altLang="zh-CN" sz="4400" dirty="0"/>
          </a:p>
          <a:p>
            <a:r>
              <a:rPr lang="en-US" altLang="zh-CN" sz="4400" dirty="0" smtClean="0"/>
              <a:t>8.write</a:t>
            </a:r>
            <a:endParaRPr lang="en-US" altLang="zh-CN" sz="4400" dirty="0"/>
          </a:p>
          <a:p>
            <a:r>
              <a:rPr lang="en-US" altLang="zh-CN" sz="4400" dirty="0" smtClean="0"/>
              <a:t>9.go</a:t>
            </a:r>
            <a:endParaRPr lang="en-US" altLang="zh-CN" sz="4400" dirty="0"/>
          </a:p>
          <a:p>
            <a:r>
              <a:rPr lang="en-US" altLang="zh-CN" sz="4400" dirty="0" smtClean="0"/>
              <a:t>10.run</a:t>
            </a:r>
          </a:p>
          <a:p>
            <a:r>
              <a:rPr lang="en-US" altLang="zh-CN" sz="4400" dirty="0" smtClean="0"/>
              <a:t>11.read</a:t>
            </a:r>
            <a:endParaRPr lang="en-US" altLang="zh-CN" sz="4400" dirty="0"/>
          </a:p>
          <a:p>
            <a:endParaRPr lang="en-US" altLang="zh-CN" sz="4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411760" y="1600199"/>
            <a:ext cx="2314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400" dirty="0" smtClean="0"/>
              <a:t>rid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</a:p>
          <a:p>
            <a:pPr marL="0" indent="0">
              <a:buNone/>
            </a:pPr>
            <a:r>
              <a:rPr lang="en-US" altLang="zh-CN" sz="4400" dirty="0" smtClean="0"/>
              <a:t>do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 smtClean="0"/>
          </a:p>
          <a:p>
            <a:pPr marL="0" indent="0">
              <a:buNone/>
            </a:pPr>
            <a:r>
              <a:rPr lang="en-US" altLang="zh-CN" sz="4400" dirty="0" smtClean="0"/>
              <a:t>get</a:t>
            </a:r>
            <a:r>
              <a:rPr lang="en-US" altLang="zh-CN" sz="4400" dirty="0" smtClean="0">
                <a:solidFill>
                  <a:srgbClr val="FF0000"/>
                </a:solidFill>
              </a:rPr>
              <a:t>ting</a:t>
            </a:r>
            <a:endParaRPr lang="en-US" altLang="zh-CN" sz="4400" dirty="0" smtClean="0"/>
          </a:p>
          <a:p>
            <a:pPr marL="0" indent="0">
              <a:buNone/>
            </a:pPr>
            <a:r>
              <a:rPr lang="en-US" altLang="zh-CN" sz="4400" dirty="0" smtClean="0"/>
              <a:t>walk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 smtClean="0"/>
          </a:p>
          <a:p>
            <a:pPr marL="0" indent="0">
              <a:buNone/>
            </a:pPr>
            <a:r>
              <a:rPr lang="en-US" altLang="zh-CN" sz="4400" dirty="0" smtClean="0"/>
              <a:t>draw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76256" y="1600199"/>
            <a:ext cx="2200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/>
              <a:t>sleep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/>
          </a:p>
          <a:p>
            <a:r>
              <a:rPr lang="en-US" altLang="zh-CN" sz="4400" dirty="0" smtClean="0"/>
              <a:t>eat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/>
          </a:p>
          <a:p>
            <a:r>
              <a:rPr lang="en-US" altLang="zh-CN" sz="4400" dirty="0" smtClean="0"/>
              <a:t>writ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/>
          </a:p>
          <a:p>
            <a:r>
              <a:rPr lang="en-US" altLang="zh-CN" sz="4400" dirty="0" smtClean="0"/>
              <a:t>go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/>
          </a:p>
          <a:p>
            <a:r>
              <a:rPr lang="en-US" altLang="zh-CN" sz="4400" dirty="0" smtClean="0"/>
              <a:t>run</a:t>
            </a:r>
            <a:r>
              <a:rPr lang="en-US" altLang="zh-CN" sz="4400" dirty="0" smtClean="0">
                <a:solidFill>
                  <a:srgbClr val="FF0000"/>
                </a:solidFill>
              </a:rPr>
              <a:t>ning</a:t>
            </a:r>
            <a:endParaRPr lang="en-US" altLang="zh-CN" sz="4400" dirty="0" smtClean="0"/>
          </a:p>
          <a:p>
            <a:r>
              <a:rPr lang="en-US" altLang="zh-CN" sz="4400" dirty="0" smtClean="0"/>
              <a:t>read</a:t>
            </a:r>
            <a:r>
              <a:rPr lang="en-US" altLang="zh-CN" sz="4400" dirty="0">
                <a:solidFill>
                  <a:srgbClr val="FF0000"/>
                </a:solidFill>
              </a:rPr>
              <a:t>ing</a:t>
            </a:r>
          </a:p>
          <a:p>
            <a:endParaRPr lang="en-US" altLang="zh-CN" sz="4400" dirty="0"/>
          </a:p>
          <a:p>
            <a:endParaRPr lang="en-US" altLang="zh-CN" sz="4400" dirty="0"/>
          </a:p>
        </p:txBody>
      </p:sp>
    </p:spTree>
    <p:extLst>
      <p:ext uri="{BB962C8B-B14F-4D97-AF65-F5344CB8AC3E}">
        <p14:creationId xmlns:p14="http://schemas.microsoft.com/office/powerpoint/2010/main" val="35083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93" y="5658925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The sheep </a:t>
            </a:r>
            <a:r>
              <a:rPr lang="en-US" altLang="zh-CN" dirty="0" smtClean="0">
                <a:solidFill>
                  <a:srgbClr val="FF0000"/>
                </a:solidFill>
              </a:rPr>
              <a:t>is</a:t>
            </a:r>
            <a:r>
              <a:rPr lang="en-US" altLang="zh-CN" dirty="0" smtClean="0"/>
              <a:t>_______________.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259"/>
            <a:ext cx="9063297" cy="395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5726870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eat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r>
              <a:rPr lang="en-US" altLang="zh-CN" sz="4400" dirty="0" smtClean="0"/>
              <a:t> the flower</a:t>
            </a:r>
            <a:endParaRPr lang="zh-CN" altLang="en-US" sz="4400" dirty="0"/>
          </a:p>
        </p:txBody>
      </p:sp>
      <p:sp>
        <p:nvSpPr>
          <p:cNvPr id="6" name="文本框 5"/>
          <p:cNvSpPr txBox="1"/>
          <p:nvPr/>
        </p:nvSpPr>
        <p:spPr>
          <a:xfrm>
            <a:off x="467544" y="1886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What is the sheep doing?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162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4288" y="-194311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What do they say?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1936" y="2176264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68735" cy="513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形标注 3"/>
          <p:cNvSpPr/>
          <p:nvPr/>
        </p:nvSpPr>
        <p:spPr>
          <a:xfrm>
            <a:off x="5028784" y="908720"/>
            <a:ext cx="3024336" cy="1872208"/>
          </a:xfrm>
          <a:prstGeom prst="wedgeEllipseCallout">
            <a:avLst>
              <a:gd name="adj1" fmla="val 11180"/>
              <a:gd name="adj2" fmla="val 617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chemeClr val="tx1"/>
                </a:solidFill>
              </a:rPr>
              <a:t>..?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564288" y="620688"/>
            <a:ext cx="3024336" cy="1872208"/>
          </a:xfrm>
          <a:prstGeom prst="wedgeEllipseCallout">
            <a:avLst>
              <a:gd name="adj1" fmla="val 11625"/>
              <a:gd name="adj2" fmla="val 675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chemeClr val="tx1"/>
                </a:solidFill>
              </a:rPr>
              <a:t>..?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16" y="2723620"/>
            <a:ext cx="4661749" cy="384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" y="1777517"/>
            <a:ext cx="4561426" cy="466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97" y="98542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water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r>
              <a:rPr lang="en-US" altLang="zh-CN" sz="4400" dirty="0" smtClean="0"/>
              <a:t> the flower</a:t>
            </a:r>
            <a:endParaRPr lang="zh-CN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980318" y="1962944"/>
            <a:ext cx="3180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watch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r>
              <a:rPr lang="en-US" altLang="zh-CN" sz="4400" dirty="0" smtClean="0"/>
              <a:t> TV</a:t>
            </a:r>
            <a:endParaRPr lang="zh-CN" alt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88640"/>
            <a:ext cx="943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What </a:t>
            </a:r>
            <a:r>
              <a:rPr lang="en-US" altLang="zh-CN" sz="4400" dirty="0" smtClean="0">
                <a:solidFill>
                  <a:srgbClr val="FF0000"/>
                </a:solidFill>
              </a:rPr>
              <a:t>are</a:t>
            </a:r>
            <a:r>
              <a:rPr lang="en-US" altLang="zh-CN" sz="4400" dirty="0" smtClean="0"/>
              <a:t> Mum and Dad do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r>
              <a:rPr lang="en-US" altLang="zh-CN" sz="4400" dirty="0" smtClean="0"/>
              <a:t>?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8671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 Mum and Dad love the cake?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510863" cy="50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9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8" y="23410"/>
            <a:ext cx="3744416" cy="3272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52" y="17349"/>
            <a:ext cx="3233061" cy="330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717756" cy="3399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74" y="3428999"/>
            <a:ext cx="4375126" cy="3399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2211" y="2504157"/>
            <a:ext cx="27537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watch</a:t>
            </a:r>
            <a:r>
              <a:rPr lang="en-US" altLang="zh-CN" sz="4000" dirty="0" smtClean="0">
                <a:solidFill>
                  <a:srgbClr val="FF0000"/>
                </a:solidFill>
              </a:rPr>
              <a:t>ing</a:t>
            </a:r>
            <a:r>
              <a:rPr lang="en-US" altLang="zh-CN" sz="4000" dirty="0" smtClean="0"/>
              <a:t> TV</a:t>
            </a:r>
            <a:endParaRPr lang="zh-CN" alt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782357" y="2521978"/>
            <a:ext cx="42541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water</a:t>
            </a:r>
            <a:r>
              <a:rPr lang="en-US" altLang="zh-CN" sz="4000" dirty="0" smtClean="0">
                <a:solidFill>
                  <a:srgbClr val="FF0000"/>
                </a:solidFill>
              </a:rPr>
              <a:t>ing</a:t>
            </a:r>
            <a:r>
              <a:rPr lang="en-US" altLang="zh-CN" sz="4000" dirty="0" smtClean="0"/>
              <a:t> the flower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59514" y="6033518"/>
            <a:ext cx="2988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come and eat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57398" y="5476413"/>
            <a:ext cx="237909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lovely</a:t>
            </a:r>
          </a:p>
          <a:p>
            <a:r>
              <a:rPr lang="en-US" altLang="zh-CN" sz="4000" dirty="0" smtClean="0"/>
              <a:t>Thank you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187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489648" cy="3923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椭圆形标注 5"/>
          <p:cNvSpPr/>
          <p:nvPr/>
        </p:nvSpPr>
        <p:spPr>
          <a:xfrm>
            <a:off x="0" y="476672"/>
            <a:ext cx="4211960" cy="1524000"/>
          </a:xfrm>
          <a:prstGeom prst="wedgeEllipseCallout">
            <a:avLst>
              <a:gd name="adj1" fmla="val 41781"/>
              <a:gd name="adj2" fmla="val 7733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1"/>
                </a:solidFill>
                <a:ea typeface="宋体" pitchFamily="2" charset="-122"/>
              </a:rPr>
              <a:t>What </a:t>
            </a:r>
            <a:r>
              <a:rPr lang="en-US" altLang="zh-CN" sz="3600" dirty="0">
                <a:solidFill>
                  <a:srgbClr val="FF0000"/>
                </a:solidFill>
                <a:ea typeface="宋体" pitchFamily="2" charset="-122"/>
              </a:rPr>
              <a:t>are</a:t>
            </a:r>
            <a:r>
              <a:rPr lang="en-US" altLang="zh-CN" sz="3600" dirty="0">
                <a:solidFill>
                  <a:schemeClr val="tx1"/>
                </a:solidFill>
                <a:ea typeface="宋体" pitchFamily="2" charset="-122"/>
              </a:rPr>
              <a:t> you </a:t>
            </a:r>
            <a:r>
              <a:rPr lang="en-US" altLang="zh-CN" sz="3600" dirty="0" smtClean="0">
                <a:solidFill>
                  <a:schemeClr val="tx1"/>
                </a:solidFill>
                <a:ea typeface="宋体" pitchFamily="2" charset="-122"/>
              </a:rPr>
              <a:t>do</a:t>
            </a:r>
            <a:r>
              <a:rPr lang="en-US" altLang="zh-CN" sz="3600" dirty="0" smtClean="0">
                <a:solidFill>
                  <a:srgbClr val="FF0000"/>
                </a:solidFill>
                <a:ea typeface="宋体" pitchFamily="2" charset="-122"/>
              </a:rPr>
              <a:t>ing, </a:t>
            </a:r>
            <a:r>
              <a:rPr lang="en-US" altLang="zh-CN" sz="3600" dirty="0" smtClean="0">
                <a:solidFill>
                  <a:schemeClr val="tx1"/>
                </a:solidFill>
                <a:ea typeface="宋体" pitchFamily="2" charset="-122"/>
              </a:rPr>
              <a:t>Mum?</a:t>
            </a:r>
            <a:endParaRPr lang="zh-CN" altLang="en-US" sz="36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5004048" y="476672"/>
            <a:ext cx="3913584" cy="1524000"/>
          </a:xfrm>
          <a:prstGeom prst="wedgeEllipseCallout">
            <a:avLst>
              <a:gd name="adj1" fmla="val -21710"/>
              <a:gd name="adj2" fmla="val 8174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I </a:t>
            </a:r>
            <a:r>
              <a:rPr lang="en-US" altLang="zh-CN" sz="3200" dirty="0" smtClean="0">
                <a:solidFill>
                  <a:srgbClr val="FF0000"/>
                </a:solidFill>
                <a:ea typeface="宋体" pitchFamily="2" charset="-122"/>
              </a:rPr>
              <a:t>am</a:t>
            </a: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________.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66044" y="951270"/>
            <a:ext cx="2282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ea typeface="宋体" charset="-122"/>
              </a:rPr>
              <a:t>watch</a:t>
            </a:r>
            <a:r>
              <a:rPr lang="en-US" altLang="zh-CN" sz="3200" dirty="0" smtClean="0">
                <a:solidFill>
                  <a:srgbClr val="FF0000"/>
                </a:solidFill>
                <a:ea typeface="宋体" charset="-122"/>
              </a:rPr>
              <a:t>ing</a:t>
            </a:r>
            <a:r>
              <a:rPr lang="en-US" altLang="zh-CN" sz="3200" dirty="0" smtClean="0">
                <a:ea typeface="宋体" charset="-122"/>
              </a:rPr>
              <a:t> TV</a:t>
            </a:r>
            <a:endParaRPr lang="zh-CN" altLang="en-US" sz="3200" dirty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0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245</Words>
  <Application>Microsoft Office PowerPoint</Application>
  <PresentationFormat>全屏显示(4:3)</PresentationFormat>
  <Paragraphs>92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宋体</vt:lpstr>
      <vt:lpstr>Arial</vt:lpstr>
      <vt:lpstr>Calibri</vt:lpstr>
      <vt:lpstr>Office 主题​​</vt:lpstr>
      <vt:lpstr>We’re making a cake. Module 2 Unit 2</vt:lpstr>
      <vt:lpstr>PowerPoint 演示文稿</vt:lpstr>
      <vt:lpstr>Bob is_______________.</vt:lpstr>
      <vt:lpstr>The sheep is_______________.</vt:lpstr>
      <vt:lpstr>What do they say?</vt:lpstr>
      <vt:lpstr>PowerPoint 演示文稿</vt:lpstr>
      <vt:lpstr>Do Mum and Dad love the cake?</vt:lpstr>
      <vt:lpstr>PowerPoint 演示文稿</vt:lpstr>
      <vt:lpstr>PowerPoint 演示文稿</vt:lpstr>
      <vt:lpstr>PowerPoint 演示文稿</vt:lpstr>
      <vt:lpstr>PowerPoint 演示文稿</vt:lpstr>
      <vt:lpstr>--What’s he doing? --He is doing his homework.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PK</vt:lpstr>
      <vt:lpstr>paper</vt:lpstr>
      <vt:lpstr>What can you make with paper?</vt:lpstr>
      <vt:lpstr>paper boat</vt:lpstr>
      <vt:lpstr>Survey: --What are you doing? --I am making______. </vt:lpstr>
      <vt:lpstr>PowerPoint 演示文稿</vt:lpstr>
      <vt:lpstr>PowerPoint 演示文稿</vt:lpstr>
      <vt:lpstr>PowerPoint 演示文稿</vt:lpstr>
      <vt:lpstr>将下列单词变为ing形式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making a cake. Module 2 Unit 2</dc:title>
  <dc:creator>微软用户</dc:creator>
  <cp:lastModifiedBy>tw</cp:lastModifiedBy>
  <cp:revision>23</cp:revision>
  <dcterms:created xsi:type="dcterms:W3CDTF">2016-09-18T12:23:26Z</dcterms:created>
  <dcterms:modified xsi:type="dcterms:W3CDTF">2016-09-21T05:56:11Z</dcterms:modified>
</cp:coreProperties>
</file>