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8" r:id="rId4"/>
    <p:sldId id="277" r:id="rId5"/>
    <p:sldId id="259" r:id="rId6"/>
    <p:sldId id="279" r:id="rId7"/>
    <p:sldId id="280" r:id="rId8"/>
    <p:sldId id="281" r:id="rId9"/>
    <p:sldId id="261" r:id="rId10"/>
    <p:sldId id="262" r:id="rId11"/>
    <p:sldId id="263" r:id="rId12"/>
    <p:sldId id="282" r:id="rId13"/>
    <p:sldId id="283" r:id="rId14"/>
    <p:sldId id="284" r:id="rId15"/>
    <p:sldId id="286" r:id="rId16"/>
    <p:sldId id="275" r:id="rId17"/>
    <p:sldId id="265" r:id="rId18"/>
    <p:sldId id="264" r:id="rId19"/>
    <p:sldId id="267" r:id="rId20"/>
    <p:sldId id="268" r:id="rId21"/>
    <p:sldId id="269" r:id="rId22"/>
    <p:sldId id="270" r:id="rId23"/>
    <p:sldId id="271" r:id="rId24"/>
    <p:sldId id="274" r:id="rId25"/>
    <p:sldId id="272" r:id="rId26"/>
    <p:sldId id="273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8.wdp"/><Relationship Id="rId7" Type="http://schemas.openxmlformats.org/officeDocument/2006/relationships/image" Target="../media/image2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24770"/>
            <a:ext cx="9195961" cy="683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1" y="2130425"/>
            <a:ext cx="9195961" cy="3602831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r>
              <a:rPr lang="en-US" altLang="zh-CN" sz="6600" dirty="0" smtClean="0"/>
              <a:t>Module </a:t>
            </a:r>
            <a:r>
              <a:rPr lang="en-US" altLang="zh-CN" sz="6600" dirty="0" smtClean="0"/>
              <a:t>5 </a:t>
            </a:r>
            <a:r>
              <a:rPr lang="en-US" altLang="zh-CN" sz="6600" dirty="0" smtClean="0"/>
              <a:t>Unit2</a:t>
            </a:r>
            <a:br>
              <a:rPr lang="en-US" altLang="zh-CN" sz="6600" dirty="0" smtClean="0"/>
            </a:br>
            <a:r>
              <a:rPr lang="en-US" altLang="zh-CN" sz="6600" dirty="0" smtClean="0"/>
              <a:t>Can I come in?</a:t>
            </a:r>
            <a:endParaRPr lang="zh-CN" altLang="en-US" sz="6600" dirty="0"/>
          </a:p>
        </p:txBody>
      </p:sp>
    </p:spTree>
    <p:extLst>
      <p:ext uri="{BB962C8B-B14F-4D97-AF65-F5344CB8AC3E}">
        <p14:creationId xmlns:p14="http://schemas.microsoft.com/office/powerpoint/2010/main" xmlns="" val="313393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59"/>
            <a:ext cx="7416824" cy="514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圆角矩形标注 4"/>
          <p:cNvSpPr/>
          <p:nvPr/>
        </p:nvSpPr>
        <p:spPr>
          <a:xfrm>
            <a:off x="2051720" y="2708920"/>
            <a:ext cx="3456384" cy="1152128"/>
          </a:xfrm>
          <a:prstGeom prst="wedgeRoundRectCallout">
            <a:avLst>
              <a:gd name="adj1" fmla="val 28434"/>
              <a:gd name="adj2" fmla="val 6133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Oh no! I’m…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575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does </a:t>
            </a:r>
            <a:r>
              <a:rPr lang="en-US" altLang="zh-CN" dirty="0" err="1" smtClean="0"/>
              <a:t>Daming</a:t>
            </a:r>
            <a:r>
              <a:rPr lang="en-US" altLang="zh-CN" dirty="0" smtClean="0"/>
              <a:t> say?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05330"/>
            <a:ext cx="7344816" cy="5045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圆角矩形标注 4"/>
          <p:cNvSpPr/>
          <p:nvPr/>
        </p:nvSpPr>
        <p:spPr>
          <a:xfrm>
            <a:off x="3167844" y="2132856"/>
            <a:ext cx="4572508" cy="1152128"/>
          </a:xfrm>
          <a:prstGeom prst="wedgeRoundRectCallout">
            <a:avLst>
              <a:gd name="adj1" fmla="val 36399"/>
              <a:gd name="adj2" fmla="val 9167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…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970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What does the policeman say 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6866" name="Picture 2" descr="http://pic.syd.com.cn/0/100/96/23/100962308_00000000702fbcc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71678"/>
            <a:ext cx="8482957" cy="4429156"/>
          </a:xfrm>
          <a:prstGeom prst="rect">
            <a:avLst/>
          </a:prstGeom>
          <a:noFill/>
        </p:spPr>
      </p:pic>
      <p:sp>
        <p:nvSpPr>
          <p:cNvPr id="5" name="圆角矩形标注 4"/>
          <p:cNvSpPr/>
          <p:nvPr/>
        </p:nvSpPr>
        <p:spPr>
          <a:xfrm>
            <a:off x="2714612" y="857232"/>
            <a:ext cx="3456384" cy="1152128"/>
          </a:xfrm>
          <a:prstGeom prst="wedgeRoundRectCallout">
            <a:avLst>
              <a:gd name="adj1" fmla="val 36115"/>
              <a:gd name="adj2" fmla="val 6901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43174" y="1071546"/>
            <a:ext cx="5214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 smtClean="0"/>
              <a:t>Don’t worry </a:t>
            </a:r>
            <a:r>
              <a:rPr lang="en-US" altLang="zh-CN" sz="4000" dirty="0" smtClean="0"/>
              <a:t>!</a:t>
            </a:r>
            <a:r>
              <a:rPr lang="zh-CN" altLang="en-US" sz="4000" dirty="0" smtClean="0"/>
              <a:t>不用着急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What do you want to say to this man 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7890" name="Picture 2" descr="http://file.hndnews.com/20150507/8978b9fa1d0d24eef4c0eb85c1ac6b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6617"/>
            <a:ext cx="7286676" cy="5351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What do you want to say to this girl 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7892" name="Picture 4" descr="http://s2.sinaimg.cn/mw690/001TXmwXgy6XRDCTrY581&amp;6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7215238" cy="5613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What do you want to say to this boy 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Picture 2" descr="http://qsnb.sznews.com/res/1/2201/2008-12/19/qm2/res16_attpic_brie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00174"/>
            <a:ext cx="4929222" cy="5290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标注 3"/>
          <p:cNvSpPr/>
          <p:nvPr/>
        </p:nvSpPr>
        <p:spPr>
          <a:xfrm>
            <a:off x="251520" y="1034498"/>
            <a:ext cx="4248472" cy="936104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chemeClr val="tx1"/>
                </a:solidFill>
              </a:rPr>
              <a:t>Can I come in?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0" y="3645024"/>
            <a:ext cx="4495709" cy="936104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chemeClr val="tx1"/>
                </a:solidFill>
              </a:rPr>
              <a:t>Can I </a:t>
            </a:r>
            <a:r>
              <a:rPr lang="en-US" altLang="zh-CN" sz="4000" dirty="0" smtClean="0">
                <a:solidFill>
                  <a:schemeClr val="tx1"/>
                </a:solidFill>
              </a:rPr>
              <a:t>read this book?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4895528" y="1044679"/>
            <a:ext cx="4248472" cy="936104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chemeClr val="tx1"/>
                </a:solidFill>
              </a:rPr>
              <a:t>______________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4891245" y="3645024"/>
            <a:ext cx="4248472" cy="936104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chemeClr val="tx1"/>
                </a:solidFill>
              </a:rPr>
              <a:t>______________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00" t="35992" r="17492" b="28734"/>
          <a:stretch/>
        </p:blipFill>
        <p:spPr bwMode="auto">
          <a:xfrm>
            <a:off x="5609863" y="4941168"/>
            <a:ext cx="1140369" cy="1119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00" t="35992" r="17492" b="28734"/>
          <a:stretch/>
        </p:blipFill>
        <p:spPr bwMode="auto">
          <a:xfrm>
            <a:off x="5609862" y="2165848"/>
            <a:ext cx="1140369" cy="1119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41" t="22119" r="63259" b="47447"/>
          <a:stretch/>
        </p:blipFill>
        <p:spPr bwMode="auto">
          <a:xfrm>
            <a:off x="971600" y="2165848"/>
            <a:ext cx="1152128" cy="1186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41" t="22119" r="63259" b="47447"/>
          <a:stretch/>
        </p:blipFill>
        <p:spPr bwMode="auto">
          <a:xfrm>
            <a:off x="985882" y="4874290"/>
            <a:ext cx="1152128" cy="1186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9552" y="188640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FF0000"/>
                </a:solidFill>
              </a:rPr>
              <a:t>Listen and find out.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20072" y="1124744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Yes, please.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31849" y="3644697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Yes, you can.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83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9626"/>
            <a:ext cx="4211960" cy="3129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4527589" cy="3140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1"/>
            <a:ext cx="4572768" cy="3140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圆角矩形标注 6"/>
          <p:cNvSpPr/>
          <p:nvPr/>
        </p:nvSpPr>
        <p:spPr>
          <a:xfrm>
            <a:off x="25079" y="3140968"/>
            <a:ext cx="2952328" cy="576064"/>
          </a:xfrm>
          <a:prstGeom prst="wedgeRoundRectCallout">
            <a:avLst>
              <a:gd name="adj1" fmla="val -4892"/>
              <a:gd name="adj2" fmla="val -10206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Can I come in?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1259632" y="139626"/>
            <a:ext cx="2952328" cy="1020071"/>
          </a:xfrm>
          <a:prstGeom prst="wedgeRoundRectCallout">
            <a:avLst>
              <a:gd name="adj1" fmla="val 17882"/>
              <a:gd name="adj2" fmla="val 7789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Yes, please. This is my…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1176" y="176483"/>
            <a:ext cx="4889831" cy="3092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圆角矩形标注 10"/>
          <p:cNvSpPr/>
          <p:nvPr/>
        </p:nvSpPr>
        <p:spPr>
          <a:xfrm>
            <a:off x="4139952" y="2693336"/>
            <a:ext cx="2016224" cy="576064"/>
          </a:xfrm>
          <a:prstGeom prst="wedgeRoundRectCallout">
            <a:avLst>
              <a:gd name="adj1" fmla="val -4892"/>
              <a:gd name="adj2" fmla="val -10206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Can I …?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6588224" y="613522"/>
            <a:ext cx="2286384" cy="611017"/>
          </a:xfrm>
          <a:prstGeom prst="wedgeRoundRectCallout">
            <a:avLst>
              <a:gd name="adj1" fmla="val 17882"/>
              <a:gd name="adj2" fmla="val 7789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Yes, you…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323528" y="4653136"/>
            <a:ext cx="2952328" cy="634378"/>
          </a:xfrm>
          <a:prstGeom prst="wedgeRoundRectCallout">
            <a:avLst>
              <a:gd name="adj1" fmla="val 17882"/>
              <a:gd name="adj2" fmla="val 7789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Oh, no! I’m…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5580112" y="3738211"/>
            <a:ext cx="3456384" cy="1020071"/>
          </a:xfrm>
          <a:prstGeom prst="wedgeRoundRectCallout">
            <a:avLst>
              <a:gd name="adj1" fmla="val 36167"/>
              <a:gd name="adj2" fmla="val 7921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>
                <a:solidFill>
                  <a:schemeClr val="tx1"/>
                </a:solidFill>
              </a:rPr>
              <a:t>Don’t worry! You can …Ha </a:t>
            </a:r>
            <a:r>
              <a:rPr lang="en-US" altLang="zh-CN" sz="3600" dirty="0" err="1" smtClean="0">
                <a:solidFill>
                  <a:schemeClr val="tx1"/>
                </a:solidFill>
              </a:rPr>
              <a:t>ha</a:t>
            </a:r>
            <a:r>
              <a:rPr lang="en-US" altLang="zh-CN" sz="3600" dirty="0" smtClean="0">
                <a:solidFill>
                  <a:schemeClr val="tx1"/>
                </a:solidFill>
              </a:rPr>
              <a:t>…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10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tx1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3" y="188640"/>
            <a:ext cx="9178757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椭圆 3"/>
          <p:cNvSpPr/>
          <p:nvPr/>
        </p:nvSpPr>
        <p:spPr>
          <a:xfrm>
            <a:off x="683568" y="692696"/>
            <a:ext cx="720080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220072" y="515816"/>
            <a:ext cx="720080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176954" y="3775593"/>
            <a:ext cx="576064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8028384" y="1484784"/>
            <a:ext cx="648072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标注 4"/>
          <p:cNvSpPr/>
          <p:nvPr/>
        </p:nvSpPr>
        <p:spPr>
          <a:xfrm>
            <a:off x="1979712" y="4293096"/>
            <a:ext cx="2808312" cy="612068"/>
          </a:xfrm>
          <a:prstGeom prst="wedgeRoundRectCallout">
            <a:avLst>
              <a:gd name="adj1" fmla="val -2228"/>
              <a:gd name="adj2" fmla="val -7481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</a:rPr>
              <a:t>“可以，能”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16197" y="1700808"/>
            <a:ext cx="2808312" cy="1008112"/>
          </a:xfrm>
          <a:prstGeom prst="wedgeRoundRectCallout">
            <a:avLst>
              <a:gd name="adj1" fmla="val -13720"/>
              <a:gd name="adj2" fmla="val -9952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</a:rPr>
              <a:t>寻求许可，“可以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…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吗”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4427984" y="1484784"/>
            <a:ext cx="2808312" cy="1008112"/>
          </a:xfrm>
          <a:prstGeom prst="wedgeRoundRectCallout">
            <a:avLst>
              <a:gd name="adj1" fmla="val -13720"/>
              <a:gd name="adj2" fmla="val -9952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</a:rPr>
              <a:t>寻求许可，“可以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…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吗”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6376578" y="2909237"/>
            <a:ext cx="2808312" cy="612068"/>
          </a:xfrm>
          <a:prstGeom prst="wedgeRoundRectCallout">
            <a:avLst>
              <a:gd name="adj1" fmla="val 21235"/>
              <a:gd name="adj2" fmla="val -20443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</a:rPr>
              <a:t>“可以，能”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639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5" grpId="0" animBg="1"/>
      <p:bldP spid="11" grpId="0" animBg="1"/>
      <p:bldP spid="12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Let’s visit three places. </a:t>
            </a: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148"/>
          <a:stretch/>
        </p:blipFill>
        <p:spPr bwMode="auto">
          <a:xfrm>
            <a:off x="1247032" y="1699568"/>
            <a:ext cx="3471068" cy="24851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27348"/>
            <a:ext cx="3472575" cy="2231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弧形 5"/>
          <p:cNvSpPr/>
          <p:nvPr/>
        </p:nvSpPr>
        <p:spPr>
          <a:xfrm>
            <a:off x="3104222" y="1720365"/>
            <a:ext cx="4248472" cy="1781772"/>
          </a:xfrm>
          <a:prstGeom prst="arc">
            <a:avLst>
              <a:gd name="adj1" fmla="val 15157420"/>
              <a:gd name="adj2" fmla="val 0"/>
            </a:avLst>
          </a:prstGeom>
          <a:ln w="38100"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AutoShape 5" descr="http://www.pertheast.library.on.ca/Images/cartton%20kids%20sit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9316" y="4437112"/>
            <a:ext cx="3746500" cy="218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弧形 10"/>
          <p:cNvSpPr/>
          <p:nvPr/>
        </p:nvSpPr>
        <p:spPr>
          <a:xfrm rot="8257676">
            <a:off x="4473505" y="3810148"/>
            <a:ext cx="4248472" cy="1781772"/>
          </a:xfrm>
          <a:prstGeom prst="arc">
            <a:avLst>
              <a:gd name="adj1" fmla="val 15157420"/>
              <a:gd name="adj2" fmla="val 0"/>
            </a:avLst>
          </a:prstGeom>
          <a:ln w="38100"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247032" y="1537819"/>
            <a:ext cx="3471068" cy="26468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dirty="0" smtClean="0">
                <a:solidFill>
                  <a:srgbClr val="FF0000"/>
                </a:solidFill>
              </a:rPr>
              <a:t>1</a:t>
            </a:r>
            <a:endParaRPr lang="zh-CN" altLang="en-US" sz="16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36522" y="2727348"/>
            <a:ext cx="3471068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 smtClean="0">
                <a:solidFill>
                  <a:srgbClr val="FF0000"/>
                </a:solidFill>
              </a:rPr>
              <a:t>2</a:t>
            </a:r>
            <a:endParaRPr lang="zh-CN" altLang="en-US" sz="13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09316" y="4448524"/>
            <a:ext cx="3746500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 smtClean="0">
                <a:solidFill>
                  <a:srgbClr val="FF0000"/>
                </a:solidFill>
              </a:rPr>
              <a:t>3</a:t>
            </a:r>
            <a:endParaRPr lang="zh-CN" altLang="en-US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484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1962" t="11719" r="20937" b="9179"/>
          <a:stretch>
            <a:fillRect/>
          </a:stretch>
        </p:blipFill>
        <p:spPr bwMode="auto">
          <a:xfrm>
            <a:off x="500034" y="0"/>
            <a:ext cx="8643966" cy="673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96526"/>
            <a:ext cx="925775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内容占位符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6728" y="4365099"/>
            <a:ext cx="2664296" cy="2437831"/>
          </a:xfrm>
          <a:prstGeom prst="rect">
            <a:avLst/>
          </a:prstGeom>
        </p:spPr>
      </p:pic>
      <p:sp>
        <p:nvSpPr>
          <p:cNvPr id="4" name="圆角矩形标注 3"/>
          <p:cNvSpPr/>
          <p:nvPr/>
        </p:nvSpPr>
        <p:spPr>
          <a:xfrm>
            <a:off x="0" y="3848854"/>
            <a:ext cx="3491879" cy="876290"/>
          </a:xfrm>
          <a:prstGeom prst="wedgeRoundRectCallout">
            <a:avLst>
              <a:gd name="adj1" fmla="val 54077"/>
              <a:gd name="adj2" fmla="val 4106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chemeClr val="tx1"/>
                </a:solidFill>
              </a:rPr>
              <a:t>Can I </a:t>
            </a:r>
            <a:r>
              <a:rPr lang="en-US" altLang="zh-CN" sz="4000" u="sng" dirty="0" smtClean="0">
                <a:solidFill>
                  <a:schemeClr val="tx1"/>
                </a:solidFill>
              </a:rPr>
              <a:t>watch TV</a:t>
            </a:r>
            <a:r>
              <a:rPr lang="en-US" altLang="zh-CN" sz="4000" dirty="0" smtClean="0">
                <a:solidFill>
                  <a:schemeClr val="tx1"/>
                </a:solidFill>
              </a:rPr>
              <a:t>? 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5961024" y="3872718"/>
            <a:ext cx="3059832" cy="708410"/>
          </a:xfrm>
          <a:prstGeom prst="wedgeRoundRectCallout">
            <a:avLst>
              <a:gd name="adj1" fmla="val -60794"/>
              <a:gd name="adj2" fmla="val 5629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chemeClr val="tx1"/>
                </a:solidFill>
              </a:rPr>
              <a:t>No, you can’t.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920" y="188640"/>
            <a:ext cx="8697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Grandma and grandpa are sleeping.</a:t>
            </a:r>
            <a:endParaRPr lang="zh-CN" altLang="en-US" sz="4000" dirty="0"/>
          </a:p>
        </p:txBody>
      </p:sp>
      <p:sp>
        <p:nvSpPr>
          <p:cNvPr id="7" name="动作按钮: 后退或前一项 6">
            <a:hlinkClick r:id="rId5" action="ppaction://hlinksldjump" highlightClick="1"/>
          </p:cNvPr>
          <p:cNvSpPr/>
          <p:nvPr/>
        </p:nvSpPr>
        <p:spPr>
          <a:xfrm>
            <a:off x="7668344" y="5949280"/>
            <a:ext cx="864096" cy="6480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86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10" y="896526"/>
            <a:ext cx="917774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7920" y="188640"/>
            <a:ext cx="8697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It’s snowing.</a:t>
            </a:r>
            <a:endParaRPr lang="zh-CN" altLang="en-US" sz="4000" dirty="0"/>
          </a:p>
        </p:txBody>
      </p:sp>
      <p:pic>
        <p:nvPicPr>
          <p:cNvPr id="6" name="内容占位符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6728" y="4365099"/>
            <a:ext cx="2664296" cy="2437831"/>
          </a:xfrm>
          <a:prstGeom prst="rect">
            <a:avLst/>
          </a:prstGeom>
        </p:spPr>
      </p:pic>
      <p:sp>
        <p:nvSpPr>
          <p:cNvPr id="7" name="圆角矩形标注 6"/>
          <p:cNvSpPr/>
          <p:nvPr/>
        </p:nvSpPr>
        <p:spPr>
          <a:xfrm>
            <a:off x="67710" y="3848854"/>
            <a:ext cx="3640194" cy="732274"/>
          </a:xfrm>
          <a:prstGeom prst="wedgeRoundRectCallout">
            <a:avLst>
              <a:gd name="adj1" fmla="val 56222"/>
              <a:gd name="adj2" fmla="val 5398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chemeClr val="tx1"/>
                </a:solidFill>
              </a:rPr>
              <a:t>Can I </a:t>
            </a:r>
            <a:r>
              <a:rPr lang="en-US" altLang="zh-CN" sz="4000" u="sng" dirty="0" smtClean="0">
                <a:solidFill>
                  <a:schemeClr val="tx1"/>
                </a:solidFill>
              </a:rPr>
              <a:t>wear coat</a:t>
            </a:r>
            <a:r>
              <a:rPr lang="en-US" altLang="zh-CN" sz="4000" dirty="0" smtClean="0">
                <a:solidFill>
                  <a:schemeClr val="tx1"/>
                </a:solidFill>
              </a:rPr>
              <a:t>? 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5961024" y="3872718"/>
            <a:ext cx="3059832" cy="708410"/>
          </a:xfrm>
          <a:prstGeom prst="wedgeRoundRectCallout">
            <a:avLst>
              <a:gd name="adj1" fmla="val -62112"/>
              <a:gd name="adj2" fmla="val 4490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chemeClr val="tx1"/>
                </a:solidFill>
              </a:rPr>
              <a:t>Yes, you can.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9" name="动作按钮: 后退或前一项 8">
            <a:hlinkClick r:id="rId5" action="ppaction://hlinksldjump" highlightClick="1"/>
          </p:cNvPr>
          <p:cNvSpPr/>
          <p:nvPr/>
        </p:nvSpPr>
        <p:spPr>
          <a:xfrm>
            <a:off x="7668344" y="5949280"/>
            <a:ext cx="864096" cy="6480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2793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It’s the school library.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7396" y="692696"/>
            <a:ext cx="6270996" cy="3656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内容占位符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6728" y="4365099"/>
            <a:ext cx="2664296" cy="2437831"/>
          </a:xfrm>
          <a:prstGeom prst="rect">
            <a:avLst/>
          </a:prstGeom>
        </p:spPr>
      </p:pic>
      <p:sp>
        <p:nvSpPr>
          <p:cNvPr id="6" name="圆角矩形标注 5"/>
          <p:cNvSpPr/>
          <p:nvPr/>
        </p:nvSpPr>
        <p:spPr>
          <a:xfrm>
            <a:off x="67710" y="3848854"/>
            <a:ext cx="3640194" cy="732274"/>
          </a:xfrm>
          <a:prstGeom prst="wedgeRoundRectCallout">
            <a:avLst>
              <a:gd name="adj1" fmla="val 56222"/>
              <a:gd name="adj2" fmla="val 5398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chemeClr val="tx1"/>
                </a:solidFill>
              </a:rPr>
              <a:t>Can I </a:t>
            </a:r>
            <a:r>
              <a:rPr lang="en-US" altLang="zh-CN" sz="4000" u="sng" dirty="0" smtClean="0">
                <a:solidFill>
                  <a:schemeClr val="tx1"/>
                </a:solidFill>
              </a:rPr>
              <a:t>______</a:t>
            </a:r>
            <a:r>
              <a:rPr lang="en-US" altLang="zh-CN" sz="4000" dirty="0" smtClean="0">
                <a:solidFill>
                  <a:schemeClr val="tx1"/>
                </a:solidFill>
              </a:rPr>
              <a:t>? 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5961024" y="3872718"/>
            <a:ext cx="3059832" cy="708410"/>
          </a:xfrm>
          <a:prstGeom prst="wedgeRoundRectCallout">
            <a:avLst>
              <a:gd name="adj1" fmla="val -62112"/>
              <a:gd name="adj2" fmla="val 4490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chemeClr val="tx1"/>
                </a:solidFill>
              </a:rPr>
              <a:t>________.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571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6"/>
            <a:ext cx="6840760" cy="480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2694595" y="6144061"/>
            <a:ext cx="19134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/>
              <a:t>librarian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38740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823301"/>
            <a:ext cx="885612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云形标注 3"/>
          <p:cNvSpPr/>
          <p:nvPr/>
        </p:nvSpPr>
        <p:spPr>
          <a:xfrm>
            <a:off x="6372200" y="1844824"/>
            <a:ext cx="2376264" cy="1296144"/>
          </a:xfrm>
          <a:prstGeom prst="cloudCallout">
            <a:avLst>
              <a:gd name="adj1" fmla="val -10647"/>
              <a:gd name="adj2" fmla="val 8324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云形标注 5"/>
          <p:cNvSpPr/>
          <p:nvPr/>
        </p:nvSpPr>
        <p:spPr>
          <a:xfrm>
            <a:off x="6613078" y="4567717"/>
            <a:ext cx="2376264" cy="1296144"/>
          </a:xfrm>
          <a:prstGeom prst="cloudCallout">
            <a:avLst>
              <a:gd name="adj1" fmla="val -23662"/>
              <a:gd name="adj2" fmla="val -7444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4062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79" y="1844824"/>
            <a:ext cx="8936899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云形标注 4"/>
          <p:cNvSpPr/>
          <p:nvPr/>
        </p:nvSpPr>
        <p:spPr>
          <a:xfrm>
            <a:off x="5806589" y="2132856"/>
            <a:ext cx="1584176" cy="819400"/>
          </a:xfrm>
          <a:prstGeom prst="cloudCallout">
            <a:avLst>
              <a:gd name="adj1" fmla="val 42830"/>
              <a:gd name="adj2" fmla="val 8160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4762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Throw and say!</a:t>
            </a:r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56791"/>
            <a:ext cx="9073831" cy="429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3995936" y="2564904"/>
            <a:ext cx="360040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16" name="矩形 15"/>
          <p:cNvSpPr/>
          <p:nvPr/>
        </p:nvSpPr>
        <p:spPr>
          <a:xfrm>
            <a:off x="6372200" y="2636912"/>
            <a:ext cx="360040" cy="3106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17" name="矩形 16"/>
          <p:cNvSpPr/>
          <p:nvPr/>
        </p:nvSpPr>
        <p:spPr>
          <a:xfrm>
            <a:off x="8676456" y="2604827"/>
            <a:ext cx="360040" cy="3128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69" b="22776"/>
          <a:stretch/>
        </p:blipFill>
        <p:spPr>
          <a:xfrm>
            <a:off x="4559969" y="1681515"/>
            <a:ext cx="1812231" cy="1273176"/>
          </a:xfrm>
        </p:spPr>
      </p:pic>
      <p:pic>
        <p:nvPicPr>
          <p:cNvPr id="18" name="内容占位符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69" b="22776"/>
          <a:stretch/>
        </p:blipFill>
        <p:spPr>
          <a:xfrm>
            <a:off x="4637648" y="4469877"/>
            <a:ext cx="1812231" cy="127317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27" b="11848"/>
          <a:stretch/>
        </p:blipFill>
        <p:spPr>
          <a:xfrm>
            <a:off x="4565123" y="2962968"/>
            <a:ext cx="1850512" cy="150690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2745" y="1731727"/>
            <a:ext cx="2139730" cy="120359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9800" y="1640191"/>
            <a:ext cx="2036676" cy="1350995"/>
          </a:xfrm>
          <a:prstGeom prst="rect">
            <a:avLst/>
          </a:prstGeom>
        </p:spPr>
      </p:pic>
      <p:pic>
        <p:nvPicPr>
          <p:cNvPr id="23" name="Picture 2" descr="http://teamleaseplango.no/wp-content/uploads/2015/01/ill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9245" y="4343793"/>
            <a:ext cx="2017786" cy="1462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2745" y="3019601"/>
            <a:ext cx="2173556" cy="135847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9244" y="3019601"/>
            <a:ext cx="2017787" cy="141929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936721" y="1202848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1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49099" y="1202848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2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56140" y="1202848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3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36721" y="2935325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4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26301" y="2934383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5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88224" y="2937138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6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26301" y="4343793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8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88224" y="4293096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9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905"/>
          <a:stretch/>
        </p:blipFill>
        <p:spPr>
          <a:xfrm>
            <a:off x="2159033" y="4353237"/>
            <a:ext cx="2160980" cy="144370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936721" y="4367202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7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06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214338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Let’s guess !</a:t>
            </a:r>
            <a:endParaRPr lang="zh-CN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378"/>
          <a:stretch>
            <a:fillRect/>
          </a:stretch>
        </p:blipFill>
        <p:spPr bwMode="auto">
          <a:xfrm>
            <a:off x="0" y="1214422"/>
            <a:ext cx="4945621" cy="477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椭圆 4"/>
          <p:cNvSpPr/>
          <p:nvPr/>
        </p:nvSpPr>
        <p:spPr>
          <a:xfrm>
            <a:off x="2571736" y="4500570"/>
            <a:ext cx="2000264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688"/>
          <a:stretch>
            <a:fillRect/>
          </a:stretch>
        </p:blipFill>
        <p:spPr bwMode="auto">
          <a:xfrm>
            <a:off x="4786314" y="1428736"/>
            <a:ext cx="4572032" cy="400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椭圆 6"/>
          <p:cNvSpPr/>
          <p:nvPr/>
        </p:nvSpPr>
        <p:spPr>
          <a:xfrm>
            <a:off x="7358050" y="4429132"/>
            <a:ext cx="1785950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500098" y="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Listen, read and think.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35768"/>
            <a:ext cx="911189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椭圆 4"/>
          <p:cNvSpPr/>
          <p:nvPr/>
        </p:nvSpPr>
        <p:spPr>
          <a:xfrm>
            <a:off x="2411760" y="4293096"/>
            <a:ext cx="720080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948264" y="4869160"/>
            <a:ext cx="720080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标注 6"/>
          <p:cNvSpPr/>
          <p:nvPr/>
        </p:nvSpPr>
        <p:spPr>
          <a:xfrm>
            <a:off x="859668" y="5589240"/>
            <a:ext cx="2808312" cy="612068"/>
          </a:xfrm>
          <a:prstGeom prst="wedgeRoundRectCallout">
            <a:avLst>
              <a:gd name="adj1" fmla="val 24108"/>
              <a:gd name="adj2" fmla="val -17587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</a:rPr>
              <a:t>表示“能力”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5724128" y="5743708"/>
            <a:ext cx="2808312" cy="612068"/>
          </a:xfrm>
          <a:prstGeom prst="wedgeRoundRectCallout">
            <a:avLst>
              <a:gd name="adj1" fmla="val -2228"/>
              <a:gd name="adj2" fmla="val -7481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</a:rPr>
              <a:t>表示“许可”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587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They are in_________________</a:t>
            </a:r>
            <a:r>
              <a:rPr lang="en-US" altLang="zh-CN" dirty="0" smtClean="0"/>
              <a:t>. 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192688" cy="4601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圆角矩形标注 3"/>
          <p:cNvSpPr/>
          <p:nvPr/>
        </p:nvSpPr>
        <p:spPr>
          <a:xfrm>
            <a:off x="683568" y="2348880"/>
            <a:ext cx="2952328" cy="1152128"/>
          </a:xfrm>
          <a:prstGeom prst="wedgeRoundRectCallout">
            <a:avLst>
              <a:gd name="adj1" fmla="val 28358"/>
              <a:gd name="adj2" fmla="val 6366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Can I come in?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5076056" y="1772816"/>
            <a:ext cx="2952328" cy="1152128"/>
          </a:xfrm>
          <a:prstGeom prst="wedgeRoundRectCallout">
            <a:avLst>
              <a:gd name="adj1" fmla="val -24477"/>
              <a:gd name="adj2" fmla="val 6366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…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7" name="标题 1"/>
          <p:cNvSpPr>
            <a:spLocks noGrp="1"/>
          </p:cNvSpPr>
          <p:nvPr>
            <p:ph idx="1"/>
          </p:nvPr>
        </p:nvSpPr>
        <p:spPr>
          <a:xfrm>
            <a:off x="3500430" y="500042"/>
            <a:ext cx="5000660" cy="7143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4000" dirty="0" err="1" smtClean="0"/>
              <a:t>Daming’s</a:t>
            </a:r>
            <a:r>
              <a:rPr lang="en-US" altLang="zh-CN" sz="4000" dirty="0" smtClean="0"/>
              <a:t> </a:t>
            </a:r>
            <a:r>
              <a:rPr lang="en-US" altLang="zh-CN" sz="4000" dirty="0" smtClean="0"/>
              <a:t>small </a:t>
            </a:r>
            <a:r>
              <a:rPr lang="en-US" altLang="zh-CN" sz="4000" dirty="0" smtClean="0">
                <a:solidFill>
                  <a:srgbClr val="FF0000"/>
                </a:solidFill>
              </a:rPr>
              <a:t>library</a:t>
            </a:r>
            <a:r>
              <a:rPr lang="en-US" altLang="zh-CN" sz="4000" dirty="0" smtClean="0"/>
              <a:t> 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04181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62748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This is </a:t>
            </a:r>
            <a:r>
              <a:rPr lang="en-US" altLang="zh-CN" dirty="0" err="1" smtClean="0"/>
              <a:t>Daming</a:t>
            </a:r>
            <a:r>
              <a:rPr lang="en-US" altLang="zh-CN" dirty="0" err="1" smtClean="0"/>
              <a:t>’s</a:t>
            </a: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library</a:t>
            </a:r>
            <a:r>
              <a:rPr lang="en-US" altLang="zh-CN" dirty="0" smtClean="0"/>
              <a:t> 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This is </a:t>
            </a:r>
            <a:r>
              <a:rPr lang="en-US" altLang="zh-CN" dirty="0" err="1" smtClean="0"/>
              <a:t>Shuangliu</a:t>
            </a:r>
            <a:r>
              <a:rPr lang="en-US" altLang="zh-CN" dirty="0" smtClean="0"/>
              <a:t> library .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 descr="http://i3.sinaimg.cn/travel/2013/0730/U6986P704DT201307301449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7715304" cy="5148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5842" name="Picture 2" descr="http://static.panoramio.com/photos/large/43249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8374512" cy="5286412"/>
          </a:xfrm>
          <a:prstGeom prst="rect">
            <a:avLst/>
          </a:prstGeom>
          <a:noFill/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This is Chengdu library 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This is </a:t>
            </a:r>
            <a:r>
              <a:rPr lang="en-US" altLang="zh-CN" dirty="0" err="1" smtClean="0"/>
              <a:t>Daming</a:t>
            </a:r>
            <a:r>
              <a:rPr lang="en-US" altLang="zh-CN" dirty="0" err="1" smtClean="0"/>
              <a:t>’s</a:t>
            </a: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library</a:t>
            </a:r>
            <a:r>
              <a:rPr lang="en-US" altLang="zh-CN" dirty="0" smtClean="0"/>
              <a:t> .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62748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圆角矩形标注 4"/>
          <p:cNvSpPr/>
          <p:nvPr/>
        </p:nvSpPr>
        <p:spPr>
          <a:xfrm>
            <a:off x="214282" y="1142984"/>
            <a:ext cx="4608512" cy="1152128"/>
          </a:xfrm>
          <a:prstGeom prst="wedgeRoundRectCallout">
            <a:avLst>
              <a:gd name="adj1" fmla="val 7524"/>
              <a:gd name="adj2" fmla="val 7028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Can I read this book?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5868144" y="1602323"/>
            <a:ext cx="2952328" cy="1152128"/>
          </a:xfrm>
          <a:prstGeom prst="wedgeRoundRectCallout">
            <a:avLst>
              <a:gd name="adj1" fmla="val -24477"/>
              <a:gd name="adj2" fmla="val 6366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chemeClr val="tx1"/>
                </a:solidFill>
              </a:rPr>
              <a:t>…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914400" y="27860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842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248</Words>
  <Application>Microsoft Office PowerPoint</Application>
  <PresentationFormat>全屏显示(4:3)</PresentationFormat>
  <Paragraphs>64</Paragraphs>
  <Slides>26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Office 主题</vt:lpstr>
      <vt:lpstr>Module 5 Unit2 Can I come in?</vt:lpstr>
      <vt:lpstr>幻灯片 2</vt:lpstr>
      <vt:lpstr>Let’s guess !</vt:lpstr>
      <vt:lpstr>Listen, read and think.</vt:lpstr>
      <vt:lpstr>They are in_________________. </vt:lpstr>
      <vt:lpstr>This is Daming’s library .</vt:lpstr>
      <vt:lpstr>This is Shuangliu library .</vt:lpstr>
      <vt:lpstr>This is Chengdu library .</vt:lpstr>
      <vt:lpstr>This is Daming’s library .</vt:lpstr>
      <vt:lpstr>幻灯片 10</vt:lpstr>
      <vt:lpstr>What does Daming say?</vt:lpstr>
      <vt:lpstr>What does the policeman say ?</vt:lpstr>
      <vt:lpstr>What do you want to say to this man ?</vt:lpstr>
      <vt:lpstr>What do you want to say to this girl ?</vt:lpstr>
      <vt:lpstr>What do you want to say to this boy ?</vt:lpstr>
      <vt:lpstr>幻灯片 16</vt:lpstr>
      <vt:lpstr>幻灯片 17</vt:lpstr>
      <vt:lpstr>幻灯片 18</vt:lpstr>
      <vt:lpstr>Let’s visit three places. </vt:lpstr>
      <vt:lpstr>幻灯片 20</vt:lpstr>
      <vt:lpstr>幻灯片 21</vt:lpstr>
      <vt:lpstr>It’s the school library.</vt:lpstr>
      <vt:lpstr>幻灯片 23</vt:lpstr>
      <vt:lpstr>幻灯片 24</vt:lpstr>
      <vt:lpstr>幻灯片 25</vt:lpstr>
      <vt:lpstr>Throw and say!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tw</cp:lastModifiedBy>
  <cp:revision>36</cp:revision>
  <dcterms:modified xsi:type="dcterms:W3CDTF">2016-10-25T01:32:29Z</dcterms:modified>
</cp:coreProperties>
</file>