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5" r:id="rId9"/>
    <p:sldId id="273" r:id="rId10"/>
    <p:sldId id="274" r:id="rId11"/>
    <p:sldId id="27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2016-10-27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0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3999" cy="2736304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4800" dirty="0" smtClean="0"/>
              <a:t>Module 6 Unit 1</a:t>
            </a:r>
            <a:br>
              <a:rPr lang="en-US" altLang="zh-CN" sz="4800" dirty="0" smtClean="0"/>
            </a:br>
            <a:r>
              <a:rPr lang="en-US" altLang="zh-CN" sz="4800" dirty="0" smtClean="0"/>
              <a:t>I’ve got new shorts and new shoes.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5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 and circle </a:t>
            </a:r>
            <a:r>
              <a:rPr lang="en-US" altLang="zh-CN" dirty="0" smtClean="0"/>
              <a:t>“can…”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64896" cy="515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899592" y="1772816"/>
            <a:ext cx="720080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611560" y="2684236"/>
            <a:ext cx="3600400" cy="672756"/>
          </a:xfrm>
          <a:prstGeom prst="wedgeRoundRectCallout">
            <a:avLst>
              <a:gd name="adj1" fmla="val -28980"/>
              <a:gd name="adj2" fmla="val -1045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表示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寻求许可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”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1"/>
          <a:stretch/>
        </p:blipFill>
        <p:spPr bwMode="auto">
          <a:xfrm>
            <a:off x="0" y="1052736"/>
            <a:ext cx="918802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6948264" y="1916832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4932040" y="2737621"/>
            <a:ext cx="3600400" cy="672756"/>
          </a:xfrm>
          <a:prstGeom prst="wedgeRoundRectCallout">
            <a:avLst>
              <a:gd name="adj1" fmla="val 13598"/>
              <a:gd name="adj2" fmla="val -1045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表示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可以，能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”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824" y="-24340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Retell &amp;Role-play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0" y="1205616"/>
            <a:ext cx="8791927" cy="2808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02" y="4197566"/>
            <a:ext cx="5803523" cy="254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151400" y="4077072"/>
            <a:ext cx="2260361" cy="724031"/>
          </a:xfrm>
          <a:prstGeom prst="wedgeRoundRectCallout">
            <a:avLst>
              <a:gd name="adj1" fmla="val 48730"/>
              <a:gd name="adj2" fmla="val 730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Can I ____?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" y="555074"/>
            <a:ext cx="2411760" cy="724031"/>
          </a:xfrm>
          <a:prstGeom prst="wedgeRoundRectCallout">
            <a:avLst>
              <a:gd name="adj1" fmla="val -23848"/>
              <a:gd name="adj2" fmla="val 711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I’ve got____.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596206" y="706557"/>
            <a:ext cx="2411760" cy="724031"/>
          </a:xfrm>
          <a:prstGeom prst="wedgeRoundRectCallout">
            <a:avLst>
              <a:gd name="adj1" fmla="val -23848"/>
              <a:gd name="adj2" fmla="val 711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I’ve got____.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682996" y="706556"/>
            <a:ext cx="1312940" cy="724031"/>
          </a:xfrm>
          <a:prstGeom prst="wedgeRoundRectCallout">
            <a:avLst>
              <a:gd name="adj1" fmla="val -23924"/>
              <a:gd name="adj2" fmla="val 730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Great.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7583760" y="732316"/>
            <a:ext cx="1312940" cy="724031"/>
          </a:xfrm>
          <a:prstGeom prst="wedgeRoundRectCallout">
            <a:avLst>
              <a:gd name="adj1" fmla="val -23924"/>
              <a:gd name="adj2" fmla="val 730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Wow!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7583760" y="4197566"/>
            <a:ext cx="1312940" cy="724031"/>
          </a:xfrm>
          <a:prstGeom prst="wedgeRoundRectCallout">
            <a:avLst>
              <a:gd name="adj1" fmla="val -89473"/>
              <a:gd name="adj2" fmla="val 377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OK.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37"/>
            <a:ext cx="5256584" cy="3346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4067944" y="169519"/>
            <a:ext cx="1979712" cy="724031"/>
          </a:xfrm>
          <a:prstGeom prst="wedgeRoundRectCallout">
            <a:avLst>
              <a:gd name="adj1" fmla="val -74188"/>
              <a:gd name="adj2" fmla="val 489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Be careful!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5380488" cy="3290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1907704" y="3567144"/>
            <a:ext cx="1979712" cy="868047"/>
          </a:xfrm>
          <a:prstGeom prst="wedgeRoundRectCallout">
            <a:avLst>
              <a:gd name="adj1" fmla="val 69132"/>
              <a:gd name="adj2" fmla="val 265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I’m sorry.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584068" y="2888532"/>
            <a:ext cx="2323528" cy="954139"/>
          </a:xfrm>
          <a:prstGeom prst="wedgeRoundRectCallout">
            <a:avLst>
              <a:gd name="adj1" fmla="val -16979"/>
              <a:gd name="adj2" fmla="val 984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Don’t worry. </a:t>
            </a: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I can____.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"/>
            <a:ext cx="4202567" cy="41764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1446808" cy="1446808"/>
          </a:xfrm>
          <a:prstGeom prst="rect">
            <a:avLst/>
          </a:prstGeom>
        </p:spPr>
      </p:pic>
      <p:pic>
        <p:nvPicPr>
          <p:cNvPr id="10" name="内容占位符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26124"/>
            <a:ext cx="2664296" cy="2437831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179512" y="4306234"/>
            <a:ext cx="2952328" cy="778950"/>
          </a:xfrm>
          <a:prstGeom prst="wedgeRoundRectCallout">
            <a:avLst>
              <a:gd name="adj1" fmla="val 49028"/>
              <a:gd name="adj2" fmla="val 68837"/>
              <a:gd name="adj3" fmla="val 16667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I’ve got____.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796136" y="4399056"/>
            <a:ext cx="2952328" cy="778950"/>
          </a:xfrm>
          <a:prstGeom prst="wedgeRoundRectCallout">
            <a:avLst>
              <a:gd name="adj1" fmla="val -58919"/>
              <a:gd name="adj2" fmla="val 7919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Great/Wow/…!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13" y="22539"/>
            <a:ext cx="4202567" cy="41764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48361"/>
            <a:ext cx="1184844" cy="1062410"/>
          </a:xfrm>
          <a:prstGeom prst="rect">
            <a:avLst/>
          </a:prstGeom>
        </p:spPr>
      </p:pic>
      <p:sp>
        <p:nvSpPr>
          <p:cNvPr id="15" name="圆角矩形标注 14"/>
          <p:cNvSpPr/>
          <p:nvPr/>
        </p:nvSpPr>
        <p:spPr>
          <a:xfrm>
            <a:off x="5940152" y="5566144"/>
            <a:ext cx="2952328" cy="778950"/>
          </a:xfrm>
          <a:prstGeom prst="wedgeRoundRectCallout">
            <a:avLst>
              <a:gd name="adj1" fmla="val -67118"/>
              <a:gd name="adj2" fmla="val 1186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I’ve got____.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78414" y="5440506"/>
            <a:ext cx="2952328" cy="778950"/>
          </a:xfrm>
          <a:prstGeom prst="wedgeRoundRectCallout">
            <a:avLst>
              <a:gd name="adj1" fmla="val 61326"/>
              <a:gd name="adj2" fmla="val 4964"/>
              <a:gd name="adj3" fmla="val 16667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Great/Wow/..!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8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9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6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8179" y="1556792"/>
            <a:ext cx="8784976" cy="144016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0096" y="3212976"/>
            <a:ext cx="8784976" cy="144016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0096" y="4797152"/>
            <a:ext cx="8784976" cy="144016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97" y="148878"/>
            <a:ext cx="1446808" cy="14468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45283"/>
            <a:ext cx="1428750" cy="14287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9F6"/>
              </a:clrFrom>
              <a:clrTo>
                <a:srgbClr val="FE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85765"/>
            <a:ext cx="1816149" cy="18640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77262"/>
            <a:ext cx="1651160" cy="13374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62" y="1735353"/>
            <a:ext cx="1184844" cy="10624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3517"/>
            <a:ext cx="868056" cy="12912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9"/>
          <a:stretch/>
        </p:blipFill>
        <p:spPr>
          <a:xfrm>
            <a:off x="35496" y="4874614"/>
            <a:ext cx="1650518" cy="13480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9"/>
          <a:stretch/>
        </p:blipFill>
        <p:spPr>
          <a:xfrm>
            <a:off x="107504" y="1557349"/>
            <a:ext cx="1464418" cy="165562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10096" y="6222713"/>
            <a:ext cx="8784976" cy="144016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1"/>
          <a:stretch/>
        </p:blipFill>
        <p:spPr>
          <a:xfrm>
            <a:off x="3563888" y="5010987"/>
            <a:ext cx="1303829" cy="121172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38" y="4714702"/>
            <a:ext cx="1754138" cy="184789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68179" y="116632"/>
            <a:ext cx="8784976" cy="144016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95623" y="525085"/>
            <a:ext cx="1371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dr</a:t>
            </a:r>
            <a:r>
              <a:rPr lang="en-US" altLang="zh-CN" sz="4000" dirty="0" smtClean="0">
                <a:solidFill>
                  <a:srgbClr val="FF0000"/>
                </a:solidFill>
              </a:rPr>
              <a:t>e</a:t>
            </a:r>
            <a:r>
              <a:rPr lang="en-US" altLang="zh-CN" sz="4000" dirty="0" smtClean="0"/>
              <a:t>ss</a:t>
            </a:r>
            <a:endParaRPr lang="zh-CN" alt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5394261" y="525085"/>
            <a:ext cx="190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T-sh</a:t>
            </a:r>
            <a:r>
              <a:rPr lang="en-US" altLang="zh-CN" sz="4000" dirty="0" smtClean="0">
                <a:solidFill>
                  <a:srgbClr val="FF0000"/>
                </a:solidFill>
              </a:rPr>
              <a:t>ir</a:t>
            </a:r>
            <a:r>
              <a:rPr lang="en-US" altLang="zh-CN" sz="4000" dirty="0" smtClean="0"/>
              <a:t>t</a:t>
            </a:r>
            <a:endParaRPr lang="zh-CN" alt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77837" y="1909671"/>
            <a:ext cx="209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tr</a:t>
            </a:r>
            <a:r>
              <a:rPr lang="en-US" altLang="zh-CN" sz="4000" dirty="0" smtClean="0">
                <a:solidFill>
                  <a:srgbClr val="FF0000"/>
                </a:solidFill>
              </a:rPr>
              <a:t>ou</a:t>
            </a:r>
            <a:r>
              <a:rPr lang="en-US" altLang="zh-CN" sz="4000" dirty="0" smtClean="0"/>
              <a:t>sers</a:t>
            </a:r>
            <a:endParaRPr lang="zh-CN" alt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981169" y="1909671"/>
            <a:ext cx="19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sh</a:t>
            </a:r>
            <a:r>
              <a:rPr lang="en-US" altLang="zh-CN" sz="4000" dirty="0" smtClean="0">
                <a:solidFill>
                  <a:srgbClr val="FF0000"/>
                </a:solidFill>
              </a:rPr>
              <a:t>or</a:t>
            </a:r>
            <a:r>
              <a:rPr lang="en-US" altLang="zh-CN" sz="4000" dirty="0" smtClean="0"/>
              <a:t>ts</a:t>
            </a:r>
            <a:endParaRPr lang="zh-CN" alt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19672" y="3705715"/>
            <a:ext cx="1371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c</a:t>
            </a:r>
            <a:r>
              <a:rPr lang="en-US" altLang="zh-CN" sz="4000" dirty="0" smtClean="0">
                <a:solidFill>
                  <a:srgbClr val="FF0000"/>
                </a:solidFill>
              </a:rPr>
              <a:t>oa</a:t>
            </a:r>
            <a:r>
              <a:rPr lang="en-US" altLang="zh-CN" sz="4000" dirty="0" smtClean="0"/>
              <a:t>t</a:t>
            </a:r>
            <a:endParaRPr lang="zh-CN" alt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4211960" y="3717032"/>
            <a:ext cx="198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j</a:t>
            </a:r>
            <a:r>
              <a:rPr lang="en-US" altLang="zh-CN" sz="4000" dirty="0" smtClean="0">
                <a:solidFill>
                  <a:srgbClr val="FF0000"/>
                </a:solidFill>
              </a:rPr>
              <a:t>a</a:t>
            </a:r>
            <a:r>
              <a:rPr lang="en-US" altLang="zh-CN" sz="4000" dirty="0" smtClean="0"/>
              <a:t>ck</a:t>
            </a:r>
            <a:r>
              <a:rPr lang="en-US" altLang="zh-CN" sz="4000" dirty="0" smtClean="0">
                <a:solidFill>
                  <a:srgbClr val="FF0000"/>
                </a:solidFill>
              </a:rPr>
              <a:t>e</a:t>
            </a:r>
            <a:r>
              <a:rPr lang="en-US" altLang="zh-CN" sz="4000" dirty="0" smtClean="0"/>
              <a:t>t</a:t>
            </a:r>
            <a:endParaRPr lang="zh-CN" alt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7301048" y="3723277"/>
            <a:ext cx="202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sw</a:t>
            </a:r>
            <a:r>
              <a:rPr lang="en-US" altLang="zh-CN" sz="4000" dirty="0" smtClean="0">
                <a:solidFill>
                  <a:srgbClr val="FF0000"/>
                </a:solidFill>
              </a:rPr>
              <a:t>ea</a:t>
            </a:r>
            <a:r>
              <a:rPr lang="en-US" altLang="zh-CN" sz="4000" dirty="0" smtClean="0"/>
              <a:t>t</a:t>
            </a:r>
            <a:r>
              <a:rPr lang="en-US" altLang="zh-CN" sz="4000" dirty="0" smtClean="0">
                <a:solidFill>
                  <a:srgbClr val="FF0000"/>
                </a:solidFill>
              </a:rPr>
              <a:t>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3293" y="5262907"/>
            <a:ext cx="230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sch</a:t>
            </a:r>
            <a:r>
              <a:rPr lang="en-US" altLang="zh-CN" sz="4000" dirty="0" smtClean="0">
                <a:solidFill>
                  <a:srgbClr val="FF0000"/>
                </a:solidFill>
              </a:rPr>
              <a:t>oo</a:t>
            </a:r>
            <a:r>
              <a:rPr lang="en-US" altLang="zh-CN" sz="4000" dirty="0" smtClean="0"/>
              <a:t>lb</a:t>
            </a:r>
            <a:r>
              <a:rPr lang="en-US" altLang="zh-CN" sz="4000" dirty="0" smtClean="0">
                <a:solidFill>
                  <a:srgbClr val="FF0000"/>
                </a:solidFill>
              </a:rPr>
              <a:t>a</a:t>
            </a:r>
            <a:r>
              <a:rPr lang="en-US" altLang="zh-CN" sz="4000" dirty="0" smtClean="0"/>
              <a:t>g</a:t>
            </a:r>
            <a:endParaRPr lang="zh-CN" alt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4643286" y="5262907"/>
            <a:ext cx="265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f</a:t>
            </a:r>
            <a:r>
              <a:rPr lang="en-US" altLang="zh-CN" sz="4000" dirty="0" smtClean="0">
                <a:solidFill>
                  <a:srgbClr val="FF0000"/>
                </a:solidFill>
              </a:rPr>
              <a:t>oo</a:t>
            </a:r>
            <a:r>
              <a:rPr lang="en-US" altLang="zh-CN" sz="4000" dirty="0" smtClean="0"/>
              <a:t>tb</a:t>
            </a:r>
            <a:r>
              <a:rPr lang="en-US" altLang="zh-CN" sz="4000" dirty="0" smtClean="0">
                <a:solidFill>
                  <a:srgbClr val="FF0000"/>
                </a:solidFill>
              </a:rPr>
              <a:t>al</a:t>
            </a:r>
            <a:r>
              <a:rPr lang="en-US" altLang="zh-CN" sz="4000" dirty="0" smtClean="0"/>
              <a:t>l</a:t>
            </a:r>
            <a:endParaRPr lang="zh-CN" alt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7819997" y="5284706"/>
            <a:ext cx="265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sh</a:t>
            </a:r>
            <a:r>
              <a:rPr lang="en-US" altLang="zh-CN" sz="4000" dirty="0" smtClean="0">
                <a:solidFill>
                  <a:srgbClr val="FF0000"/>
                </a:solidFill>
              </a:rPr>
              <a:t>oe</a:t>
            </a:r>
            <a:r>
              <a:rPr lang="en-US" altLang="zh-CN" sz="4000" dirty="0" smtClean="0"/>
              <a:t>s</a:t>
            </a:r>
            <a:endParaRPr lang="zh-CN" altLang="en-US" sz="4000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1608262" y="1124744"/>
            <a:ext cx="299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031640" y="1124744"/>
            <a:ext cx="59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868144" y="1124744"/>
            <a:ext cx="446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372200" y="1124744"/>
            <a:ext cx="5007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686014" y="2492896"/>
            <a:ext cx="7977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555776" y="2492896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086553" y="2492896"/>
            <a:ext cx="446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590609" y="2492896"/>
            <a:ext cx="781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763718" y="4293096"/>
            <a:ext cx="143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1979712" y="429309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4268169" y="4293096"/>
            <a:ext cx="3758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730801" y="4293096"/>
            <a:ext cx="8021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7380312" y="4355431"/>
            <a:ext cx="1042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8494336" y="4355431"/>
            <a:ext cx="5007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591325" y="5877272"/>
            <a:ext cx="1275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2942661" y="5888903"/>
            <a:ext cx="6212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4730801" y="5888903"/>
            <a:ext cx="8021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V="1">
            <a:off x="5652120" y="5877272"/>
            <a:ext cx="662426" cy="116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7918272" y="5877272"/>
            <a:ext cx="446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8422328" y="5877272"/>
            <a:ext cx="572744" cy="116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0901"/>
            <a:ext cx="9912433" cy="67127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13392" y="621145"/>
            <a:ext cx="5670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May’s     Wardrobe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7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212" y="-14324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What have they got?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2145407"/>
            <a:ext cx="280831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515697" cy="420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七角星 4"/>
          <p:cNvSpPr/>
          <p:nvPr/>
        </p:nvSpPr>
        <p:spPr>
          <a:xfrm>
            <a:off x="2327057" y="2992633"/>
            <a:ext cx="2088232" cy="216024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solidFill>
                  <a:srgbClr val="FF0000"/>
                </a:solidFill>
              </a:rPr>
              <a:t>?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9" name="七角星 8"/>
          <p:cNvSpPr/>
          <p:nvPr/>
        </p:nvSpPr>
        <p:spPr>
          <a:xfrm>
            <a:off x="4860032" y="3856728"/>
            <a:ext cx="3024336" cy="288464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solidFill>
                  <a:srgbClr val="FF0000"/>
                </a:solidFill>
              </a:rPr>
              <a:t>?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23528" y="976777"/>
            <a:ext cx="3384376" cy="1152128"/>
          </a:xfrm>
          <a:prstGeom prst="wedgeRoundRectCallout">
            <a:avLst>
              <a:gd name="adj1" fmla="val -14873"/>
              <a:gd name="adj2" fmla="val 823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>
                <a:solidFill>
                  <a:schemeClr val="tx1"/>
                </a:solidFill>
              </a:rPr>
              <a:t>I’ve got a new______.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502983" y="939038"/>
            <a:ext cx="3384376" cy="1152128"/>
          </a:xfrm>
          <a:prstGeom prst="wedgeRoundRectCallout">
            <a:avLst>
              <a:gd name="adj1" fmla="val -14873"/>
              <a:gd name="adj2" fmla="val 823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I’ve got new ______.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212" y="-143242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/>
              <a:t>Listen and find: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9244" y="2122426"/>
            <a:ext cx="280831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0" y="2109875"/>
            <a:ext cx="3515697" cy="420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244940" y="836712"/>
            <a:ext cx="3384376" cy="1292193"/>
          </a:xfrm>
          <a:prstGeom prst="wedgeRoundRectCallout">
            <a:avLst>
              <a:gd name="adj1" fmla="val -14873"/>
              <a:gd name="adj2" fmla="val 823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>
                <a:solidFill>
                  <a:schemeClr val="tx1"/>
                </a:solidFill>
              </a:rPr>
              <a:t>I’ve got a new______.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803364" y="836712"/>
            <a:ext cx="4729075" cy="1279642"/>
          </a:xfrm>
          <a:prstGeom prst="wedgeRoundRectCallout">
            <a:avLst>
              <a:gd name="adj1" fmla="val -14873"/>
              <a:gd name="adj2" fmla="val 823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I’ve got new _______________.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七角星 4"/>
          <p:cNvSpPr/>
          <p:nvPr/>
        </p:nvSpPr>
        <p:spPr>
          <a:xfrm>
            <a:off x="1606745" y="2969652"/>
            <a:ext cx="2088232" cy="216024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solidFill>
                  <a:srgbClr val="FF0000"/>
                </a:solidFill>
              </a:rPr>
              <a:t>?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2086" y="2395245"/>
            <a:ext cx="2276418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Word bank</a:t>
            </a: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football</a:t>
            </a:r>
          </a:p>
          <a:p>
            <a:r>
              <a:rPr lang="en-US" altLang="zh-CN" sz="3600" dirty="0">
                <a:solidFill>
                  <a:schemeClr val="bg1"/>
                </a:solidFill>
              </a:rPr>
              <a:t>T</a:t>
            </a:r>
            <a:r>
              <a:rPr lang="en-US" altLang="zh-CN" sz="3600" dirty="0" smtClean="0">
                <a:solidFill>
                  <a:schemeClr val="bg1"/>
                </a:solidFill>
              </a:rPr>
              <a:t>-shirt</a:t>
            </a: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shoes</a:t>
            </a: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shorts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4847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football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3240" y="1444892"/>
            <a:ext cx="523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shorts and new shoes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499992" y="4653136"/>
            <a:ext cx="1595901" cy="789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211960" y="5622125"/>
            <a:ext cx="1955941" cy="789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七角星 8"/>
          <p:cNvSpPr/>
          <p:nvPr/>
        </p:nvSpPr>
        <p:spPr>
          <a:xfrm>
            <a:off x="3677762" y="3956897"/>
            <a:ext cx="3024336" cy="288464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solidFill>
                  <a:srgbClr val="FF0000"/>
                </a:solidFill>
              </a:rPr>
              <a:t>?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/>
      <p:bldP spid="11" grpId="0"/>
      <p:bldP spid="8" grpId="0" animBg="1"/>
      <p:bldP spid="1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15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Predict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96458"/>
            <a:ext cx="739267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321921" y="1196752"/>
            <a:ext cx="4450110" cy="724031"/>
          </a:xfrm>
          <a:prstGeom prst="wedgeRoundRectCallout">
            <a:avLst>
              <a:gd name="adj1" fmla="val -4848"/>
              <a:gd name="adj2" fmla="val 897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>
                <a:solidFill>
                  <a:schemeClr val="tx1"/>
                </a:solidFill>
              </a:rPr>
              <a:t>Can I play with you?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195926" y="1076837"/>
            <a:ext cx="3240360" cy="724031"/>
          </a:xfrm>
          <a:prstGeom prst="wedgeRoundRectCallout">
            <a:avLst>
              <a:gd name="adj1" fmla="val -4848"/>
              <a:gd name="adj2" fmla="val 897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…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" y="3487208"/>
            <a:ext cx="5296085" cy="337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62" y="-13901"/>
            <a:ext cx="5371438" cy="350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1108266" y="2636912"/>
            <a:ext cx="2664296" cy="724031"/>
          </a:xfrm>
          <a:prstGeom prst="wedgeRoundRectCallout">
            <a:avLst>
              <a:gd name="adj1" fmla="val -4848"/>
              <a:gd name="adj2" fmla="val 897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>
                <a:solidFill>
                  <a:schemeClr val="tx1"/>
                </a:solidFill>
              </a:rPr>
              <a:t>Be careful!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72208"/>
            <a:ext cx="6840760" cy="4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1691680" y="948177"/>
            <a:ext cx="2664296" cy="724031"/>
          </a:xfrm>
          <a:prstGeom prst="wedgeRoundRectCallout">
            <a:avLst>
              <a:gd name="adj1" fmla="val -16961"/>
              <a:gd name="adj2" fmla="val 1064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I’m sorry.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364088" y="1248112"/>
            <a:ext cx="2664296" cy="724031"/>
          </a:xfrm>
          <a:prstGeom prst="wedgeRoundRectCallout">
            <a:avLst>
              <a:gd name="adj1" fmla="val -23018"/>
              <a:gd name="adj2" fmla="val 1157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…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251520" y="1034498"/>
            <a:ext cx="4248472" cy="9361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Can I play with you?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47237" y="3645024"/>
            <a:ext cx="4248472" cy="9361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I’m sorry.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895528" y="1044679"/>
            <a:ext cx="4248472" cy="9361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______________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891245" y="3351862"/>
            <a:ext cx="4248472" cy="122926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______________________________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0" t="35992" r="17492" b="28734"/>
          <a:stretch/>
        </p:blipFill>
        <p:spPr bwMode="auto">
          <a:xfrm>
            <a:off x="5609863" y="4941168"/>
            <a:ext cx="1140369" cy="111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0" t="35992" r="17492" b="28734"/>
          <a:stretch/>
        </p:blipFill>
        <p:spPr bwMode="auto">
          <a:xfrm>
            <a:off x="5609862" y="2165848"/>
            <a:ext cx="1140369" cy="111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22119" r="63259" b="47447"/>
          <a:stretch/>
        </p:blipFill>
        <p:spPr bwMode="auto">
          <a:xfrm>
            <a:off x="971600" y="2165848"/>
            <a:ext cx="1152128" cy="118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22119" r="63259" b="47447"/>
          <a:stretch/>
        </p:blipFill>
        <p:spPr bwMode="auto">
          <a:xfrm>
            <a:off x="985882" y="4874290"/>
            <a:ext cx="1152128" cy="118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18864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Listen and find out.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112474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Ok.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328498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Don’t worry. </a:t>
            </a:r>
          </a:p>
          <a:p>
            <a:r>
              <a:rPr lang="en-US" altLang="zh-CN" sz="4000" dirty="0" smtClean="0">
                <a:solidFill>
                  <a:srgbClr val="FF0000"/>
                </a:solidFill>
              </a:rPr>
              <a:t>I can wash them.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Read and circle “I’ve got…”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04" y="1244933"/>
            <a:ext cx="921015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611560" y="1844824"/>
            <a:ext cx="1080120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004048" y="1916832"/>
            <a:ext cx="1080120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1475656" y="5946057"/>
            <a:ext cx="6048672" cy="851919"/>
          </a:xfrm>
          <a:prstGeom prst="wedgeRoundRectCallout">
            <a:avLst>
              <a:gd name="adj1" fmla="val 26399"/>
              <a:gd name="adj2" fmla="val -498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have got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表示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“某人某物 ”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171</Words>
  <Application>Microsoft Office PowerPoint</Application>
  <PresentationFormat>全屏显示(4:3)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Module 6 Unit 1 I’ve got new shorts and new shoes.</vt:lpstr>
      <vt:lpstr>PowerPoint 演示文稿</vt:lpstr>
      <vt:lpstr>What have they got?</vt:lpstr>
      <vt:lpstr>Listen and find:</vt:lpstr>
      <vt:lpstr>Predict </vt:lpstr>
      <vt:lpstr>PowerPoint 演示文稿</vt:lpstr>
      <vt:lpstr>PowerPoint 演示文稿</vt:lpstr>
      <vt:lpstr>PowerPoint 演示文稿</vt:lpstr>
      <vt:lpstr>Read and circle “I’ve got…”</vt:lpstr>
      <vt:lpstr>Read and circle “can…”</vt:lpstr>
      <vt:lpstr>PowerPoint 演示文稿</vt:lpstr>
      <vt:lpstr>Retell &amp;Role-play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微软用户</cp:lastModifiedBy>
  <cp:revision>21</cp:revision>
  <dcterms:modified xsi:type="dcterms:W3CDTF">2016-10-27T15:38:23Z</dcterms:modified>
</cp:coreProperties>
</file>