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0" r:id="rId3"/>
    <p:sldId id="274" r:id="rId4"/>
    <p:sldId id="301" r:id="rId5"/>
    <p:sldId id="257" r:id="rId6"/>
    <p:sldId id="280" r:id="rId7"/>
    <p:sldId id="282" r:id="rId8"/>
    <p:sldId id="284" r:id="rId9"/>
    <p:sldId id="283" r:id="rId10"/>
    <p:sldId id="285" r:id="rId11"/>
    <p:sldId id="291" r:id="rId12"/>
    <p:sldId id="288" r:id="rId13"/>
    <p:sldId id="276" r:id="rId14"/>
    <p:sldId id="294" r:id="rId15"/>
    <p:sldId id="295" r:id="rId16"/>
    <p:sldId id="292" r:id="rId17"/>
    <p:sldId id="296" r:id="rId18"/>
    <p:sldId id="293" r:id="rId19"/>
    <p:sldId id="297" r:id="rId20"/>
    <p:sldId id="298" r:id="rId21"/>
    <p:sldId id="302" r:id="rId22"/>
    <p:sldId id="299" r:id="rId23"/>
    <p:sldId id="271" r:id="rId24"/>
    <p:sldId id="27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  <a:srgbClr val="00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知识</c:v>
                </c:pt>
                <c:pt idx="1">
                  <c:v>技能</c:v>
                </c:pt>
                <c:pt idx="2">
                  <c:v>能力</c:v>
                </c:pt>
                <c:pt idx="3">
                  <c:v>总成绩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79</c:v>
                </c:pt>
                <c:pt idx="1">
                  <c:v>78.599999999999994</c:v>
                </c:pt>
                <c:pt idx="2">
                  <c:v>72</c:v>
                </c:pt>
                <c:pt idx="3">
                  <c:v>78.2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全县得分率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知识</c:v>
                </c:pt>
                <c:pt idx="1">
                  <c:v>技能</c:v>
                </c:pt>
                <c:pt idx="2">
                  <c:v>能力</c:v>
                </c:pt>
                <c:pt idx="3">
                  <c:v>总成绩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75.400000000000006</c:v>
                </c:pt>
                <c:pt idx="1">
                  <c:v>75.2</c:v>
                </c:pt>
                <c:pt idx="2">
                  <c:v>67.400000000000006</c:v>
                </c:pt>
                <c:pt idx="3">
                  <c:v>74.5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知识</c:v>
                </c:pt>
                <c:pt idx="1">
                  <c:v>技能</c:v>
                </c:pt>
                <c:pt idx="2">
                  <c:v>能力</c:v>
                </c:pt>
                <c:pt idx="3">
                  <c:v>总成绩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70009688"/>
        <c:axId val="170010080"/>
      </c:barChart>
      <c:catAx>
        <c:axId val="170009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0010080"/>
        <c:crosses val="autoZero"/>
        <c:auto val="1"/>
        <c:lblAlgn val="ctr"/>
        <c:lblOffset val="100"/>
        <c:noMultiLvlLbl val="0"/>
      </c:catAx>
      <c:valAx>
        <c:axId val="170010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0009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棠外附小平均得分率</c:v>
                </c:pt>
              </c:strCache>
            </c:strRef>
          </c:tx>
          <c:spPr>
            <a:ln w="22225" cap="rnd">
              <a:solidFill>
                <a:schemeClr val="accent2">
                  <a:lumMod val="50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知识</c:v>
                </c:pt>
                <c:pt idx="1">
                  <c:v>技能</c:v>
                </c:pt>
                <c:pt idx="2">
                  <c:v>能力</c:v>
                </c:pt>
                <c:pt idx="3">
                  <c:v>总成绩</c:v>
                </c:pt>
                <c:pt idx="4">
                  <c:v>总成绩（含附加）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79</c:v>
                </c:pt>
                <c:pt idx="1">
                  <c:v>78.599999999999994</c:v>
                </c:pt>
                <c:pt idx="2">
                  <c:v>72</c:v>
                </c:pt>
                <c:pt idx="3">
                  <c:v>78.2</c:v>
                </c:pt>
                <c:pt idx="4">
                  <c:v>87.4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区域平均得分率</c:v>
                </c:pt>
              </c:strCache>
            </c:strRef>
          </c:tx>
          <c:spPr>
            <a:ln w="22225" cap="rnd">
              <a:solidFill>
                <a:srgbClr val="FF0000"/>
              </a:solidFill>
              <a:prstDash val="dash"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知识</c:v>
                </c:pt>
                <c:pt idx="1">
                  <c:v>技能</c:v>
                </c:pt>
                <c:pt idx="2">
                  <c:v>能力</c:v>
                </c:pt>
                <c:pt idx="3">
                  <c:v>总成绩</c:v>
                </c:pt>
                <c:pt idx="4">
                  <c:v>总成绩（含附加）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75.400000000000006</c:v>
                </c:pt>
                <c:pt idx="1">
                  <c:v>75.2</c:v>
                </c:pt>
                <c:pt idx="2">
                  <c:v>67.400000000000006</c:v>
                </c:pt>
                <c:pt idx="3">
                  <c:v>74.5</c:v>
                </c:pt>
                <c:pt idx="4">
                  <c:v>83.3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5175584"/>
        <c:axId val="205175976"/>
      </c:radarChart>
      <c:catAx>
        <c:axId val="205175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175976"/>
        <c:crosses val="autoZero"/>
        <c:auto val="1"/>
        <c:lblAlgn val="ctr"/>
        <c:lblOffset val="100"/>
        <c:noMultiLvlLbl val="0"/>
      </c:catAx>
      <c:valAx>
        <c:axId val="205175976"/>
        <c:scaling>
          <c:orientation val="minMax"/>
          <c:max val="100"/>
          <c:min val="10"/>
        </c:scaling>
        <c:delete val="0"/>
        <c:axPos val="l"/>
        <c:majorGridlines>
          <c:spPr>
            <a:ln w="12700" cap="flat" cmpd="sng" algn="ctr">
              <a:solidFill>
                <a:schemeClr val="tx1"/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17558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13099230548418039"/>
          <c:y val="0.84461315252260116"/>
          <c:w val="0.78395610601955257"/>
          <c:h val="4.61275882181394E-2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棠外附小平均得分率</c:v>
                </c:pt>
              </c:strCache>
            </c:strRef>
          </c:tx>
          <c:spPr>
            <a:ln w="22225" cap="rnd">
              <a:solidFill>
                <a:schemeClr val="accent2">
                  <a:lumMod val="50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ymbol val="none"/>
          </c:marker>
          <c:cat>
            <c:strRef>
              <c:f>Sheet1!$A$2:$A$10</c:f>
              <c:strCache>
                <c:ptCount val="9"/>
                <c:pt idx="0">
                  <c:v>整数的除法及应用</c:v>
                </c:pt>
                <c:pt idx="1">
                  <c:v>整数的乘法及应用</c:v>
                </c:pt>
                <c:pt idx="2">
                  <c:v>重量单位的认识</c:v>
                </c:pt>
                <c:pt idx="3">
                  <c:v>认识分数</c:v>
                </c:pt>
                <c:pt idx="4">
                  <c:v>认识更大的数</c:v>
                </c:pt>
                <c:pt idx="5">
                  <c:v>图形及运动</c:v>
                </c:pt>
                <c:pt idx="6">
                  <c:v>面积</c:v>
                </c:pt>
                <c:pt idx="7">
                  <c:v>数据的整理和表述</c:v>
                </c:pt>
                <c:pt idx="8">
                  <c:v>实践与综合</c:v>
                </c:pt>
              </c:strCache>
            </c:strRef>
          </c:cat>
          <c:val>
            <c:numRef>
              <c:f>Sheet1!$B$2:$B$10</c:f>
              <c:numCache>
                <c:formatCode>0.0</c:formatCode>
                <c:ptCount val="9"/>
                <c:pt idx="0">
                  <c:v>78.75</c:v>
                </c:pt>
                <c:pt idx="1">
                  <c:v>79.583333333333329</c:v>
                </c:pt>
                <c:pt idx="2">
                  <c:v>78</c:v>
                </c:pt>
                <c:pt idx="3">
                  <c:v>87.216666666666683</c:v>
                </c:pt>
                <c:pt idx="4">
                  <c:v>82.333333333333329</c:v>
                </c:pt>
                <c:pt idx="5">
                  <c:v>80.600000000000009</c:v>
                </c:pt>
                <c:pt idx="6">
                  <c:v>72.566666666666677</c:v>
                </c:pt>
                <c:pt idx="7">
                  <c:v>82.133333333333326</c:v>
                </c:pt>
                <c:pt idx="8">
                  <c:v>59.716666666666669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区域平均得分率</c:v>
                </c:pt>
              </c:strCache>
            </c:strRef>
          </c:tx>
          <c:spPr>
            <a:ln w="22225" cap="rnd">
              <a:solidFill>
                <a:srgbClr val="FF0000"/>
              </a:solidFill>
              <a:prstDash val="dash"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marker>
            <c:symbol val="none"/>
          </c:marker>
          <c:cat>
            <c:strRef>
              <c:f>Sheet1!$A$2:$A$10</c:f>
              <c:strCache>
                <c:ptCount val="9"/>
                <c:pt idx="0">
                  <c:v>整数的除法及应用</c:v>
                </c:pt>
                <c:pt idx="1">
                  <c:v>整数的乘法及应用</c:v>
                </c:pt>
                <c:pt idx="2">
                  <c:v>重量单位的认识</c:v>
                </c:pt>
                <c:pt idx="3">
                  <c:v>认识分数</c:v>
                </c:pt>
                <c:pt idx="4">
                  <c:v>认识更大的数</c:v>
                </c:pt>
                <c:pt idx="5">
                  <c:v>图形及运动</c:v>
                </c:pt>
                <c:pt idx="6">
                  <c:v>面积</c:v>
                </c:pt>
                <c:pt idx="7">
                  <c:v>数据的整理和表述</c:v>
                </c:pt>
                <c:pt idx="8">
                  <c:v>实践与综合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76.3</c:v>
                </c:pt>
                <c:pt idx="1">
                  <c:v>76.5</c:v>
                </c:pt>
                <c:pt idx="2">
                  <c:v>78</c:v>
                </c:pt>
                <c:pt idx="3">
                  <c:v>83.1</c:v>
                </c:pt>
                <c:pt idx="4">
                  <c:v>80</c:v>
                </c:pt>
                <c:pt idx="5">
                  <c:v>75.5</c:v>
                </c:pt>
                <c:pt idx="6">
                  <c:v>67.3</c:v>
                </c:pt>
                <c:pt idx="7">
                  <c:v>75.7</c:v>
                </c:pt>
                <c:pt idx="8">
                  <c:v>56.7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5176760"/>
        <c:axId val="205177152"/>
      </c:radarChart>
      <c:catAx>
        <c:axId val="205176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177152"/>
        <c:crosses val="autoZero"/>
        <c:auto val="1"/>
        <c:lblAlgn val="ctr"/>
        <c:lblOffset val="100"/>
        <c:noMultiLvlLbl val="0"/>
      </c:catAx>
      <c:valAx>
        <c:axId val="205177152"/>
        <c:scaling>
          <c:orientation val="minMax"/>
          <c:max val="100"/>
        </c:scaling>
        <c:delete val="0"/>
        <c:axPos val="l"/>
        <c:majorGridlines>
          <c:spPr>
            <a:ln w="12700" cap="flat" cmpd="sng" algn="ctr">
              <a:solidFill>
                <a:schemeClr val="tx1"/>
              </a:solidFill>
              <a:prstDash val="sysDash"/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176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18345364036715234"/>
          <c:y val="0.89090944881889755"/>
          <c:w val="0.68338444340201687"/>
          <c:h val="5.2076844561096527E-2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627829724409456E-2"/>
          <c:y val="3.2038121046238953E-2"/>
          <c:w val="0.9253721702755906"/>
          <c:h val="0.81847943277845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认知</c:v>
                </c:pt>
                <c:pt idx="1">
                  <c:v>计算</c:v>
                </c:pt>
                <c:pt idx="2">
                  <c:v>应用</c:v>
                </c:pt>
                <c:pt idx="3">
                  <c:v>操作</c:v>
                </c:pt>
                <c:pt idx="4">
                  <c:v>推理</c:v>
                </c:pt>
                <c:pt idx="5">
                  <c:v>问题解决</c:v>
                </c:pt>
                <c:pt idx="6">
                  <c:v>数学表达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96.9</c:v>
                </c:pt>
                <c:pt idx="1">
                  <c:v>79.099999999999994</c:v>
                </c:pt>
                <c:pt idx="2">
                  <c:v>77.2</c:v>
                </c:pt>
                <c:pt idx="3">
                  <c:v>76.7</c:v>
                </c:pt>
                <c:pt idx="4">
                  <c:v>73.400000000000006</c:v>
                </c:pt>
                <c:pt idx="5">
                  <c:v>63.9</c:v>
                </c:pt>
                <c:pt idx="6">
                  <c:v>92.2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全县得分率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认知</c:v>
                </c:pt>
                <c:pt idx="1">
                  <c:v>计算</c:v>
                </c:pt>
                <c:pt idx="2">
                  <c:v>应用</c:v>
                </c:pt>
                <c:pt idx="3">
                  <c:v>操作</c:v>
                </c:pt>
                <c:pt idx="4">
                  <c:v>推理</c:v>
                </c:pt>
                <c:pt idx="5">
                  <c:v>问题解决</c:v>
                </c:pt>
                <c:pt idx="6">
                  <c:v>数学表达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94.5</c:v>
                </c:pt>
                <c:pt idx="1">
                  <c:v>76.7</c:v>
                </c:pt>
                <c:pt idx="2">
                  <c:v>73.400000000000006</c:v>
                </c:pt>
                <c:pt idx="3">
                  <c:v>72.5</c:v>
                </c:pt>
                <c:pt idx="4">
                  <c:v>67.8</c:v>
                </c:pt>
                <c:pt idx="5">
                  <c:v>60.4</c:v>
                </c:pt>
                <c:pt idx="6">
                  <c:v>88.3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认知</c:v>
                </c:pt>
                <c:pt idx="1">
                  <c:v>计算</c:v>
                </c:pt>
                <c:pt idx="2">
                  <c:v>应用</c:v>
                </c:pt>
                <c:pt idx="3">
                  <c:v>操作</c:v>
                </c:pt>
                <c:pt idx="4">
                  <c:v>推理</c:v>
                </c:pt>
                <c:pt idx="5">
                  <c:v>问题解决</c:v>
                </c:pt>
                <c:pt idx="6">
                  <c:v>数学表达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177936"/>
        <c:axId val="205178328"/>
      </c:barChart>
      <c:catAx>
        <c:axId val="205177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178328"/>
        <c:crosses val="autoZero"/>
        <c:auto val="1"/>
        <c:lblAlgn val="ctr"/>
        <c:lblOffset val="100"/>
        <c:noMultiLvlLbl val="0"/>
      </c:catAx>
      <c:valAx>
        <c:axId val="205178328"/>
        <c:scaling>
          <c:orientation val="minMax"/>
          <c:max val="100"/>
          <c:min val="60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177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627829724409456E-2"/>
          <c:y val="3.2038121046238953E-2"/>
          <c:w val="0.9253721702755906"/>
          <c:h val="0.81847943277845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4"/>
                <c:pt idx="0">
                  <c:v>语言理解</c:v>
                </c:pt>
                <c:pt idx="1">
                  <c:v>数字推理</c:v>
                </c:pt>
                <c:pt idx="2">
                  <c:v>逻辑分析</c:v>
                </c:pt>
                <c:pt idx="3">
                  <c:v>空间想象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72.400000000000006</c:v>
                </c:pt>
                <c:pt idx="1">
                  <c:v>69.2</c:v>
                </c:pt>
                <c:pt idx="2">
                  <c:v>71.2</c:v>
                </c:pt>
                <c:pt idx="3">
                  <c:v>75.2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全县得分率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4"/>
                <c:pt idx="0">
                  <c:v>语言理解</c:v>
                </c:pt>
                <c:pt idx="1">
                  <c:v>数字推理</c:v>
                </c:pt>
                <c:pt idx="2">
                  <c:v>逻辑分析</c:v>
                </c:pt>
                <c:pt idx="3">
                  <c:v>空间想象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68.900000000000006</c:v>
                </c:pt>
                <c:pt idx="1">
                  <c:v>64.5</c:v>
                </c:pt>
                <c:pt idx="2">
                  <c:v>65.900000000000006</c:v>
                </c:pt>
                <c:pt idx="3">
                  <c:v>70.400000000000006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4"/>
                <c:pt idx="0">
                  <c:v>语言理解</c:v>
                </c:pt>
                <c:pt idx="1">
                  <c:v>数字推理</c:v>
                </c:pt>
                <c:pt idx="2">
                  <c:v>逻辑分析</c:v>
                </c:pt>
                <c:pt idx="3">
                  <c:v>空间想象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5567216"/>
        <c:axId val="205567608"/>
      </c:barChart>
      <c:catAx>
        <c:axId val="20556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567608"/>
        <c:crossesAt val="50"/>
        <c:auto val="1"/>
        <c:lblAlgn val="ctr"/>
        <c:lblOffset val="100"/>
        <c:tickMarkSkip val="2"/>
        <c:noMultiLvlLbl val="0"/>
      </c:catAx>
      <c:valAx>
        <c:axId val="205567608"/>
        <c:scaling>
          <c:orientation val="minMax"/>
          <c:max val="80"/>
          <c:min val="50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56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rcRect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5副本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912284" y="3357563"/>
            <a:ext cx="10363200" cy="1254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828800" y="4654550"/>
            <a:ext cx="8534400" cy="98583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0313" y="620713"/>
            <a:ext cx="2746904" cy="55070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20713"/>
            <a:ext cx="8081472" cy="55070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rcRect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24417" y="620713"/>
            <a:ext cx="10972800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412875"/>
            <a:ext cx="10972800" cy="4714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endParaRPr lang="zh-CN" altLang="en-US" smtClean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1904365" y="798786"/>
            <a:ext cx="8963332" cy="2187433"/>
          </a:xfrm>
          <a:noFill/>
        </p:spPr>
        <p:txBody>
          <a:bodyPr/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华文行楷" charset="0"/>
                <a:ea typeface="华文行楷" charset="0"/>
              </a:rPr>
              <a:t>“大  数  据 ” 背  后</a:t>
            </a:r>
            <a:endParaRPr lang="zh-CN" altLang="en-US" sz="7200" b="1" dirty="0">
              <a:solidFill>
                <a:srgbClr val="FF0000"/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2944891" y="3260949"/>
            <a:ext cx="6125538" cy="986155"/>
          </a:xfrm>
        </p:spPr>
        <p:txBody>
          <a:bodyPr/>
          <a:lstStyle/>
          <a:p>
            <a:r>
              <a:rPr lang="zh-CN" altLang="en-US" sz="3200" b="1" dirty="0" smtClean="0"/>
              <a:t>——棠外附小ACTS</a:t>
            </a:r>
            <a:r>
              <a:rPr lang="zh-CN" altLang="en-US" sz="3200" b="1" dirty="0"/>
              <a:t>报告单解读</a:t>
            </a:r>
          </a:p>
          <a:p>
            <a:r>
              <a:rPr lang="zh-CN" altLang="en-US" sz="3200" b="1" dirty="0" smtClean="0"/>
              <a:t>（四</a:t>
            </a:r>
            <a:r>
              <a:rPr lang="zh-CN" altLang="en-US" sz="3200" b="1" dirty="0"/>
              <a:t>年级</a:t>
            </a:r>
            <a:r>
              <a:rPr lang="zh-CN" altLang="en-US" sz="3200" b="1" dirty="0" smtClean="0"/>
              <a:t>数学）</a:t>
            </a:r>
            <a:endParaRPr lang="zh-CN" altLang="en-US" sz="32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4019792" y="5161149"/>
            <a:ext cx="39757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棠外附小    刘明辉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554078359"/>
              </p:ext>
            </p:extLst>
          </p:nvPr>
        </p:nvGraphicFramePr>
        <p:xfrm>
          <a:off x="2031999" y="0"/>
          <a:ext cx="856974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707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619336"/>
              </p:ext>
            </p:extLst>
          </p:nvPr>
        </p:nvGraphicFramePr>
        <p:xfrm>
          <a:off x="2324100" y="1663696"/>
          <a:ext cx="8013699" cy="44069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54607"/>
                <a:gridCol w="1464773"/>
                <a:gridCol w="1464773"/>
                <a:gridCol w="1464773"/>
                <a:gridCol w="1464773"/>
              </a:tblGrid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　</a:t>
                      </a:r>
                      <a:endParaRPr lang="zh-CN" altLang="en-US" sz="1600" b="1" i="0" u="none" strike="noStrike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知识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技能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能力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总成绩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平均分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79.0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78.6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72.0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78.2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得分率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79.0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78.6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72.0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78.2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优秀率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30.4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29.8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17.2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27.7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达标率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55.1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54.6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51.4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55.8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不达标率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14.6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15.6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31.4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16.5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中位数得分率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80.6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80.5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74.1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80.0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分化程度</a:t>
                      </a:r>
                      <a:endParaRPr lang="zh-CN" altLang="en-US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14.1</a:t>
                      </a:r>
                      <a:endParaRPr lang="en-US" altLang="zh-CN" sz="1600" b="1" i="0" u="none" strike="noStrike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14.9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19.9</a:t>
                      </a:r>
                      <a:endParaRPr lang="en-US" altLang="zh-CN" sz="1600" b="1" i="0" u="none" strike="noStrike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14.8</a:t>
                      </a:r>
                      <a:endParaRPr lang="en-US" altLang="zh-CN" sz="1600" b="1" i="0" u="none" strike="noStrike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4483352" y="790268"/>
            <a:ext cx="3873248" cy="72103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全面状况</a:t>
            </a:r>
            <a:endParaRPr lang="zh-CN" altLang="en-US" sz="3600" b="1" kern="10" dirty="0"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76800" y="280670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876800" y="336550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876800" y="392430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76800" y="448310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876800" y="553720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23200" y="28067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823200" y="33655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823200" y="38735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823200" y="44323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823200" y="50165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823200" y="55372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876800" y="499745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876800" y="2222500"/>
            <a:ext cx="679576" cy="469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823200" y="2247900"/>
            <a:ext cx="679576" cy="4699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4651331" y="2717800"/>
            <a:ext cx="4212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91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4160096" y="1689099"/>
            <a:ext cx="3706959" cy="4700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）知识分数构成</a:t>
            </a:r>
            <a:endParaRPr lang="zh-CN" altLang="en-US" sz="3600" b="1" kern="10" dirty="0">
              <a:solidFill>
                <a:schemeClr val="accent2">
                  <a:lumMod val="75000"/>
                </a:schemeClr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894750"/>
              </p:ext>
            </p:extLst>
          </p:nvPr>
        </p:nvGraphicFramePr>
        <p:xfrm>
          <a:off x="1174750" y="2743200"/>
          <a:ext cx="10318748" cy="29307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4081"/>
                <a:gridCol w="914963"/>
                <a:gridCol w="914963"/>
                <a:gridCol w="914963"/>
                <a:gridCol w="914963"/>
                <a:gridCol w="914963"/>
                <a:gridCol w="914963"/>
                <a:gridCol w="914963"/>
                <a:gridCol w="914963"/>
                <a:gridCol w="914963"/>
              </a:tblGrid>
              <a:tr h="7874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　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整数的除法及应用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整数的乘法及应用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重量单位的认识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认识分数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认识更大的数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图形及运动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面积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数据的整理和表述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实践与综合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351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棠外附小平均得分率</a:t>
                      </a:r>
                      <a:endParaRPr lang="zh-CN" altLang="en-US" sz="1800" b="1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78.8</a:t>
                      </a:r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79.6</a:t>
                      </a:r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78.0</a:t>
                      </a:r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87.2</a:t>
                      </a:r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82.3</a:t>
                      </a:r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80.6</a:t>
                      </a:r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72.6</a:t>
                      </a:r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82.1</a:t>
                      </a:r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59.7</a:t>
                      </a:r>
                      <a:endParaRPr lang="en-US" altLang="zh-CN" sz="1800" b="1" i="0" u="none" strike="noStrike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877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区域平均得分率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76.3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76.5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78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83.1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80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75.5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67.3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75.7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56.7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877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差值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2.5</a:t>
                      </a:r>
                      <a:endParaRPr lang="en-US" altLang="zh-CN" sz="1800" b="1" i="0" u="none" strike="noStrike" kern="1200" baseline="0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3.1</a:t>
                      </a:r>
                      <a:endParaRPr lang="en-US" altLang="zh-CN" sz="1800" b="1" i="0" u="none" strike="noStrike" kern="1200" baseline="0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0</a:t>
                      </a:r>
                      <a:endParaRPr lang="en-US" altLang="zh-CN" sz="1800" b="1" i="0" u="none" strike="noStrike" kern="1200" baseline="0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4.1</a:t>
                      </a:r>
                      <a:endParaRPr lang="en-US" altLang="zh-CN" sz="1800" b="1" i="0" u="none" strike="noStrike" kern="1200" baseline="0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2.3</a:t>
                      </a:r>
                      <a:endParaRPr lang="en-US" altLang="zh-CN" sz="1800" b="1" i="0" u="none" strike="noStrike" kern="1200" baseline="0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5.1</a:t>
                      </a:r>
                      <a:endParaRPr lang="en-US" altLang="zh-CN" sz="1800" b="1" i="0" u="none" strike="noStrike" kern="1200" baseline="0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5.3</a:t>
                      </a:r>
                      <a:endParaRPr lang="en-US" altLang="zh-CN" sz="1800" b="1" i="0" u="none" strike="noStrike" kern="1200" baseline="0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6.4</a:t>
                      </a:r>
                      <a:endParaRPr lang="en-US" altLang="zh-CN" sz="1800" b="1" i="0" u="none" strike="noStrike" kern="1200" baseline="0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8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  <a:cs typeface="+mn-cs"/>
                        </a:rPr>
                        <a:t>3</a:t>
                      </a:r>
                      <a:endParaRPr lang="en-US" altLang="zh-CN" sz="1800" b="1" i="0" u="none" strike="noStrike" kern="1200" baseline="0" dirty="0">
                        <a:solidFill>
                          <a:srgbClr val="FF0000"/>
                        </a:solidFill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877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分化度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18.3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18.8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21.3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14.8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25.8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29.5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23.1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46.1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椭圆 10"/>
          <p:cNvSpPr/>
          <p:nvPr/>
        </p:nvSpPr>
        <p:spPr>
          <a:xfrm>
            <a:off x="5067300" y="3547127"/>
            <a:ext cx="946276" cy="1621773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664700" y="3547127"/>
            <a:ext cx="946276" cy="16217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718800" y="5168900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870824" y="5168900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397451"/>
            <a:ext cx="69557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二、分项解读，心中有数</a:t>
            </a:r>
            <a:endParaRPr lang="en-US" altLang="zh-CN" sz="4800" dirty="0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478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252007104"/>
              </p:ext>
            </p:extLst>
          </p:nvPr>
        </p:nvGraphicFramePr>
        <p:xfrm>
          <a:off x="1295400" y="0"/>
          <a:ext cx="856974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椭圆 2"/>
          <p:cNvSpPr/>
          <p:nvPr/>
        </p:nvSpPr>
        <p:spPr>
          <a:xfrm rot="13954789">
            <a:off x="4978189" y="1680306"/>
            <a:ext cx="3073400" cy="1618394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19929541">
            <a:off x="3505200" y="2717800"/>
            <a:ext cx="1670176" cy="2794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54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821" t="38952" r="52962" b="15503"/>
          <a:stretch/>
        </p:blipFill>
        <p:spPr>
          <a:xfrm>
            <a:off x="-12701" y="-14513"/>
            <a:ext cx="3949334" cy="3666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6138" t="44201" r="52963" b="10932"/>
          <a:stretch/>
        </p:blipFill>
        <p:spPr>
          <a:xfrm>
            <a:off x="4025323" y="-14513"/>
            <a:ext cx="3984172" cy="36157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16032" t="44370" r="53175" b="10762"/>
          <a:stretch/>
        </p:blipFill>
        <p:spPr>
          <a:xfrm>
            <a:off x="3988899" y="3387320"/>
            <a:ext cx="4008070" cy="34220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16032" t="44541" r="53175" b="10761"/>
          <a:stretch/>
        </p:blipFill>
        <p:spPr>
          <a:xfrm>
            <a:off x="8067434" y="3387320"/>
            <a:ext cx="4012047" cy="342201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152524" y="1676400"/>
            <a:ext cx="686052" cy="5588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101858" y="1676400"/>
            <a:ext cx="686052" cy="5588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52658" y="5217968"/>
            <a:ext cx="686052" cy="5588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229358" y="4245378"/>
            <a:ext cx="686052" cy="5588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224481" y="494826"/>
            <a:ext cx="5386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班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00091" y="450771"/>
            <a:ext cx="5386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班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76675" y="3799272"/>
            <a:ext cx="5386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E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班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62248" y="3768324"/>
            <a:ext cx="5386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F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班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03517" y="1275955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915111" y="1331369"/>
            <a:ext cx="686052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74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5" grpId="0" animBg="1"/>
      <p:bldP spid="11" grpId="0"/>
      <p:bldP spid="16" grpId="0"/>
      <p:bldP spid="19" grpId="0"/>
      <p:bldP spid="20" grpId="0"/>
      <p:bldP spid="21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588227"/>
              </p:ext>
            </p:extLst>
          </p:nvPr>
        </p:nvGraphicFramePr>
        <p:xfrm>
          <a:off x="1035050" y="0"/>
          <a:ext cx="10204450" cy="15528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05283"/>
                <a:gridCol w="1099881"/>
                <a:gridCol w="1099881"/>
                <a:gridCol w="1099881"/>
                <a:gridCol w="1099881"/>
                <a:gridCol w="1099881"/>
                <a:gridCol w="1099881"/>
                <a:gridCol w="1099881"/>
              </a:tblGrid>
              <a:tr h="6400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　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认知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计算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应用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操作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推理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问题</a:t>
                      </a:r>
                      <a:endParaRPr lang="en-US" altLang="zh-CN" sz="2000" b="0" i="0" u="none" strike="noStrike" dirty="0" smtClean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解决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数学</a:t>
                      </a:r>
                      <a:endParaRPr lang="en-US" altLang="zh-CN" sz="2000" b="0" i="0" u="none" strike="noStrike" dirty="0" smtClean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表达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1628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棠外</a:t>
                      </a:r>
                      <a:r>
                        <a:rPr lang="zh-CN" altLang="en-US" sz="2000" b="1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附小平均得分</a:t>
                      </a:r>
                      <a:r>
                        <a:rPr lang="zh-CN" altLang="en-US" sz="2000" b="1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率</a:t>
                      </a:r>
                      <a:endParaRPr lang="zh-CN" altLang="en-US" sz="2000" b="1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96.9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79.1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77.2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76.7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73.4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63.9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92.2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964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区域平均得分率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94.5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76.7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73.4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72.5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67.8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60.4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88.3</a:t>
                      </a:r>
                      <a:endParaRPr lang="en-US" altLang="zh-CN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359731077"/>
              </p:ext>
            </p:extLst>
          </p:nvPr>
        </p:nvGraphicFramePr>
        <p:xfrm>
          <a:off x="1747903" y="1891268"/>
          <a:ext cx="8128000" cy="4631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10096500" y="1955800"/>
            <a:ext cx="3175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629900" y="1923534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棠外附小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0096500" y="2527300"/>
            <a:ext cx="317500" cy="304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629900" y="2462768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区域平均</a:t>
            </a:r>
            <a:endParaRPr lang="zh-CN" altLang="en-US" b="1" dirty="0"/>
          </a:p>
        </p:txBody>
      </p:sp>
      <p:sp>
        <p:nvSpPr>
          <p:cNvPr id="10" name="WordArt 4"/>
          <p:cNvSpPr>
            <a:spLocks noChangeArrowheads="1" noChangeShapeType="1" noTextEdit="1"/>
          </p:cNvSpPr>
          <p:nvPr/>
        </p:nvSpPr>
        <p:spPr bwMode="auto">
          <a:xfrm rot="5400000">
            <a:off x="-891781" y="3650313"/>
            <a:ext cx="3286682" cy="90187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wordArtVertRtl" wrap="none" fromWordArt="1">
            <a:prstTxWarp prst="textPlain">
              <a:avLst>
                <a:gd name="adj" fmla="val 50762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）技能分数构成</a:t>
            </a:r>
            <a:endParaRPr lang="zh-CN" altLang="en-US" sz="3600" b="1" kern="10" dirty="0">
              <a:solidFill>
                <a:schemeClr val="accent2">
                  <a:lumMod val="75000"/>
                </a:schemeClr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344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/>
      <p:bldP spid="8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852445"/>
              </p:ext>
            </p:extLst>
          </p:nvPr>
        </p:nvGraphicFramePr>
        <p:xfrm>
          <a:off x="882650" y="1876172"/>
          <a:ext cx="10179048" cy="3026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99047"/>
                <a:gridCol w="1097143"/>
                <a:gridCol w="1097143"/>
                <a:gridCol w="1097143"/>
                <a:gridCol w="1097143"/>
                <a:gridCol w="1097143"/>
                <a:gridCol w="1097143"/>
                <a:gridCol w="1097143"/>
              </a:tblGrid>
              <a:tr h="8256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　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认知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计算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应用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操作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推理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问题</a:t>
                      </a:r>
                      <a:endParaRPr lang="en-US" altLang="zh-CN" sz="2400" b="0" i="0" u="none" strike="noStrike" dirty="0" smtClean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解决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数学</a:t>
                      </a:r>
                      <a:endParaRPr lang="en-US" altLang="zh-CN" sz="2400" b="0" i="0" u="none" strike="noStrike" dirty="0" smtClean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表达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6601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棠外</a:t>
                      </a:r>
                      <a:r>
                        <a:rPr lang="zh-CN" altLang="en-US" sz="1800" b="1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附小平均得分</a:t>
                      </a:r>
                      <a:r>
                        <a:rPr lang="zh-CN" altLang="en-US" sz="1800" b="1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率</a:t>
                      </a:r>
                      <a:endParaRPr lang="zh-CN" altLang="en-US" sz="1800" b="1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96.9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79.1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77.2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76.7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73.4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63.9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92.2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114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区域平均得分率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94.5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76.7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73.4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72.5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67.8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60.4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88.3</a:t>
                      </a:r>
                      <a:endParaRPr lang="en-US" altLang="zh-CN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5114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差值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3.8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4.2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5.6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eaLnBrk="1" fontAlgn="ctr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400" b="1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3.9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51144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分化度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9.6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19.0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17.3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27.6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28.7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45.1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19.3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椭圆 10"/>
          <p:cNvSpPr/>
          <p:nvPr/>
        </p:nvSpPr>
        <p:spPr>
          <a:xfrm>
            <a:off x="7861225" y="2710853"/>
            <a:ext cx="911111" cy="62865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397124" y="2780703"/>
            <a:ext cx="1009776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023161" y="2780703"/>
            <a:ext cx="1009776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861225" y="3834803"/>
            <a:ext cx="911111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953425" y="4393603"/>
            <a:ext cx="911111" cy="5334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WordArt 4"/>
          <p:cNvSpPr>
            <a:spLocks noChangeArrowheads="1" noChangeShapeType="1" noTextEdit="1"/>
          </p:cNvSpPr>
          <p:nvPr/>
        </p:nvSpPr>
        <p:spPr bwMode="auto">
          <a:xfrm>
            <a:off x="3771825" y="622300"/>
            <a:ext cx="4089400" cy="787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fromWordArt="1">
            <a:prstTxWarp prst="textPlain">
              <a:avLst>
                <a:gd name="adj" fmla="val 50762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技能分数构成</a:t>
            </a:r>
            <a:endParaRPr lang="zh-CN" altLang="en-US" sz="3600" b="1" kern="10" dirty="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60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608" t="39122" r="24920" b="22445"/>
          <a:stretch/>
        </p:blipFill>
        <p:spPr>
          <a:xfrm>
            <a:off x="438411" y="1231327"/>
            <a:ext cx="11309870" cy="456822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717545" y="2652485"/>
            <a:ext cx="911111" cy="5334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17544" y="3515438"/>
            <a:ext cx="911111" cy="5334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717544" y="4710529"/>
            <a:ext cx="911111" cy="5334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17543" y="5203296"/>
            <a:ext cx="911111" cy="5334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06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3895735" y="733172"/>
            <a:ext cx="4048166" cy="68803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kern="10" dirty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kern="10" dirty="0" smtClean="0"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）能力分数构成</a:t>
            </a:r>
            <a:endParaRPr lang="zh-CN" altLang="en-US" sz="3600" b="1" kern="10" dirty="0">
              <a:solidFill>
                <a:schemeClr val="accent2">
                  <a:lumMod val="75000"/>
                </a:schemeClr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593035"/>
              </p:ext>
            </p:extLst>
          </p:nvPr>
        </p:nvGraphicFramePr>
        <p:xfrm>
          <a:off x="882650" y="1876172"/>
          <a:ext cx="10191751" cy="34959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97891"/>
                <a:gridCol w="1623465"/>
                <a:gridCol w="1623465"/>
                <a:gridCol w="1623465"/>
                <a:gridCol w="1623465"/>
              </a:tblGrid>
              <a:tr h="95391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　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语言理解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数字推理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逻辑分析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空间想象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694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棠外附小平均得分率</a:t>
                      </a:r>
                      <a:endParaRPr lang="zh-CN" altLang="en-US" sz="1800" b="1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72.4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69.2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71.2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75.2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908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区域平均得分率</a:t>
                      </a:r>
                      <a:endParaRPr lang="zh-CN" altLang="en-US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68.9</a:t>
                      </a:r>
                      <a:endParaRPr lang="en-US" altLang="zh-CN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64.5</a:t>
                      </a:r>
                      <a:endParaRPr lang="en-US" altLang="zh-CN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65.9</a:t>
                      </a:r>
                      <a:endParaRPr lang="en-US" altLang="zh-CN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70.4</a:t>
                      </a:r>
                      <a:endParaRPr lang="en-US" altLang="zh-CN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908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差值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4.7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5.3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59086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分化度</a:t>
                      </a:r>
                      <a:endParaRPr lang="zh-CN" altLang="en-US" sz="20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34.6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24.4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31.1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椭圆 3"/>
          <p:cNvSpPr/>
          <p:nvPr/>
        </p:nvSpPr>
        <p:spPr>
          <a:xfrm>
            <a:off x="9753525" y="2907703"/>
            <a:ext cx="911111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616625" y="2933103"/>
            <a:ext cx="911111" cy="5334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15025" y="4215803"/>
            <a:ext cx="911111" cy="5334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515025" y="4837506"/>
            <a:ext cx="911111" cy="5334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8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  <p:bldP spid="5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341376"/>
              </p:ext>
            </p:extLst>
          </p:nvPr>
        </p:nvGraphicFramePr>
        <p:xfrm>
          <a:off x="945280" y="135054"/>
          <a:ext cx="10191751" cy="12302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97891"/>
                <a:gridCol w="1623465"/>
                <a:gridCol w="1623465"/>
                <a:gridCol w="1623465"/>
                <a:gridCol w="1623465"/>
              </a:tblGrid>
              <a:tr h="41609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　</a:t>
                      </a:r>
                      <a:endParaRPr lang="zh-CN" altLang="en-US" sz="18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语言理解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数字推理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逻辑分析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 smtClean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空间想象</a:t>
                      </a:r>
                      <a:endParaRPr lang="zh-CN" altLang="en-US" sz="2400" b="0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2588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棠外附小平均得分率</a:t>
                      </a:r>
                      <a:endParaRPr lang="zh-CN" altLang="en-US" sz="1800" b="1" i="0" u="none" strike="noStrike" dirty="0"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72.4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69.2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71.2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75.2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8830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u="none" strike="noStrike" dirty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区域平均得分率</a:t>
                      </a:r>
                      <a:endParaRPr lang="zh-CN" altLang="en-US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68.9</a:t>
                      </a:r>
                      <a:endParaRPr lang="en-US" altLang="zh-CN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64.5</a:t>
                      </a:r>
                      <a:endParaRPr lang="en-US" altLang="zh-CN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65.9</a:t>
                      </a:r>
                      <a:endParaRPr lang="en-US" altLang="zh-CN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70.4</a:t>
                      </a:r>
                      <a:endParaRPr lang="en-US" altLang="zh-CN" sz="2400" b="0" i="0" u="none" strike="noStrike" dirty="0">
                        <a:solidFill>
                          <a:srgbClr val="FF000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298406438"/>
              </p:ext>
            </p:extLst>
          </p:nvPr>
        </p:nvGraphicFramePr>
        <p:xfrm>
          <a:off x="1515674" y="1862239"/>
          <a:ext cx="8104576" cy="4576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3"/>
          <p:cNvSpPr/>
          <p:nvPr/>
        </p:nvSpPr>
        <p:spPr>
          <a:xfrm>
            <a:off x="9864271" y="1926771"/>
            <a:ext cx="3175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397671" y="1894505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棠外附小</a:t>
            </a:r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9864271" y="2498271"/>
            <a:ext cx="317500" cy="304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397671" y="2433739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区域平均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750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 animBg="1"/>
      <p:bldP spid="5" grpId="0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60963"/>
          </a:xfrm>
        </p:spPr>
      </p:pic>
      <p:sp>
        <p:nvSpPr>
          <p:cNvPr id="5" name="标题 5"/>
          <p:cNvSpPr txBox="1">
            <a:spLocks/>
          </p:cNvSpPr>
          <p:nvPr/>
        </p:nvSpPr>
        <p:spPr>
          <a:xfrm>
            <a:off x="1665826" y="1474646"/>
            <a:ext cx="8963332" cy="218743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smtClean="0">
                <a:solidFill>
                  <a:srgbClr val="FF0000"/>
                </a:solidFill>
                <a:latin typeface="华文行楷" charset="0"/>
                <a:ea typeface="华文行楷" charset="0"/>
              </a:rPr>
              <a:t>“大  数  据 ” 背  后</a:t>
            </a:r>
            <a:endParaRPr lang="zh-CN" altLang="en-US" sz="7200" b="1" dirty="0">
              <a:solidFill>
                <a:srgbClr val="FF0000"/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6" name="副标题 6"/>
          <p:cNvSpPr txBox="1">
            <a:spLocks/>
          </p:cNvSpPr>
          <p:nvPr/>
        </p:nvSpPr>
        <p:spPr>
          <a:xfrm>
            <a:off x="3382213" y="3608123"/>
            <a:ext cx="6125538" cy="98615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u="sng" dirty="0" smtClean="0">
                <a:solidFill>
                  <a:srgbClr val="002060"/>
                </a:solidFill>
              </a:rPr>
              <a:t>——棠外附小ACTS报告单解读</a:t>
            </a:r>
          </a:p>
          <a:p>
            <a:pPr marL="0" indent="0" algn="ctr">
              <a:buNone/>
            </a:pPr>
            <a:r>
              <a:rPr lang="zh-CN" altLang="en-US" sz="3200" b="1" u="sng" dirty="0" smtClean="0">
                <a:solidFill>
                  <a:srgbClr val="002060"/>
                </a:solidFill>
              </a:rPr>
              <a:t>（四年级数学）</a:t>
            </a:r>
            <a:endParaRPr lang="zh-CN" altLang="en-US" sz="3200" b="1" u="sng" dirty="0">
              <a:solidFill>
                <a:srgbClr val="00206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8331" y="5312843"/>
            <a:ext cx="39757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</a:rPr>
              <a:t>棠外附小    刘明辉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90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397" t="34720" r="15714" b="28539"/>
          <a:stretch/>
        </p:blipFill>
        <p:spPr>
          <a:xfrm>
            <a:off x="0" y="1649186"/>
            <a:ext cx="11702142" cy="3900714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942845" y="2715985"/>
            <a:ext cx="911111" cy="5334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942844" y="3332843"/>
            <a:ext cx="911111" cy="5334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942844" y="4414155"/>
            <a:ext cx="911111" cy="53340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36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362" y="780058"/>
            <a:ext cx="9175275" cy="52978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5609" t="12709" r="14232" b="9407"/>
          <a:stretch/>
        </p:blipFill>
        <p:spPr>
          <a:xfrm>
            <a:off x="1284513" y="342900"/>
            <a:ext cx="9622972" cy="66765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5714" t="11524" r="14656" b="29556"/>
          <a:stretch/>
        </p:blipFill>
        <p:spPr>
          <a:xfrm>
            <a:off x="761556" y="607743"/>
            <a:ext cx="10668886" cy="564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76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5755" y="1689774"/>
            <a:ext cx="11866245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/>
              <a:t>1、</a:t>
            </a:r>
            <a:r>
              <a:rPr lang="zh-CN" altLang="en-US" sz="3200" dirty="0" smtClean="0"/>
              <a:t>全校这次的测试成绩是比较理想的，各方面都超过了区域平均水平，说明我们的教学是好的。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325752" y="3012279"/>
            <a:ext cx="11866245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、我校大多数学生属</a:t>
            </a:r>
            <a:r>
              <a:rPr lang="zh-CN" altLang="en-US" sz="3200" dirty="0" smtClean="0"/>
              <a:t>“自觉型” </a:t>
            </a:r>
            <a:r>
              <a:rPr lang="zh-CN" altLang="en-US" sz="3200" dirty="0" smtClean="0"/>
              <a:t>，</a:t>
            </a:r>
            <a:r>
              <a:rPr lang="zh-CN" altLang="en-US" sz="3200" dirty="0"/>
              <a:t>计算</a:t>
            </a:r>
            <a:r>
              <a:rPr lang="zh-CN" altLang="en-US" sz="3200" dirty="0" smtClean="0"/>
              <a:t>能力最好</a:t>
            </a:r>
            <a:r>
              <a:rPr lang="zh-CN" altLang="en-US" sz="3200" dirty="0"/>
              <a:t>，教师</a:t>
            </a:r>
            <a:r>
              <a:rPr lang="zh-CN" altLang="en-US" sz="3200" dirty="0" smtClean="0"/>
              <a:t>重视基础训练，这是我们长期坚持的结果。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325755" y="4334784"/>
            <a:ext cx="11866245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/>
              <a:t>3</a:t>
            </a:r>
            <a:r>
              <a:rPr lang="zh-CN" altLang="en-US" sz="3200" dirty="0" smtClean="0"/>
              <a:t>、有少数班级与整体出现差距，个别老师的工作方法或许需要改进。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2616200" y="490380"/>
            <a:ext cx="8089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三、原因分析，跟进措施</a:t>
            </a:r>
          </a:p>
        </p:txBody>
      </p:sp>
    </p:spTree>
    <p:extLst>
      <p:ext uri="{BB962C8B-B14F-4D97-AF65-F5344CB8AC3E}">
        <p14:creationId xmlns:p14="http://schemas.microsoft.com/office/powerpoint/2010/main" val="26630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012" y="502464"/>
            <a:ext cx="3900488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defRPr>
            </a:lvl1pPr>
          </a:lstStyle>
          <a:p>
            <a:r>
              <a:rPr lang="zh-CN" altLang="en-US" dirty="0"/>
              <a:t>改进措施：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9915" y="1085792"/>
            <a:ext cx="1061339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/>
              <a:t>1</a:t>
            </a:r>
            <a:r>
              <a:rPr lang="zh-CN" altLang="en-US" sz="3200" dirty="0" smtClean="0"/>
              <a:t>、</a:t>
            </a:r>
            <a:r>
              <a:rPr lang="zh-CN" altLang="en-US" sz="3200" dirty="0"/>
              <a:t>根据</a:t>
            </a:r>
            <a:r>
              <a:rPr lang="en-US" altLang="zh-CN" sz="3200" dirty="0" smtClean="0"/>
              <a:t>ACTS</a:t>
            </a:r>
            <a:r>
              <a:rPr lang="zh-CN" altLang="en-US" sz="3200" dirty="0" smtClean="0"/>
              <a:t>测试报告单，带领老师一起进行分析，明确我们的长短板，做到心中有数。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589915" y="2280117"/>
            <a:ext cx="11157585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/>
              <a:t>2</a:t>
            </a:r>
            <a:r>
              <a:rPr lang="zh-CN" altLang="en-US" sz="3200" dirty="0" smtClean="0"/>
              <a:t>、老师需要年级的帮助，加大年级教学研究和讨论，多进行集体备课，共享教学资源，共同发展。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589915" y="3499803"/>
            <a:ext cx="1092200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/>
              <a:t>3</a:t>
            </a:r>
            <a:r>
              <a:rPr lang="zh-CN" altLang="en-US" sz="3200" dirty="0" smtClean="0"/>
              <a:t>、</a:t>
            </a:r>
            <a:r>
              <a:rPr lang="zh-CN" altLang="en-US" sz="3200" dirty="0"/>
              <a:t>学校</a:t>
            </a:r>
            <a:r>
              <a:rPr lang="zh-CN" altLang="en-US" sz="3200" dirty="0" smtClean="0"/>
              <a:t>对年级出现的问题进行集体研究，对个别老师进行单独辅导、教法指导、外派学习等。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589915" y="4719489"/>
            <a:ext cx="1061339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/>
              <a:t>4</a:t>
            </a:r>
            <a:r>
              <a:rPr lang="zh-CN" altLang="en-US" sz="3200" dirty="0" smtClean="0"/>
              <a:t>、</a:t>
            </a:r>
            <a:r>
              <a:rPr lang="zh-CN" altLang="en-US" sz="3200" dirty="0"/>
              <a:t>要求学生家长认真阅读</a:t>
            </a:r>
            <a:r>
              <a:rPr lang="zh-CN" altLang="en-US" sz="3200" dirty="0" smtClean="0"/>
              <a:t>报告，家校结合，共同培育。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7170" y="2606675"/>
            <a:ext cx="8823325" cy="9144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感谢聆听</a:t>
            </a:r>
            <a:r>
              <a:rPr lang="zh-CN" altLang="en-US" sz="5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，</a:t>
            </a:r>
            <a:r>
              <a:rPr lang="zh-CN" altLang="en-US" sz="5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敬请指正！</a:t>
            </a:r>
            <a:endParaRPr lang="zh-CN" altLang="en-US" sz="54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18434" y="1287879"/>
            <a:ext cx="8077291" cy="38779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dirty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</a:t>
            </a:r>
            <a:r>
              <a:rPr lang="zh-CN" altLang="en-US" sz="4800" dirty="0" smtClean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、把控全局，精准定位</a:t>
            </a:r>
            <a:endParaRPr lang="en-US" altLang="zh-CN" sz="4800" dirty="0" smtClean="0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endParaRPr lang="zh-CN" altLang="en-US" sz="4800" dirty="0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800" dirty="0" smtClean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二、分项解读，心中有数</a:t>
            </a:r>
            <a:endParaRPr lang="en-US" altLang="zh-CN" sz="4800" dirty="0" smtClean="0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endParaRPr lang="zh-CN" altLang="en-US" sz="5400" dirty="0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800" dirty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三、原因分析</a:t>
            </a:r>
            <a:r>
              <a:rPr lang="zh-CN" altLang="en-US" sz="4800" dirty="0" smtClean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，跟进措施</a:t>
            </a:r>
            <a:endParaRPr lang="zh-CN" altLang="en-US" sz="4800" dirty="0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未知 99"/>
          <p:cNvSpPr/>
          <p:nvPr/>
        </p:nvSpPr>
        <p:spPr>
          <a:xfrm>
            <a:off x="2882134" y="374316"/>
            <a:ext cx="6748780" cy="635000"/>
          </a:xfrm>
          <a:prstGeom prst="rect">
            <a:avLst/>
          </a:prstGeom>
        </p:spPr>
        <p:txBody>
          <a:bodyPr/>
          <a:lstStyle/>
          <a:p>
            <a:r>
              <a:rPr lang="zh-CN" altLang="en-US" sz="4000" b="0" u="none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宋体" charset="0"/>
              </a:rPr>
              <a:t>一</a:t>
            </a:r>
            <a:r>
              <a:rPr lang="zh-CN" altLang="en-US" sz="4000" b="0" u="none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宋体" charset="0"/>
              </a:rPr>
              <a:t>、</a:t>
            </a:r>
            <a:r>
              <a:rPr lang="zh-CN" altLang="en-US" sz="40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宋体" charset="0"/>
              </a:rPr>
              <a:t>把控全局，精准定位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33598" t="8983" r="31058" b="5175"/>
          <a:stretch/>
        </p:blipFill>
        <p:spPr>
          <a:xfrm>
            <a:off x="3355203" y="0"/>
            <a:ext cx="4874397" cy="73991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15820" t="14910" r="13915" b="18042"/>
          <a:stretch/>
        </p:blipFill>
        <p:spPr>
          <a:xfrm>
            <a:off x="2882134" y="584200"/>
            <a:ext cx="7507950" cy="44776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15503" t="14063" r="13915" b="16349"/>
          <a:stretch/>
        </p:blipFill>
        <p:spPr>
          <a:xfrm>
            <a:off x="1136614" y="374316"/>
            <a:ext cx="9681028" cy="59653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/>
          <a:srcRect l="15079" t="8645" r="14021" b="23122"/>
          <a:stretch/>
        </p:blipFill>
        <p:spPr>
          <a:xfrm>
            <a:off x="1093071" y="774951"/>
            <a:ext cx="9724571" cy="58492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/>
          <a:srcRect t="349" r="5026" b="56307"/>
          <a:stretch/>
        </p:blipFill>
        <p:spPr>
          <a:xfrm>
            <a:off x="-834572" y="1967934"/>
            <a:ext cx="13026572" cy="371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5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69037" y="2008271"/>
            <a:ext cx="9365223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本次测试，我校四年级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共有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班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249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人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参加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测试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3107" y="3257078"/>
            <a:ext cx="5323311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县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域平均74.5，我校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78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.2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分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3455" y="4342916"/>
            <a:ext cx="4276389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高于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平均成绩3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分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73773" y="676211"/>
            <a:ext cx="69557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一、把控全局，精准定位</a:t>
            </a:r>
            <a:endParaRPr lang="en-US" altLang="zh-CN" sz="4800" dirty="0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000" r="51389" b="57777"/>
          <a:stretch/>
        </p:blipFill>
        <p:spPr>
          <a:xfrm>
            <a:off x="438149" y="1619250"/>
            <a:ext cx="11136923" cy="2895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08802" y="4514334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79.0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51800" y="4514334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78.6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94798" y="4514334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72.0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37796" y="4514334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78.2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5804" y="4514334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我校平均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765804" y="4419600"/>
            <a:ext cx="5809268" cy="5588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73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667" t="22444" r="56806" b="24889"/>
          <a:stretch/>
        </p:blipFill>
        <p:spPr>
          <a:xfrm>
            <a:off x="2049832" y="349423"/>
            <a:ext cx="7867650" cy="6236231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563291" y="2358090"/>
            <a:ext cx="5215372" cy="760891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129392" y="2467627"/>
            <a:ext cx="1453020" cy="1265129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49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000" r="51389" b="57777"/>
          <a:stretch/>
        </p:blipFill>
        <p:spPr>
          <a:xfrm>
            <a:off x="438149" y="1619250"/>
            <a:ext cx="11136923" cy="2895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08802" y="4514334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79.0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51800" y="4514334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78.6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94798" y="4514334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72.0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37796" y="4514334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78.2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5804" y="4514334"/>
            <a:ext cx="11429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我校平均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765804" y="4419600"/>
            <a:ext cx="5809268" cy="5588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5422903" y="3213358"/>
            <a:ext cx="1828800" cy="990600"/>
          </a:xfrm>
          <a:prstGeom prst="wedgeRoundRectCallout">
            <a:avLst>
              <a:gd name="adj1" fmla="val 46815"/>
              <a:gd name="adj2" fmla="val 91505"/>
              <a:gd name="adj3" fmla="val 16667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知识</a:t>
            </a:r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得分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最高</a:t>
            </a:r>
          </a:p>
        </p:txBody>
      </p:sp>
      <p:sp>
        <p:nvSpPr>
          <p:cNvPr id="11" name="WordArt 4"/>
          <p:cNvSpPr>
            <a:spLocks noChangeArrowheads="1" noChangeShapeType="1" noTextEdit="1"/>
          </p:cNvSpPr>
          <p:nvPr/>
        </p:nvSpPr>
        <p:spPr bwMode="auto">
          <a:xfrm>
            <a:off x="4330952" y="5120968"/>
            <a:ext cx="2183902" cy="6770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自觉型</a:t>
            </a:r>
          </a:p>
        </p:txBody>
      </p:sp>
      <p:sp>
        <p:nvSpPr>
          <p:cNvPr id="12" name="椭圆 11"/>
          <p:cNvSpPr/>
          <p:nvPr/>
        </p:nvSpPr>
        <p:spPr>
          <a:xfrm>
            <a:off x="9402705" y="4209003"/>
            <a:ext cx="840813" cy="911965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58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747903" y="502044"/>
            <a:ext cx="8234297" cy="1110398"/>
            <a:chOff x="2154477" y="1405484"/>
            <a:chExt cx="5981875" cy="1110398"/>
          </a:xfrm>
        </p:grpSpPr>
        <p:sp>
          <p:nvSpPr>
            <p:cNvPr id="2" name="文本框 1"/>
            <p:cNvSpPr txBox="1"/>
            <p:nvPr/>
          </p:nvSpPr>
          <p:spPr>
            <a:xfrm>
              <a:off x="2154477" y="2138820"/>
              <a:ext cx="1409883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0000"/>
                  </a:solidFill>
                </a:rPr>
                <a:t>区域平均分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564360" y="2146550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0000"/>
                  </a:solidFill>
                </a:rPr>
                <a:t>75.4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07358" y="2144701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0000"/>
                  </a:solidFill>
                </a:rPr>
                <a:t>75.2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50356" y="2144701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0000"/>
                  </a:solidFill>
                </a:rPr>
                <a:t>67.4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993354" y="2144701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0000"/>
                  </a:solidFill>
                </a:rPr>
                <a:t>74.5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64360" y="1407886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0000"/>
                  </a:solidFill>
                </a:rPr>
                <a:t>知识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707358" y="1407886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0000"/>
                  </a:solidFill>
                </a:rPr>
                <a:t>技能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50356" y="1407886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0000"/>
                  </a:solidFill>
                </a:rPr>
                <a:t>能力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54477" y="1407886"/>
              <a:ext cx="1409883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64360" y="1777218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0000"/>
                  </a:solidFill>
                </a:rPr>
                <a:t>79.0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07358" y="1777218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0000"/>
                  </a:solidFill>
                </a:rPr>
                <a:t>78.6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850356" y="1777218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0000"/>
                  </a:solidFill>
                </a:rPr>
                <a:t>72.0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154477" y="1777218"/>
              <a:ext cx="1409883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0000"/>
                  </a:solidFill>
                </a:rPr>
                <a:t>棠外附小平均分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993354" y="1777218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F0000"/>
                  </a:solidFill>
                </a:rPr>
                <a:t>78.2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993354" y="1405484"/>
              <a:ext cx="114299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0000"/>
                  </a:solidFill>
                </a:rPr>
                <a:t>总成绩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1335503454"/>
              </p:ext>
            </p:extLst>
          </p:nvPr>
        </p:nvGraphicFramePr>
        <p:xfrm>
          <a:off x="1747903" y="1891268"/>
          <a:ext cx="8128000" cy="4631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/>
          <p:cNvSpPr/>
          <p:nvPr/>
        </p:nvSpPr>
        <p:spPr>
          <a:xfrm>
            <a:off x="10096500" y="1955800"/>
            <a:ext cx="3175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629900" y="1891268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棠外附小</a:t>
            </a: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10096500" y="2527300"/>
            <a:ext cx="317500" cy="304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629900" y="2462768"/>
            <a:ext cx="119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区域平均</a:t>
            </a:r>
            <a:endParaRPr lang="zh-CN" altLang="en-US" b="1" dirty="0"/>
          </a:p>
        </p:txBody>
      </p:sp>
      <p:sp>
        <p:nvSpPr>
          <p:cNvPr id="27" name="椭圆 26"/>
          <p:cNvSpPr/>
          <p:nvPr/>
        </p:nvSpPr>
        <p:spPr>
          <a:xfrm>
            <a:off x="5816600" y="3009900"/>
            <a:ext cx="1714500" cy="33147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78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23" grpId="0" animBg="1"/>
      <p:bldP spid="24" grpId="0"/>
      <p:bldP spid="25" grpId="0" animBg="1"/>
      <p:bldP spid="26" grpId="0"/>
      <p:bldP spid="27" grpId="0" animBg="1"/>
    </p:bldLst>
  </p:timing>
</p:sld>
</file>

<file path=ppt/theme/theme1.xml><?xml version="1.0" encoding="utf-8"?>
<a:theme xmlns:a="http://schemas.openxmlformats.org/drawingml/2006/main" name="科技宣讲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</TotalTime>
  <Words>679</Words>
  <Application>Microsoft Office PowerPoint</Application>
  <PresentationFormat>宽屏</PresentationFormat>
  <Paragraphs>273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Gungsuh</vt:lpstr>
      <vt:lpstr>黑体</vt:lpstr>
      <vt:lpstr>华文行楷</vt:lpstr>
      <vt:lpstr>华文琥珀</vt:lpstr>
      <vt:lpstr>华文隶书</vt:lpstr>
      <vt:lpstr>华文新魏</vt:lpstr>
      <vt:lpstr>宋体</vt:lpstr>
      <vt:lpstr>Arial</vt:lpstr>
      <vt:lpstr>Verdana</vt:lpstr>
      <vt:lpstr>科技宣讲</vt:lpstr>
      <vt:lpstr>“大  数  据 ” 背  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</dc:creator>
  <cp:lastModifiedBy>tw</cp:lastModifiedBy>
  <cp:revision>84</cp:revision>
  <dcterms:created xsi:type="dcterms:W3CDTF">2015-11-21T12:16:00Z</dcterms:created>
  <dcterms:modified xsi:type="dcterms:W3CDTF">2015-12-21T11:45:25Z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