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0" r:id="rId3"/>
    <p:sldId id="274" r:id="rId4"/>
    <p:sldId id="257" r:id="rId5"/>
    <p:sldId id="280" r:id="rId6"/>
    <p:sldId id="282" r:id="rId7"/>
    <p:sldId id="284" r:id="rId8"/>
    <p:sldId id="283" r:id="rId9"/>
    <p:sldId id="285" r:id="rId10"/>
    <p:sldId id="291" r:id="rId11"/>
    <p:sldId id="288" r:id="rId12"/>
    <p:sldId id="276" r:id="rId13"/>
    <p:sldId id="294" r:id="rId14"/>
    <p:sldId id="301" r:id="rId15"/>
    <p:sldId id="302" r:id="rId16"/>
    <p:sldId id="303" r:id="rId17"/>
    <p:sldId id="304" r:id="rId18"/>
    <p:sldId id="295" r:id="rId19"/>
    <p:sldId id="296" r:id="rId20"/>
    <p:sldId id="305" r:id="rId21"/>
    <p:sldId id="293" r:id="rId22"/>
    <p:sldId id="307" r:id="rId23"/>
    <p:sldId id="299" r:id="rId24"/>
    <p:sldId id="271" r:id="rId25"/>
    <p:sldId id="27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  <a:srgbClr val="00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684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总成绩不含附加</c:v>
                </c:pt>
                <c:pt idx="4">
                  <c:v>附加题</c:v>
                </c:pt>
                <c:pt idx="5">
                  <c:v>含附加总成绩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82.7</c:v>
                </c:pt>
                <c:pt idx="1">
                  <c:v>83.8</c:v>
                </c:pt>
                <c:pt idx="2">
                  <c:v>80.900000000000006</c:v>
                </c:pt>
                <c:pt idx="3">
                  <c:v>83</c:v>
                </c:pt>
                <c:pt idx="4">
                  <c:v>62</c:v>
                </c:pt>
                <c:pt idx="5">
                  <c:v>85.6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全县得分率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总成绩不含附加</c:v>
                </c:pt>
                <c:pt idx="4">
                  <c:v>附加题</c:v>
                </c:pt>
                <c:pt idx="5">
                  <c:v>含附加总成绩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76.2</c:v>
                </c:pt>
                <c:pt idx="1">
                  <c:v>77.099999999999994</c:v>
                </c:pt>
                <c:pt idx="2">
                  <c:v>72.7</c:v>
                </c:pt>
                <c:pt idx="3">
                  <c:v>76.2</c:v>
                </c:pt>
                <c:pt idx="4">
                  <c:v>53.3</c:v>
                </c:pt>
                <c:pt idx="5">
                  <c:v>72.400000000000006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总成绩不含附加</c:v>
                </c:pt>
                <c:pt idx="4">
                  <c:v>附加题</c:v>
                </c:pt>
                <c:pt idx="5">
                  <c:v>含附加总成绩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21288288"/>
        <c:axId val="121289072"/>
      </c:barChart>
      <c:catAx>
        <c:axId val="121288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289072"/>
        <c:crosses val="autoZero"/>
        <c:auto val="1"/>
        <c:lblAlgn val="ctr"/>
        <c:lblOffset val="100"/>
        <c:noMultiLvlLbl val="0"/>
      </c:catAx>
      <c:valAx>
        <c:axId val="121289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288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棠外附小平均得分率</c:v>
                </c:pt>
              </c:strCache>
            </c:strRef>
          </c:tx>
          <c:spPr>
            <a:ln w="22225" cap="rnd">
              <a:solidFill>
                <a:schemeClr val="accent2">
                  <a:lumMod val="50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</c:v>
                </c:pt>
                <c:pt idx="4">
                  <c:v>总成绩（含附加）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82.7</c:v>
                </c:pt>
                <c:pt idx="1">
                  <c:v>83.8</c:v>
                </c:pt>
                <c:pt idx="2">
                  <c:v>80.900000000000006</c:v>
                </c:pt>
                <c:pt idx="3">
                  <c:v>83</c:v>
                </c:pt>
                <c:pt idx="4">
                  <c:v>85.6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区域平均得分率</c:v>
                </c:pt>
              </c:strCache>
            </c:strRef>
          </c:tx>
          <c:spPr>
            <a:ln w="22225" cap="rnd">
              <a:solidFill>
                <a:srgbClr val="FF0000"/>
              </a:solidFill>
              <a:prstDash val="dash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</c:v>
                </c:pt>
                <c:pt idx="4">
                  <c:v>总成绩（含附加）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76.2</c:v>
                </c:pt>
                <c:pt idx="1">
                  <c:v>77.099999999999994</c:v>
                </c:pt>
                <c:pt idx="2">
                  <c:v>72.7</c:v>
                </c:pt>
                <c:pt idx="3">
                  <c:v>76.2</c:v>
                </c:pt>
                <c:pt idx="4">
                  <c:v>72.400000000000006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103280"/>
        <c:axId val="170103672"/>
      </c:radarChart>
      <c:catAx>
        <c:axId val="170103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103672"/>
        <c:crosses val="autoZero"/>
        <c:auto val="1"/>
        <c:lblAlgn val="ctr"/>
        <c:lblOffset val="100"/>
        <c:noMultiLvlLbl val="0"/>
      </c:catAx>
      <c:valAx>
        <c:axId val="170103672"/>
        <c:scaling>
          <c:orientation val="minMax"/>
          <c:max val="100"/>
          <c:min val="10"/>
        </c:scaling>
        <c:delete val="0"/>
        <c:axPos val="l"/>
        <c:majorGridlines>
          <c:spPr>
            <a:ln w="12700" cap="flat" cmpd="sng" algn="ctr">
              <a:solidFill>
                <a:schemeClr val="tx1"/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10328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13099230548418039"/>
          <c:y val="0.84461315252260116"/>
          <c:w val="0.78395610601955257"/>
          <c:h val="4.61275882181394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棠外附小平均得分率</c:v>
                </c:pt>
              </c:strCache>
            </c:strRef>
          </c:tx>
          <c:spPr>
            <a:ln w="22225" cap="rnd">
              <a:solidFill>
                <a:schemeClr val="accent2">
                  <a:lumMod val="50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小数的意义和加减法</c:v>
                </c:pt>
                <c:pt idx="1">
                  <c:v>小数乘法及其应用</c:v>
                </c:pt>
                <c:pt idx="2">
                  <c:v>认识方程</c:v>
                </c:pt>
                <c:pt idx="3">
                  <c:v>认识三角形和四边形</c:v>
                </c:pt>
                <c:pt idx="4">
                  <c:v>观察物体</c:v>
                </c:pt>
                <c:pt idx="5">
                  <c:v>数据的表示和分析</c:v>
                </c:pt>
                <c:pt idx="6">
                  <c:v>实践与综合</c:v>
                </c:pt>
              </c:strCache>
            </c:strRef>
          </c:cat>
          <c:val>
            <c:numRef>
              <c:f>Sheet1!$B$2:$B$8</c:f>
              <c:numCache>
                <c:formatCode>0.0</c:formatCode>
                <c:ptCount val="7"/>
                <c:pt idx="0">
                  <c:v>89.3</c:v>
                </c:pt>
                <c:pt idx="1">
                  <c:v>91.95714285714287</c:v>
                </c:pt>
                <c:pt idx="2">
                  <c:v>83.071428571428584</c:v>
                </c:pt>
                <c:pt idx="3">
                  <c:v>76.814285714285717</c:v>
                </c:pt>
                <c:pt idx="4">
                  <c:v>81.914285714285711</c:v>
                </c:pt>
                <c:pt idx="5">
                  <c:v>67.871428571428567</c:v>
                </c:pt>
                <c:pt idx="6">
                  <c:v>79.771428571428586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区域平均得分率</c:v>
                </c:pt>
              </c:strCache>
            </c:strRef>
          </c:tx>
          <c:spPr>
            <a:ln w="22225" cap="rnd">
              <a:solidFill>
                <a:srgbClr val="FF0000"/>
              </a:solidFill>
              <a:prstDash val="dash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小数的意义和加减法</c:v>
                </c:pt>
                <c:pt idx="1">
                  <c:v>小数乘法及其应用</c:v>
                </c:pt>
                <c:pt idx="2">
                  <c:v>认识方程</c:v>
                </c:pt>
                <c:pt idx="3">
                  <c:v>认识三角形和四边形</c:v>
                </c:pt>
                <c:pt idx="4">
                  <c:v>观察物体</c:v>
                </c:pt>
                <c:pt idx="5">
                  <c:v>数据的表示和分析</c:v>
                </c:pt>
                <c:pt idx="6">
                  <c:v>实践与综合</c:v>
                </c:pt>
              </c:strCache>
            </c:strRef>
          </c:cat>
          <c:val>
            <c:numRef>
              <c:f>Sheet1!$C$2:$C$8</c:f>
              <c:numCache>
                <c:formatCode>0.0_);[Red]\(0.0\)</c:formatCode>
                <c:ptCount val="7"/>
                <c:pt idx="0">
                  <c:v>84.1</c:v>
                </c:pt>
                <c:pt idx="1">
                  <c:v>86.9</c:v>
                </c:pt>
                <c:pt idx="2">
                  <c:v>74.599999999999994</c:v>
                </c:pt>
                <c:pt idx="3">
                  <c:v>70</c:v>
                </c:pt>
                <c:pt idx="4">
                  <c:v>75.599999999999994</c:v>
                </c:pt>
                <c:pt idx="5">
                  <c:v>60.8</c:v>
                </c:pt>
                <c:pt idx="6">
                  <c:v>71.5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104848"/>
        <c:axId val="170105240"/>
      </c:radarChart>
      <c:catAx>
        <c:axId val="170104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105240"/>
        <c:crosses val="autoZero"/>
        <c:auto val="1"/>
        <c:lblAlgn val="ctr"/>
        <c:lblOffset val="100"/>
        <c:noMultiLvlLbl val="0"/>
      </c:catAx>
      <c:valAx>
        <c:axId val="170105240"/>
        <c:scaling>
          <c:orientation val="minMax"/>
          <c:max val="100"/>
        </c:scaling>
        <c:delete val="0"/>
        <c:axPos val="l"/>
        <c:majorGridlines>
          <c:spPr>
            <a:ln w="12700" cap="flat" cmpd="sng" algn="ctr">
              <a:solidFill>
                <a:schemeClr val="tx1"/>
              </a:solidFill>
              <a:prstDash val="sysDash"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104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18345364036715234"/>
          <c:y val="0.89090944881889755"/>
          <c:w val="0.68338444340201687"/>
          <c:h val="5.2076844561096527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627829724409456E-2"/>
          <c:y val="3.2038121046238953E-2"/>
          <c:w val="0.9253721702755906"/>
          <c:h val="0.81847943277845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认知</c:v>
                </c:pt>
                <c:pt idx="1">
                  <c:v>计算</c:v>
                </c:pt>
                <c:pt idx="2">
                  <c:v>应用</c:v>
                </c:pt>
                <c:pt idx="3">
                  <c:v>操作</c:v>
                </c:pt>
                <c:pt idx="4">
                  <c:v>推理</c:v>
                </c:pt>
                <c:pt idx="5">
                  <c:v>问题解决</c:v>
                </c:pt>
                <c:pt idx="6">
                  <c:v>数学表达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86</c:v>
                </c:pt>
                <c:pt idx="1">
                  <c:v>88.5</c:v>
                </c:pt>
                <c:pt idx="2">
                  <c:v>74.099999999999994</c:v>
                </c:pt>
                <c:pt idx="3">
                  <c:v>81.5</c:v>
                </c:pt>
                <c:pt idx="4">
                  <c:v>79.5</c:v>
                </c:pt>
                <c:pt idx="5">
                  <c:v>89</c:v>
                </c:pt>
                <c:pt idx="6">
                  <c:v>91.1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全县得分率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认知</c:v>
                </c:pt>
                <c:pt idx="1">
                  <c:v>计算</c:v>
                </c:pt>
                <c:pt idx="2">
                  <c:v>应用</c:v>
                </c:pt>
                <c:pt idx="3">
                  <c:v>操作</c:v>
                </c:pt>
                <c:pt idx="4">
                  <c:v>推理</c:v>
                </c:pt>
                <c:pt idx="5">
                  <c:v>问题解决</c:v>
                </c:pt>
                <c:pt idx="6">
                  <c:v>数学表达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82.4</c:v>
                </c:pt>
                <c:pt idx="1">
                  <c:v>82.6</c:v>
                </c:pt>
                <c:pt idx="2">
                  <c:v>67</c:v>
                </c:pt>
                <c:pt idx="3">
                  <c:v>73.400000000000006</c:v>
                </c:pt>
                <c:pt idx="4">
                  <c:v>70.8</c:v>
                </c:pt>
                <c:pt idx="5">
                  <c:v>80.900000000000006</c:v>
                </c:pt>
                <c:pt idx="6">
                  <c:v>83.1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认知</c:v>
                </c:pt>
                <c:pt idx="1">
                  <c:v>计算</c:v>
                </c:pt>
                <c:pt idx="2">
                  <c:v>应用</c:v>
                </c:pt>
                <c:pt idx="3">
                  <c:v>操作</c:v>
                </c:pt>
                <c:pt idx="4">
                  <c:v>推理</c:v>
                </c:pt>
                <c:pt idx="5">
                  <c:v>问题解决</c:v>
                </c:pt>
                <c:pt idx="6">
                  <c:v>数学表达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70819488"/>
        <c:axId val="170819880"/>
      </c:barChart>
      <c:catAx>
        <c:axId val="170819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819880"/>
        <c:crosses val="autoZero"/>
        <c:auto val="1"/>
        <c:lblAlgn val="ctr"/>
        <c:lblOffset val="100"/>
        <c:noMultiLvlLbl val="0"/>
      </c:catAx>
      <c:valAx>
        <c:axId val="170819880"/>
        <c:scaling>
          <c:orientation val="minMax"/>
          <c:max val="100"/>
          <c:min val="6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81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rcRect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5副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2284" y="3357563"/>
            <a:ext cx="10363200" cy="1254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828800" y="4654550"/>
            <a:ext cx="8534400" cy="98583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0313" y="620713"/>
            <a:ext cx="2746904" cy="55070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20713"/>
            <a:ext cx="8081472" cy="55070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rcRect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24417" y="620713"/>
            <a:ext cx="10972800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endParaRPr lang="zh-CN" altLang="en-US" smtClean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1904365" y="798786"/>
            <a:ext cx="8963332" cy="2187433"/>
          </a:xfrm>
          <a:noFill/>
        </p:spPr>
        <p:txBody>
          <a:bodyPr/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华文行楷" charset="0"/>
                <a:ea typeface="华文行楷" charset="0"/>
              </a:rPr>
              <a:t>“大  数  据 ” 背  后</a:t>
            </a:r>
            <a:endParaRPr lang="zh-CN" altLang="en-US" sz="7200" b="1" dirty="0">
              <a:solidFill>
                <a:srgbClr val="FF000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2944891" y="3260949"/>
            <a:ext cx="6125538" cy="986155"/>
          </a:xfrm>
        </p:spPr>
        <p:txBody>
          <a:bodyPr/>
          <a:lstStyle/>
          <a:p>
            <a:r>
              <a:rPr lang="zh-CN" altLang="en-US" sz="3200" b="1" dirty="0" smtClean="0"/>
              <a:t>——棠外附小ACTS</a:t>
            </a:r>
            <a:r>
              <a:rPr lang="zh-CN" altLang="en-US" sz="3200" b="1" dirty="0"/>
              <a:t>报告单解读</a:t>
            </a:r>
          </a:p>
          <a:p>
            <a:r>
              <a:rPr lang="zh-CN" altLang="en-US" sz="3200" b="1" dirty="0" smtClean="0"/>
              <a:t>（五年级数学）</a:t>
            </a:r>
            <a:endParaRPr lang="zh-CN" altLang="en-US" sz="32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4019792" y="5161149"/>
            <a:ext cx="39757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棠外附小    刘明辉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523580"/>
              </p:ext>
            </p:extLst>
          </p:nvPr>
        </p:nvGraphicFramePr>
        <p:xfrm>
          <a:off x="2324100" y="1663696"/>
          <a:ext cx="8013699" cy="44069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54607"/>
                <a:gridCol w="1464773"/>
                <a:gridCol w="1464773"/>
                <a:gridCol w="1464773"/>
                <a:gridCol w="1464773"/>
              </a:tblGrid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　</a:t>
                      </a:r>
                      <a:endParaRPr lang="zh-CN" altLang="en-US" sz="1600" b="1" i="0" u="none" strike="noStrike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知识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技能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能力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总成绩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平均分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82.7</a:t>
                      </a:r>
                      <a:endParaRPr lang="en-US" alt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83.8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80.9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83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得分率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82.7</a:t>
                      </a:r>
                      <a:endParaRPr lang="en-US" alt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83.8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80.9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83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优秀率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49.2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50.6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39.9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49.5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达标率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48.3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47.6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55.8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48.6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不达标率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60.1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60.7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58.9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60.4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中位数得分率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84.0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84.8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82.1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84.2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分化程度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11.9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11.0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13.9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0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11.6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4483352" y="790268"/>
            <a:ext cx="3873248" cy="72103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全面状况</a:t>
            </a:r>
            <a:endParaRPr lang="zh-CN" altLang="en-US" sz="3600" b="1" kern="10" dirty="0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76800" y="28067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337738" y="33655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823200" y="39116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37738" y="4464488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876800" y="55372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23200" y="28067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23200" y="33655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876800" y="3924301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823200" y="44323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823200" y="50165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826703" y="55372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337738" y="50165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876800" y="22225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823200" y="22479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4651331" y="2717800"/>
            <a:ext cx="4212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91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3620" y="736600"/>
            <a:ext cx="67489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分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项解读，心中有数</a:t>
            </a:r>
            <a:endParaRPr lang="en-US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989493" y="1228448"/>
            <a:ext cx="4048166" cy="68803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）知识分数构成</a:t>
            </a:r>
            <a:endParaRPr lang="zh-CN" altLang="en-US" sz="3600" b="1" kern="10" dirty="0">
              <a:solidFill>
                <a:schemeClr val="accent2">
                  <a:lumMod val="75000"/>
                </a:scheme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990162"/>
              </p:ext>
            </p:extLst>
          </p:nvPr>
        </p:nvGraphicFramePr>
        <p:xfrm>
          <a:off x="1174750" y="2743200"/>
          <a:ext cx="10318748" cy="2885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4081"/>
                <a:gridCol w="914963"/>
                <a:gridCol w="914963"/>
                <a:gridCol w="914963"/>
                <a:gridCol w="914963"/>
                <a:gridCol w="914963"/>
                <a:gridCol w="914963"/>
                <a:gridCol w="914963"/>
                <a:gridCol w="914963"/>
                <a:gridCol w="914963"/>
              </a:tblGrid>
              <a:tr h="7874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　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小数的意义和加减法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小数乘法及其应用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认识方程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认识三角形和四边形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观察物体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数据的表示和分析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实践与综合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51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棠外附小平均得分率</a:t>
                      </a:r>
                      <a:endParaRPr lang="zh-CN" altLang="en-US" sz="1800" b="1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89.3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92.0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83.1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76.8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81.9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67.9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79.8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77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区域平均得分率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84.1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86.9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74.6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70.0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75.6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60.8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71.5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877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差值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华文琥珀" panose="02010800040101010101" pitchFamily="2" charset="-122"/>
                          <a:ea typeface="华文琥珀" panose="02010800040101010101" pitchFamily="2" charset="-122"/>
                        </a:rPr>
                        <a:t>5.2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FF0000"/>
                          </a:solidFill>
                          <a:effectLst/>
                          <a:latin typeface="华文琥珀" panose="02010800040101010101" pitchFamily="2" charset="-122"/>
                          <a:ea typeface="华文琥珀" panose="02010800040101010101" pitchFamily="2" charset="-122"/>
                        </a:rPr>
                        <a:t>5.1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华文琥珀" panose="02010800040101010101" pitchFamily="2" charset="-122"/>
                          <a:ea typeface="华文琥珀" panose="02010800040101010101" pitchFamily="2" charset="-122"/>
                        </a:rPr>
                        <a:t>8.5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FF0000"/>
                          </a:solidFill>
                          <a:effectLst/>
                          <a:latin typeface="华文琥珀" panose="02010800040101010101" pitchFamily="2" charset="-122"/>
                          <a:ea typeface="华文琥珀" panose="02010800040101010101" pitchFamily="2" charset="-122"/>
                        </a:rPr>
                        <a:t>6.8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FF0000"/>
                          </a:solidFill>
                          <a:effectLst/>
                          <a:latin typeface="华文琥珀" panose="02010800040101010101" pitchFamily="2" charset="-122"/>
                          <a:ea typeface="华文琥珀" panose="02010800040101010101" pitchFamily="2" charset="-122"/>
                        </a:rPr>
                        <a:t>6.3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FF0000"/>
                          </a:solidFill>
                          <a:effectLst/>
                          <a:latin typeface="华文琥珀" panose="02010800040101010101" pitchFamily="2" charset="-122"/>
                          <a:ea typeface="华文琥珀" panose="02010800040101010101" pitchFamily="2" charset="-122"/>
                        </a:rPr>
                        <a:t>7.1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华文琥珀" panose="02010800040101010101" pitchFamily="2" charset="-122"/>
                          <a:ea typeface="华文琥珀" panose="02010800040101010101" pitchFamily="2" charset="-122"/>
                        </a:rPr>
                        <a:t>8.3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877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分化度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10.3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8.9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23.2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20.5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21.8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33.5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31.3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2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2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椭圆 10"/>
          <p:cNvSpPr/>
          <p:nvPr/>
        </p:nvSpPr>
        <p:spPr>
          <a:xfrm>
            <a:off x="6004724" y="3547125"/>
            <a:ext cx="946276" cy="1621773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21024" y="3547126"/>
            <a:ext cx="946276" cy="16217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890000" y="5154004"/>
            <a:ext cx="686052" cy="4795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970875" y="5156196"/>
            <a:ext cx="686052" cy="47734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78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747948482"/>
              </p:ext>
            </p:extLst>
          </p:nvPr>
        </p:nvGraphicFramePr>
        <p:xfrm>
          <a:off x="1295400" y="0"/>
          <a:ext cx="856974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754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/>
          <a:srcRect l="12685" t="29407" r="53333" b="29556"/>
          <a:stretch/>
        </p:blipFill>
        <p:spPr>
          <a:xfrm>
            <a:off x="1974450" y="385722"/>
            <a:ext cx="8022110" cy="605483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6667261" y="2553055"/>
            <a:ext cx="686052" cy="61100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89104" y="1934290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67261" y="3807799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67261" y="4519987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7865" y="1412008"/>
            <a:ext cx="5818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班分数构成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74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748" t="38316" r="53007" b="19633"/>
          <a:stretch/>
        </p:blipFill>
        <p:spPr>
          <a:xfrm>
            <a:off x="1845365" y="343451"/>
            <a:ext cx="7372768" cy="555376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984523" y="1956904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123681" y="2514600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8902" y="1347450"/>
            <a:ext cx="53861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B</a:t>
            </a:r>
          </a:p>
          <a:p>
            <a:r>
              <a:rPr lang="zh-CN" altLang="en-US" sz="4400" b="1" dirty="0">
                <a:solidFill>
                  <a:srgbClr val="FF0000"/>
                </a:solidFill>
              </a:rPr>
              <a:t>班分数构成</a:t>
            </a:r>
          </a:p>
          <a:p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74805" y="4283212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174805" y="4810814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68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1626" y="894579"/>
            <a:ext cx="53861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C</a:t>
            </a:r>
          </a:p>
          <a:p>
            <a:r>
              <a:rPr lang="zh-CN" altLang="en-US" sz="4400" b="1" dirty="0">
                <a:solidFill>
                  <a:srgbClr val="FF0000"/>
                </a:solidFill>
              </a:rPr>
              <a:t>班分数构成</a:t>
            </a:r>
          </a:p>
          <a:p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2963" t="39185" r="53148" b="18889"/>
          <a:stretch/>
        </p:blipFill>
        <p:spPr>
          <a:xfrm>
            <a:off x="2270035" y="501925"/>
            <a:ext cx="7758043" cy="599870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759785" y="4045205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72509" y="1578092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72509" y="2136892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3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1626" y="894579"/>
            <a:ext cx="53861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D</a:t>
            </a:r>
          </a:p>
          <a:p>
            <a:r>
              <a:rPr lang="zh-CN" altLang="en-US" sz="4400" b="1" dirty="0">
                <a:solidFill>
                  <a:srgbClr val="FF0000"/>
                </a:solidFill>
              </a:rPr>
              <a:t>班分数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构成分析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2129" t="7630" r="10093" b="9703"/>
          <a:stretch/>
        </p:blipFill>
        <p:spPr>
          <a:xfrm>
            <a:off x="1444487" y="0"/>
            <a:ext cx="10362108" cy="68834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990081" y="4880092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990081" y="5322946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55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500" t="10889" r="11204" b="15926"/>
          <a:stretch/>
        </p:blipFill>
        <p:spPr>
          <a:xfrm>
            <a:off x="1727200" y="274983"/>
            <a:ext cx="10464800" cy="6273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1626" y="894579"/>
            <a:ext cx="53861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E</a:t>
            </a:r>
          </a:p>
          <a:p>
            <a:r>
              <a:rPr lang="zh-CN" altLang="en-US" sz="4400" b="1" dirty="0">
                <a:solidFill>
                  <a:srgbClr val="FF0000"/>
                </a:solidFill>
              </a:rPr>
              <a:t>班分数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构成分析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03007" y="5083271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33107" y="5438892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99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501790"/>
              </p:ext>
            </p:extLst>
          </p:nvPr>
        </p:nvGraphicFramePr>
        <p:xfrm>
          <a:off x="1035050" y="0"/>
          <a:ext cx="10204450" cy="15528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5283"/>
                <a:gridCol w="1099881"/>
                <a:gridCol w="1099881"/>
                <a:gridCol w="1099881"/>
                <a:gridCol w="1099881"/>
                <a:gridCol w="1099881"/>
                <a:gridCol w="1099881"/>
                <a:gridCol w="1099881"/>
              </a:tblGrid>
              <a:tr h="6400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　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认知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计算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应用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操作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推理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问题解决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数学表达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1628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棠外</a:t>
                      </a:r>
                      <a:r>
                        <a:rPr lang="zh-CN" altLang="en-US" sz="2000" b="1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附小平均得分</a:t>
                      </a:r>
                      <a:r>
                        <a:rPr lang="zh-CN" altLang="en-US" sz="20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率</a:t>
                      </a:r>
                      <a:endParaRPr lang="zh-CN" altLang="en-US" sz="2000" b="1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86.0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88.5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74.1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81.5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79.5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89.0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91.1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64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区域平均得分率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82.4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82.6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67.0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73.4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70.8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80.9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83.1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598490908"/>
              </p:ext>
            </p:extLst>
          </p:nvPr>
        </p:nvGraphicFramePr>
        <p:xfrm>
          <a:off x="1747903" y="1891268"/>
          <a:ext cx="8128000" cy="4631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10096500" y="1955800"/>
            <a:ext cx="3175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629900" y="1923534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棠外附小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0096500" y="2527300"/>
            <a:ext cx="317500" cy="304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629900" y="2462768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区域平均</a:t>
            </a:r>
            <a:endParaRPr lang="zh-CN" altLang="en-US" b="1" dirty="0"/>
          </a:p>
        </p:txBody>
      </p:sp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 rot="5400000">
            <a:off x="-891781" y="3650313"/>
            <a:ext cx="3286682" cy="90187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wordArtVertRtl" wrap="none" fromWordArt="1">
            <a:prstTxWarp prst="textPlain">
              <a:avLst>
                <a:gd name="adj" fmla="val 50762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）技能分数构成</a:t>
            </a:r>
            <a:endParaRPr lang="zh-CN" altLang="en-US" sz="3600" b="1" kern="10" dirty="0">
              <a:solidFill>
                <a:schemeClr val="accent2">
                  <a:lumMod val="75000"/>
                </a:scheme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448030" y="3324042"/>
            <a:ext cx="1032283" cy="14069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87717" y="3575833"/>
            <a:ext cx="1032283" cy="14069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620000" y="2694266"/>
            <a:ext cx="1032283" cy="14069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664149" y="2457909"/>
            <a:ext cx="1032283" cy="14069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44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/>
      <p:bldP spid="8" grpId="0" animBg="1"/>
      <p:bldP spid="9" grpId="0"/>
      <p:bldP spid="10" grpId="0"/>
      <p:bldP spid="11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11111" t="12370" r="25277" b="24963"/>
          <a:stretch/>
        </p:blipFill>
        <p:spPr>
          <a:xfrm>
            <a:off x="914399" y="111991"/>
            <a:ext cx="10851007" cy="668118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684696" y="5146507"/>
            <a:ext cx="625857" cy="349418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20464" y="5490603"/>
            <a:ext cx="717688" cy="34000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820464" y="5146507"/>
            <a:ext cx="717688" cy="34000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06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0963"/>
          </a:xfrm>
        </p:spPr>
      </p:pic>
      <p:sp>
        <p:nvSpPr>
          <p:cNvPr id="5" name="标题 5"/>
          <p:cNvSpPr txBox="1">
            <a:spLocks/>
          </p:cNvSpPr>
          <p:nvPr/>
        </p:nvSpPr>
        <p:spPr>
          <a:xfrm>
            <a:off x="1665826" y="1474646"/>
            <a:ext cx="8963332" cy="218743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smtClean="0">
                <a:solidFill>
                  <a:srgbClr val="FF0000"/>
                </a:solidFill>
                <a:latin typeface="华文行楷" charset="0"/>
                <a:ea typeface="华文行楷" charset="0"/>
              </a:rPr>
              <a:t>“大  数  据 ” 背  后</a:t>
            </a:r>
            <a:endParaRPr lang="zh-CN" altLang="en-US" sz="7200" b="1" dirty="0">
              <a:solidFill>
                <a:srgbClr val="FF000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6" name="副标题 6"/>
          <p:cNvSpPr txBox="1">
            <a:spLocks/>
          </p:cNvSpPr>
          <p:nvPr/>
        </p:nvSpPr>
        <p:spPr>
          <a:xfrm>
            <a:off x="3382213" y="3608123"/>
            <a:ext cx="6125538" cy="98615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u="sng" dirty="0" smtClean="0">
                <a:solidFill>
                  <a:srgbClr val="002060"/>
                </a:solidFill>
              </a:rPr>
              <a:t>——棠外附小ACTS报告单解读</a:t>
            </a:r>
          </a:p>
          <a:p>
            <a:pPr marL="0" indent="0" algn="ctr">
              <a:buNone/>
            </a:pPr>
            <a:r>
              <a:rPr lang="zh-CN" altLang="en-US" sz="3200" b="1" u="sng" dirty="0" smtClean="0">
                <a:solidFill>
                  <a:srgbClr val="002060"/>
                </a:solidFill>
              </a:rPr>
              <a:t>（</a:t>
            </a:r>
            <a:r>
              <a:rPr lang="zh-CN" altLang="en-US" sz="3200" b="1" u="sng" dirty="0">
                <a:solidFill>
                  <a:srgbClr val="002060"/>
                </a:solidFill>
              </a:rPr>
              <a:t>五</a:t>
            </a:r>
            <a:r>
              <a:rPr lang="zh-CN" altLang="en-US" sz="3200" b="1" u="sng" dirty="0" smtClean="0">
                <a:solidFill>
                  <a:srgbClr val="002060"/>
                </a:solidFill>
              </a:rPr>
              <a:t>年级数学）</a:t>
            </a:r>
            <a:endParaRPr lang="zh-CN" altLang="en-US" sz="3200" b="1" u="sng" dirty="0">
              <a:solidFill>
                <a:srgbClr val="00206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8331" y="5312843"/>
            <a:ext cx="39757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棠外附小    刘明辉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90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963" t="13556" r="10423" b="15841"/>
          <a:stretch/>
        </p:blipFill>
        <p:spPr>
          <a:xfrm>
            <a:off x="168952" y="0"/>
            <a:ext cx="11906936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125896" y="5591007"/>
            <a:ext cx="625857" cy="349418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312464" y="5591007"/>
            <a:ext cx="717688" cy="34000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312464" y="5940425"/>
            <a:ext cx="717688" cy="34000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138595" y="5206496"/>
            <a:ext cx="625857" cy="349418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23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3895735" y="733172"/>
            <a:ext cx="4048166" cy="68803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kern="10" dirty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）能力分数构成</a:t>
            </a:r>
            <a:endParaRPr lang="zh-CN" altLang="en-US" sz="3600" b="1" kern="10" dirty="0">
              <a:solidFill>
                <a:schemeClr val="accent2">
                  <a:lumMod val="75000"/>
                </a:scheme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337019"/>
              </p:ext>
            </p:extLst>
          </p:nvPr>
        </p:nvGraphicFramePr>
        <p:xfrm>
          <a:off x="882650" y="1876172"/>
          <a:ext cx="10191751" cy="2933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97891"/>
                <a:gridCol w="1623465"/>
                <a:gridCol w="1623465"/>
                <a:gridCol w="1623465"/>
                <a:gridCol w="1623465"/>
              </a:tblGrid>
              <a:tr h="95391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　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语言理解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数字推理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逻辑分析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空间想象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694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棠外附小平均得分率</a:t>
                      </a:r>
                      <a:endParaRPr lang="zh-CN" altLang="en-US" sz="1800" b="1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76.4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90.6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79.7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81.0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908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区域平均得分率</a:t>
                      </a:r>
                      <a:endParaRPr lang="zh-CN" altLang="en-US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67.5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82.9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71.8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73.3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908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差值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40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8.9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40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7.7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40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7.9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40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7.7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椭圆 3"/>
          <p:cNvSpPr/>
          <p:nvPr/>
        </p:nvSpPr>
        <p:spPr>
          <a:xfrm>
            <a:off x="6419812" y="2806103"/>
            <a:ext cx="1152336" cy="82490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16682" y="2806103"/>
            <a:ext cx="1277718" cy="699097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79373" y="4065194"/>
            <a:ext cx="1152336" cy="82490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8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3055" t="38741" r="10370" b="41407"/>
          <a:stretch/>
        </p:blipFill>
        <p:spPr>
          <a:xfrm>
            <a:off x="190499" y="2349500"/>
            <a:ext cx="11835357" cy="1917700"/>
          </a:xfrm>
          <a:prstGeom prst="rect">
            <a:avLst/>
          </a:prstGeom>
        </p:spPr>
      </p:pic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3832235" y="936372"/>
            <a:ext cx="4048166" cy="68803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全校各班能力</a:t>
            </a:r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分数构成</a:t>
            </a:r>
            <a:endParaRPr lang="zh-CN" altLang="en-US" sz="3600" b="1" kern="10" dirty="0">
              <a:solidFill>
                <a:schemeClr val="accent2">
                  <a:lumMod val="75000"/>
                </a:scheme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505199" y="2730500"/>
            <a:ext cx="927909" cy="35619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880401" y="2730500"/>
            <a:ext cx="927909" cy="35619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10418" y="2673349"/>
            <a:ext cx="945900" cy="470497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832393" y="2673349"/>
            <a:ext cx="945900" cy="470497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1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3620" y="736601"/>
            <a:ext cx="63849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宋体" charset="0"/>
              </a:rPr>
              <a:t>三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、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原因分析，跟进措施</a:t>
            </a:r>
            <a:endParaRPr lang="en-US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755" y="1689774"/>
            <a:ext cx="1186624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1、</a:t>
            </a:r>
            <a:r>
              <a:rPr lang="zh-CN" altLang="en-US" sz="3200" dirty="0" smtClean="0"/>
              <a:t>全校这次的测试成绩是比较理想的，各方面都超过了区域平均水平，说明我们的教学是好的。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325752" y="3012279"/>
            <a:ext cx="1186624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、我校大多数学生属“自主型” </a:t>
            </a:r>
            <a:r>
              <a:rPr lang="zh-CN" altLang="en-US" sz="3200" dirty="0" smtClean="0"/>
              <a:t>，技能方面最好</a:t>
            </a:r>
            <a:r>
              <a:rPr lang="zh-CN" altLang="en-US" sz="3200" dirty="0"/>
              <a:t>，教师</a:t>
            </a:r>
            <a:r>
              <a:rPr lang="zh-CN" altLang="en-US" sz="3200" dirty="0" smtClean="0"/>
              <a:t>重视技能教学与训练</a:t>
            </a:r>
            <a:r>
              <a:rPr lang="zh-CN" altLang="en-US" sz="3200" dirty="0" smtClean="0"/>
              <a:t>，这是我们长期坚持的结果。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325755" y="4334784"/>
            <a:ext cx="1186624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、有少数班级与整体出现差距，个别老师的工作方法或许需要改进。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6630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56112" y="373589"/>
            <a:ext cx="318960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华文新魏" charset="0"/>
                <a:ea typeface="华文新魏" charset="0"/>
              </a:rPr>
              <a:t>改进措施：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9915" y="1060431"/>
            <a:ext cx="1061339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1</a:t>
            </a:r>
            <a:r>
              <a:rPr lang="zh-CN" altLang="en-US" sz="3200" dirty="0" smtClean="0"/>
              <a:t>、用好</a:t>
            </a:r>
            <a:r>
              <a:rPr lang="en-US" altLang="zh-CN" sz="3200" dirty="0" smtClean="0"/>
              <a:t>ACTS</a:t>
            </a:r>
            <a:r>
              <a:rPr lang="zh-CN" altLang="en-US" sz="3200" dirty="0" smtClean="0"/>
              <a:t>测试报告单，带领老师一起进行分析，找到我们的长短板。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589915" y="2280117"/>
            <a:ext cx="1115758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2</a:t>
            </a:r>
            <a:r>
              <a:rPr lang="zh-CN" altLang="en-US" sz="3200" dirty="0" smtClean="0"/>
              <a:t>、因为有个别老师需要年级的帮助，要加强年级教学研究和讨论，多进行集体备课，共享教学资源，共同发展。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589915" y="3499803"/>
            <a:ext cx="1092200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3</a:t>
            </a:r>
            <a:r>
              <a:rPr lang="zh-CN" altLang="en-US" sz="3200" dirty="0" smtClean="0"/>
              <a:t>、教导处对年级出现的问题进行集体研究，对个别老师进行单独辅导、教法指导、外派学习等。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589915" y="4719489"/>
            <a:ext cx="1061339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/>
              <a:t>4</a:t>
            </a:r>
            <a:r>
              <a:rPr lang="zh-CN" altLang="en-US" sz="3200" dirty="0" smtClean="0"/>
              <a:t>、</a:t>
            </a:r>
            <a:r>
              <a:rPr lang="zh-CN" altLang="en-US" sz="3200" dirty="0"/>
              <a:t>要求学生家长认真阅读</a:t>
            </a:r>
            <a:r>
              <a:rPr lang="zh-CN" altLang="en-US" sz="3200" dirty="0" smtClean="0"/>
              <a:t>报告，家校结合，共同培育。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7170" y="2606675"/>
            <a:ext cx="8823325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感谢聆听</a:t>
            </a: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，</a:t>
            </a:r>
            <a:r>
              <a:rPr lang="zh-CN" altLang="en-US" sz="5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敬请指正！</a:t>
            </a:r>
            <a:endParaRPr lang="zh-CN" altLang="en-US" sz="54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7510" y="1414003"/>
            <a:ext cx="8077291" cy="38779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dirty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</a:t>
            </a:r>
            <a:r>
              <a:rPr lang="zh-CN" altLang="en-US" sz="4800" dirty="0" smtClean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、把控全局，精准定位</a:t>
            </a:r>
            <a:endParaRPr lang="en-US" altLang="zh-CN" sz="4800" dirty="0" smtClean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zh-CN" altLang="en-US" sz="4800" dirty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dirty="0" smtClean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二、分项解读，心中有数</a:t>
            </a:r>
            <a:endParaRPr lang="en-US" altLang="zh-CN" sz="4800" dirty="0" smtClean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zh-CN" altLang="en-US" sz="5400" dirty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dirty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三、原因分析</a:t>
            </a:r>
            <a:r>
              <a:rPr lang="zh-CN" altLang="en-US" sz="4800" dirty="0" smtClean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，跟进措施</a:t>
            </a:r>
            <a:endParaRPr lang="zh-CN" altLang="en-US" sz="4800" dirty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未知 99"/>
          <p:cNvSpPr/>
          <p:nvPr/>
        </p:nvSpPr>
        <p:spPr>
          <a:xfrm>
            <a:off x="2924175" y="805240"/>
            <a:ext cx="6748780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 sz="4000" b="0" u="none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宋体" charset="0"/>
              </a:rPr>
              <a:t>一</a:t>
            </a:r>
            <a:r>
              <a:rPr lang="zh-CN" altLang="en-US" sz="4000" b="0" u="none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宋体" charset="0"/>
              </a:rPr>
              <a:t>、</a:t>
            </a:r>
            <a:r>
              <a:rPr lang="zh-CN" altLang="en-US" sz="40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宋体" charset="0"/>
              </a:rPr>
              <a:t>把控全局，精准定位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69037" y="2008271"/>
            <a:ext cx="9365223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本次测试，我校四年级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共有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班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280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人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参加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测试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3107" y="3257078"/>
            <a:ext cx="5323311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县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域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平均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76.2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校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83.0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分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3455" y="4342916"/>
            <a:ext cx="4276389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高于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平均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成绩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6.8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分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08802" y="4136647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82</a:t>
            </a:r>
            <a:r>
              <a:rPr lang="en-US" altLang="zh-CN" b="1" dirty="0">
                <a:solidFill>
                  <a:srgbClr val="FF0000"/>
                </a:solidFill>
              </a:rPr>
              <a:t>.7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51800" y="4136647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83</a:t>
            </a:r>
            <a:r>
              <a:rPr lang="en-US" altLang="zh-CN" b="1" dirty="0">
                <a:solidFill>
                  <a:srgbClr val="FF0000"/>
                </a:solidFill>
              </a:rPr>
              <a:t>.8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94798" y="4136647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80</a:t>
            </a:r>
            <a:r>
              <a:rPr lang="en-US" altLang="zh-CN" b="1" dirty="0">
                <a:solidFill>
                  <a:srgbClr val="FF0000"/>
                </a:solidFill>
              </a:rPr>
              <a:t>.9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37796" y="4136647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83</a:t>
            </a:r>
            <a:r>
              <a:rPr lang="en-US" altLang="zh-CN" b="1" dirty="0">
                <a:solidFill>
                  <a:srgbClr val="FF0000"/>
                </a:solidFill>
              </a:rPr>
              <a:t>.0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5804" y="4136647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我校平均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765804" y="4041913"/>
            <a:ext cx="5809268" cy="558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17426" t="26736" r="33490" b="49478"/>
          <a:stretch/>
        </p:blipFill>
        <p:spPr>
          <a:xfrm>
            <a:off x="904792" y="1134772"/>
            <a:ext cx="10670280" cy="290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73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667" t="22444" r="56806" b="24889"/>
          <a:stretch/>
        </p:blipFill>
        <p:spPr>
          <a:xfrm>
            <a:off x="2049832" y="349423"/>
            <a:ext cx="7867650" cy="6236231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578950" y="3732756"/>
            <a:ext cx="5215372" cy="760891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129392" y="3861082"/>
            <a:ext cx="1453020" cy="1265129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9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17426" t="26736" r="33490" b="49478"/>
          <a:stretch/>
        </p:blipFill>
        <p:spPr>
          <a:xfrm>
            <a:off x="810514" y="1535909"/>
            <a:ext cx="10670280" cy="2907141"/>
          </a:xfrm>
          <a:prstGeom prst="rect">
            <a:avLst/>
          </a:prstGeom>
        </p:spPr>
      </p:pic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7480301" y="5316949"/>
            <a:ext cx="1828800" cy="990600"/>
          </a:xfrm>
          <a:prstGeom prst="wedgeRoundRectCallout">
            <a:avLst>
              <a:gd name="adj1" fmla="val 11603"/>
              <a:gd name="adj2" fmla="val -103511"/>
              <a:gd name="adj3" fmla="val 16667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技能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得分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最高</a:t>
            </a: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1193568" y="4604472"/>
            <a:ext cx="3429237" cy="14485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自主型</a:t>
            </a:r>
            <a:endParaRPr lang="zh-CN" altLang="en-US" sz="3600" b="1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6337303" y="5049684"/>
            <a:ext cx="836229" cy="495300"/>
          </a:xfrm>
          <a:prstGeom prst="wedgeRoundRectCallout">
            <a:avLst>
              <a:gd name="adj1" fmla="val 56673"/>
              <a:gd name="adj2" fmla="val -89210"/>
              <a:gd name="adj3" fmla="val 16667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中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9766297" y="5086295"/>
            <a:ext cx="836229" cy="495300"/>
          </a:xfrm>
          <a:prstGeom prst="wedgeRoundRectCallout">
            <a:avLst>
              <a:gd name="adj1" fmla="val -32653"/>
              <a:gd name="adj2" fmla="val -102211"/>
              <a:gd name="adj3" fmla="val 16667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低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765804" y="4389642"/>
            <a:ext cx="5809268" cy="558800"/>
            <a:chOff x="5765804" y="4041913"/>
            <a:chExt cx="5809268" cy="558800"/>
          </a:xfrm>
        </p:grpSpPr>
        <p:sp>
          <p:nvSpPr>
            <p:cNvPr id="17" name="文本框 16"/>
            <p:cNvSpPr txBox="1"/>
            <p:nvPr/>
          </p:nvSpPr>
          <p:spPr>
            <a:xfrm>
              <a:off x="6908802" y="4136647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82</a:t>
              </a:r>
              <a:r>
                <a:rPr lang="en-US" altLang="zh-CN" b="1" dirty="0">
                  <a:solidFill>
                    <a:srgbClr val="FF0000"/>
                  </a:solidFill>
                </a:rPr>
                <a:t>.7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051800" y="4136647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83</a:t>
              </a:r>
              <a:r>
                <a:rPr lang="en-US" altLang="zh-CN" b="1" dirty="0">
                  <a:solidFill>
                    <a:srgbClr val="FF0000"/>
                  </a:solidFill>
                </a:rPr>
                <a:t>.8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194798" y="4136647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80</a:t>
              </a:r>
              <a:r>
                <a:rPr lang="en-US" altLang="zh-CN" b="1" dirty="0">
                  <a:solidFill>
                    <a:srgbClr val="FF0000"/>
                  </a:solidFill>
                </a:rPr>
                <a:t>.9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337796" y="4136647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83</a:t>
              </a:r>
              <a:r>
                <a:rPr lang="en-US" altLang="zh-CN" b="1" dirty="0">
                  <a:solidFill>
                    <a:srgbClr val="FF0000"/>
                  </a:solidFill>
                </a:rPr>
                <a:t>.0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65804" y="4136647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</a:rPr>
                <a:t>我校平均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765804" y="4041913"/>
              <a:ext cx="5809268" cy="558800"/>
            </a:xfrm>
            <a:prstGeom prst="ellips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458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 animBg="1"/>
      <p:bldP spid="13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5013153"/>
              </p:ext>
            </p:extLst>
          </p:nvPr>
        </p:nvGraphicFramePr>
        <p:xfrm>
          <a:off x="1747903" y="2260600"/>
          <a:ext cx="8128000" cy="4262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10096500" y="3070231"/>
            <a:ext cx="3175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629900" y="3019978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棠外附小</a:t>
            </a: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10096500" y="3641731"/>
            <a:ext cx="317500" cy="304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629900" y="3591478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区域平均</a:t>
            </a:r>
            <a:endParaRPr lang="zh-CN" altLang="en-US" b="1" dirty="0"/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401760"/>
              </p:ext>
            </p:extLst>
          </p:nvPr>
        </p:nvGraphicFramePr>
        <p:xfrm>
          <a:off x="914402" y="271473"/>
          <a:ext cx="10909303" cy="1787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4491"/>
                <a:gridCol w="1003032"/>
                <a:gridCol w="1171575"/>
                <a:gridCol w="1171576"/>
                <a:gridCol w="1614488"/>
                <a:gridCol w="1657352"/>
                <a:gridCol w="2236789"/>
              </a:tblGrid>
              <a:tr h="647531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800" b="1" u="none" strike="noStrike" dirty="0">
                          <a:effectLst/>
                        </a:rPr>
                        <a:t>　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知识</a:t>
                      </a:r>
                      <a:endParaRPr lang="zh-CN" alt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技能</a:t>
                      </a:r>
                      <a:endParaRPr lang="zh-CN" alt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能力</a:t>
                      </a:r>
                      <a:endParaRPr lang="zh-CN" alt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总成绩</a:t>
                      </a:r>
                      <a:br>
                        <a:rPr lang="zh-CN" altLang="en-US" sz="1800" b="1" u="none" strike="noStrike" dirty="0">
                          <a:effectLst/>
                        </a:rPr>
                      </a:br>
                      <a:r>
                        <a:rPr lang="zh-CN" altLang="en-US" sz="1800" b="1" u="none" strike="noStrike" dirty="0">
                          <a:effectLst/>
                        </a:rPr>
                        <a:t>（不含附加）</a:t>
                      </a:r>
                      <a:endParaRPr lang="zh-CN" alt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附加题</a:t>
                      </a:r>
                      <a:endParaRPr lang="zh-CN" alt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含附加总成绩</a:t>
                      </a:r>
                      <a:endParaRPr lang="zh-CN" alt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07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棠外</a:t>
                      </a:r>
                      <a:r>
                        <a:rPr lang="zh-CN" altLang="en-US" sz="2000" b="1" u="none" strike="noStrike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附小</a:t>
                      </a:r>
                      <a:endParaRPr lang="en-US" altLang="zh-CN" sz="2000" b="1" u="none" strike="noStrike" dirty="0" smtClean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  <a:p>
                      <a:pPr algn="ctr" fontAlgn="ctr"/>
                      <a:r>
                        <a:rPr lang="zh-CN" altLang="en-US" sz="2000" b="1" u="none" strike="noStrike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平均得分率</a:t>
                      </a:r>
                      <a:endParaRPr lang="zh-CN" alt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82.7</a:t>
                      </a:r>
                      <a:endParaRPr lang="en-US" alt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83.8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80.9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83.0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62.0</a:t>
                      </a:r>
                      <a:endParaRPr lang="en-US" alt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85.6</a:t>
                      </a:r>
                      <a:endParaRPr lang="en-US" alt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7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区域平均得分率</a:t>
                      </a:r>
                      <a:endParaRPr lang="zh-CN" alt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76.2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77.1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72.7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76.2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53.3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72.4</a:t>
                      </a:r>
                      <a:endParaRPr lang="en-US" alt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078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3" grpId="0" animBg="1"/>
      <p:bldP spid="24" grpId="0"/>
      <p:bldP spid="25" grpId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375747349"/>
              </p:ext>
            </p:extLst>
          </p:nvPr>
        </p:nvGraphicFramePr>
        <p:xfrm>
          <a:off x="2031999" y="0"/>
          <a:ext cx="856974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707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科技宣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</TotalTime>
  <Words>595</Words>
  <Application>Microsoft Office PowerPoint</Application>
  <PresentationFormat>宽屏</PresentationFormat>
  <Paragraphs>208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Gungsuh</vt:lpstr>
      <vt:lpstr>方正姚体</vt:lpstr>
      <vt:lpstr>黑体</vt:lpstr>
      <vt:lpstr>华文行楷</vt:lpstr>
      <vt:lpstr>华文琥珀</vt:lpstr>
      <vt:lpstr>华文隶书</vt:lpstr>
      <vt:lpstr>华文新魏</vt:lpstr>
      <vt:lpstr>宋体</vt:lpstr>
      <vt:lpstr>Arial</vt:lpstr>
      <vt:lpstr>科技宣讲</vt:lpstr>
      <vt:lpstr>“大  数  据 ” 背  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</dc:creator>
  <cp:lastModifiedBy>tw</cp:lastModifiedBy>
  <cp:revision>92</cp:revision>
  <dcterms:created xsi:type="dcterms:W3CDTF">2015-11-21T12:16:00Z</dcterms:created>
  <dcterms:modified xsi:type="dcterms:W3CDTF">2015-12-20T09:54:37Z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