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7" r:id="rId4"/>
    <p:sldId id="277" r:id="rId5"/>
    <p:sldId id="278" r:id="rId6"/>
    <p:sldId id="258" r:id="rId7"/>
    <p:sldId id="279" r:id="rId8"/>
    <p:sldId id="259" r:id="rId9"/>
    <p:sldId id="280" r:id="rId10"/>
    <p:sldId id="281" r:id="rId11"/>
    <p:sldId id="282" r:id="rId12"/>
    <p:sldId id="283" r:id="rId13"/>
    <p:sldId id="284" r:id="rId14"/>
    <p:sldId id="289" r:id="rId15"/>
    <p:sldId id="285" r:id="rId16"/>
    <p:sldId id="286" r:id="rId17"/>
    <p:sldId id="290" r:id="rId18"/>
    <p:sldId id="272" r:id="rId19"/>
    <p:sldId id="273" r:id="rId20"/>
    <p:sldId id="260" r:id="rId21"/>
    <p:sldId id="261" r:id="rId22"/>
    <p:sldId id="274" r:id="rId23"/>
    <p:sldId id="265" r:id="rId24"/>
    <p:sldId id="267" r:id="rId25"/>
    <p:sldId id="270" r:id="rId26"/>
    <p:sldId id="271" r:id="rId27"/>
    <p:sldId id="266" r:id="rId28"/>
    <p:sldId id="287" r:id="rId29"/>
    <p:sldId id="288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424" autoAdjust="0"/>
  </p:normalViewPr>
  <p:slideViewPr>
    <p:cSldViewPr snapToGrid="0">
      <p:cViewPr varScale="1">
        <p:scale>
          <a:sx n="70" d="100"/>
          <a:sy n="70" d="100"/>
        </p:scale>
        <p:origin x="-82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30FD-9CF2-4934-BBBA-199CCA4896B3}" type="datetimeFigureOut">
              <a:rPr lang="zh-CN" altLang="en-US" smtClean="0"/>
              <a:pPr/>
              <a:t>2016/11/15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2D07-5EDD-435B-A32E-24F7BAB468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49911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30FD-9CF2-4934-BBBA-199CCA4896B3}" type="datetimeFigureOut">
              <a:rPr lang="zh-CN" altLang="en-US" smtClean="0"/>
              <a:pPr/>
              <a:t>2016/11/15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2D07-5EDD-435B-A32E-24F7BAB468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13584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30FD-9CF2-4934-BBBA-199CCA4896B3}" type="datetimeFigureOut">
              <a:rPr lang="zh-CN" altLang="en-US" smtClean="0"/>
              <a:pPr/>
              <a:t>2016/11/15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2D07-5EDD-435B-A32E-24F7BAB468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41128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30FD-9CF2-4934-BBBA-199CCA4896B3}" type="datetimeFigureOut">
              <a:rPr lang="zh-CN" altLang="en-US" smtClean="0"/>
              <a:pPr/>
              <a:t>2016/11/15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2D07-5EDD-435B-A32E-24F7BAB468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9313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30FD-9CF2-4934-BBBA-199CCA4896B3}" type="datetimeFigureOut">
              <a:rPr lang="zh-CN" altLang="en-US" smtClean="0"/>
              <a:pPr/>
              <a:t>2016/11/15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2D07-5EDD-435B-A32E-24F7BAB468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20512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30FD-9CF2-4934-BBBA-199CCA4896B3}" type="datetimeFigureOut">
              <a:rPr lang="zh-CN" altLang="en-US" smtClean="0"/>
              <a:pPr/>
              <a:t>2016/11/15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2D07-5EDD-435B-A32E-24F7BAB468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03412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30FD-9CF2-4934-BBBA-199CCA4896B3}" type="datetimeFigureOut">
              <a:rPr lang="zh-CN" altLang="en-US" smtClean="0"/>
              <a:pPr/>
              <a:t>2016/11/15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2D07-5EDD-435B-A32E-24F7BAB468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01943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30FD-9CF2-4934-BBBA-199CCA4896B3}" type="datetimeFigureOut">
              <a:rPr lang="zh-CN" altLang="en-US" smtClean="0"/>
              <a:pPr/>
              <a:t>2016/11/15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2D07-5EDD-435B-A32E-24F7BAB468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87963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30FD-9CF2-4934-BBBA-199CCA4896B3}" type="datetimeFigureOut">
              <a:rPr lang="zh-CN" altLang="en-US" smtClean="0"/>
              <a:pPr/>
              <a:t>2016/11/15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2D07-5EDD-435B-A32E-24F7BAB468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24778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30FD-9CF2-4934-BBBA-199CCA4896B3}" type="datetimeFigureOut">
              <a:rPr lang="zh-CN" altLang="en-US" smtClean="0"/>
              <a:pPr/>
              <a:t>2016/11/15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2D07-5EDD-435B-A32E-24F7BAB468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0293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C30FD-9CF2-4934-BBBA-199CCA4896B3}" type="datetimeFigureOut">
              <a:rPr lang="zh-CN" altLang="en-US" smtClean="0"/>
              <a:pPr/>
              <a:t>2016/11/15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E2D07-5EDD-435B-A32E-24F7BAB468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39182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C30FD-9CF2-4934-BBBA-199CCA4896B3}" type="datetimeFigureOut">
              <a:rPr lang="zh-CN" altLang="en-US" smtClean="0"/>
              <a:pPr/>
              <a:t>2016/11/15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E2D07-5EDD-435B-A32E-24F7BAB4688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9821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4.png"/><Relationship Id="rId5" Type="http://schemas.microsoft.com/office/2007/relationships/media" Target="../media/media1.mp3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4.png"/><Relationship Id="rId5" Type="http://schemas.microsoft.com/office/2007/relationships/media" Target="../media/media1.mp3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4.png"/><Relationship Id="rId4" Type="http://schemas.microsoft.com/office/2007/relationships/media" Target="../media/media1.mp3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4.png"/><Relationship Id="rId4" Type="http://schemas.microsoft.com/office/2007/relationships/media" Target="../media/media1.mp3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14.png"/><Relationship Id="rId4" Type="http://schemas.microsoft.com/office/2007/relationships/media" Target="../media/media1.mp3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7.png"/><Relationship Id="rId7" Type="http://schemas.openxmlformats.org/officeDocument/2006/relationships/image" Target="../media/image32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25.png"/><Relationship Id="rId5" Type="http://schemas.openxmlformats.org/officeDocument/2006/relationships/image" Target="../media/image30.png"/><Relationship Id="rId10" Type="http://schemas.openxmlformats.org/officeDocument/2006/relationships/image" Target="../media/image22.png"/><Relationship Id="rId4" Type="http://schemas.openxmlformats.org/officeDocument/2006/relationships/image" Target="../media/image26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01" y="373488"/>
            <a:ext cx="9153501" cy="604019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9502" y="1560244"/>
            <a:ext cx="9153501" cy="3359486"/>
          </a:xfrm>
          <a:solidFill>
            <a:schemeClr val="bg1">
              <a:alpha val="95000"/>
            </a:schemeClr>
          </a:solidFill>
        </p:spPr>
        <p:txBody>
          <a:bodyPr/>
          <a:lstStyle/>
          <a:p>
            <a:r>
              <a:rPr lang="en-US" altLang="zh-CN" dirty="0" smtClean="0"/>
              <a:t>Module 8 Unit 1</a:t>
            </a:r>
            <a:br>
              <a:rPr lang="en-US" altLang="zh-CN" dirty="0" smtClean="0"/>
            </a:br>
            <a:r>
              <a:rPr lang="en-US" altLang="zh-CN" dirty="0" smtClean="0"/>
              <a:t>This is Sam’s book.</a:t>
            </a:r>
            <a:br>
              <a:rPr lang="en-US" altLang="zh-CN" dirty="0" smtClean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7300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21840" t="12500" r="22262" b="18846"/>
          <a:stretch>
            <a:fillRect/>
          </a:stretch>
        </p:blipFill>
        <p:spPr bwMode="auto">
          <a:xfrm>
            <a:off x="0" y="409431"/>
            <a:ext cx="9052098" cy="625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0" y="177421"/>
            <a:ext cx="9144000" cy="830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Why is she so  angry ?</a:t>
            </a:r>
            <a:endParaRPr lang="zh-CN" alt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1840" t="12500" r="22262" b="18846"/>
          <a:stretch>
            <a:fillRect/>
          </a:stretch>
        </p:blipFill>
        <p:spPr bwMode="auto">
          <a:xfrm>
            <a:off x="0" y="409431"/>
            <a:ext cx="9052098" cy="625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-327546" y="177421"/>
            <a:ext cx="9471546" cy="132343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Ms Smart thinks  </a:t>
            </a:r>
            <a:r>
              <a:rPr lang="en-US" altLang="zh-CN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Lingling</a:t>
            </a:r>
            <a:r>
              <a:rPr lang="en-US" altLang="zh-CN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brings toys to school .</a:t>
            </a:r>
            <a:endParaRPr lang="zh-CN" alt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75563" y="351478"/>
            <a:ext cx="7886700" cy="1325563"/>
          </a:xfrm>
        </p:spPr>
        <p:txBody>
          <a:bodyPr/>
          <a:lstStyle/>
          <a:p>
            <a:r>
              <a:rPr lang="en-US" altLang="zh-CN" dirty="0" smtClean="0"/>
              <a:t>spring</a:t>
            </a:r>
            <a:endParaRPr lang="zh-CN" altLang="en-US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2282303" y="181406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ring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2241360" y="320613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dirty="0" smtClean="0">
                <a:latin typeface="+mj-lt"/>
                <a:ea typeface="+mj-ea"/>
                <a:cs typeface="+mj-cs"/>
              </a:rPr>
              <a:t>b</a:t>
            </a:r>
            <a:r>
              <a:rPr kumimoji="0" lang="en-US" altLang="zh-C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ring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-341194" y="460661"/>
            <a:ext cx="9812740" cy="64633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What can’t you  bring to school ?</a:t>
            </a:r>
            <a:endParaRPr lang="zh-CN" alt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标题 3"/>
          <p:cNvSpPr txBox="1">
            <a:spLocks/>
          </p:cNvSpPr>
          <p:nvPr/>
        </p:nvSpPr>
        <p:spPr>
          <a:xfrm>
            <a:off x="-2114597" y="1749184"/>
            <a:ext cx="9812740" cy="70173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</a:t>
            </a:r>
            <a:r>
              <a:rPr kumimoji="0" lang="en-US" altLang="zh-CN" sz="4400" b="1" i="0" u="none" strike="noStrike" kern="1200" cap="none" spc="0" normalizeH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can’t bring ……</a:t>
            </a:r>
            <a:endParaRPr kumimoji="0" lang="zh-CN" altLang="en-US" sz="4400" b="1" i="0" u="none" strike="noStrike" kern="1200" cap="none" spc="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92D05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1840" t="12500" r="22262" b="18846"/>
          <a:stretch>
            <a:fillRect/>
          </a:stretch>
        </p:blipFill>
        <p:spPr bwMode="auto">
          <a:xfrm>
            <a:off x="0" y="339092"/>
            <a:ext cx="9052098" cy="625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标题 3"/>
          <p:cNvSpPr txBox="1">
            <a:spLocks/>
          </p:cNvSpPr>
          <p:nvPr/>
        </p:nvSpPr>
        <p:spPr>
          <a:xfrm>
            <a:off x="-848505" y="356483"/>
            <a:ext cx="9812740" cy="70173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Is Ms Smart right</a:t>
            </a:r>
            <a:r>
              <a:rPr kumimoji="0" lang="zh-CN" altLang="en-US" sz="4400" b="1" i="0" u="none" strike="noStrike" kern="1200" cap="none" spc="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正确</a:t>
            </a:r>
            <a:r>
              <a:rPr kumimoji="0" lang="en-US" altLang="zh-CN" sz="4400" b="1" i="0" u="none" strike="noStrike" kern="1200" cap="none" spc="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?</a:t>
            </a:r>
            <a:r>
              <a:rPr kumimoji="0" lang="en-US" altLang="zh-CN" sz="4400" b="1" i="0" u="none" strike="noStrike" kern="1200" cap="none" spc="0" normalizeH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zh-CN" altLang="en-US" sz="4400" b="1" i="0" u="none" strike="noStrike" kern="1200" cap="none" spc="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5002" y="0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How do </a:t>
            </a:r>
            <a:r>
              <a:rPr lang="en-US" altLang="zh-CN" sz="4000" dirty="0" err="1" smtClean="0"/>
              <a:t>Daming</a:t>
            </a:r>
            <a:r>
              <a:rPr lang="en-US" altLang="zh-CN" sz="4000" dirty="0" smtClean="0"/>
              <a:t> and Sam do ?</a:t>
            </a:r>
            <a:endParaRPr lang="zh-CN" altLang="en-US" sz="4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593" y="1115941"/>
            <a:ext cx="7886700" cy="6446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3200" dirty="0" err="1" smtClean="0"/>
              <a:t>Daming</a:t>
            </a:r>
            <a:r>
              <a:rPr lang="en-US" altLang="zh-CN" sz="3200" dirty="0" smtClean="0"/>
              <a:t> </a:t>
            </a:r>
            <a:r>
              <a:rPr lang="zh-CN" altLang="en-US" sz="3200" dirty="0" smtClean="0"/>
              <a:t>和</a:t>
            </a:r>
            <a:r>
              <a:rPr lang="en-US" altLang="zh-CN" sz="3200" dirty="0" smtClean="0"/>
              <a:t>Sam</a:t>
            </a:r>
            <a:r>
              <a:rPr lang="zh-CN" altLang="en-US" sz="3200" dirty="0" smtClean="0"/>
              <a:t>是怎么做的？</a:t>
            </a:r>
            <a:endParaRPr lang="zh-CN" altLang="en-US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306" y="1613619"/>
            <a:ext cx="6137222" cy="52802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2990" y="378773"/>
            <a:ext cx="8761010" cy="1325563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How do you think of </a:t>
            </a:r>
            <a:r>
              <a:rPr lang="en-US" altLang="zh-CN" sz="4000" dirty="0" err="1" smtClean="0"/>
              <a:t>Lingling</a:t>
            </a:r>
            <a:r>
              <a:rPr lang="en-US" altLang="zh-CN" sz="4000" dirty="0" smtClean="0"/>
              <a:t> </a:t>
            </a:r>
            <a:r>
              <a:rPr lang="zh-CN" altLang="en-US" sz="4000" dirty="0" smtClean="0"/>
              <a:t>？</a:t>
            </a:r>
            <a:endParaRPr lang="zh-CN" altLang="en-US" sz="40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48762" t="46872" r="39474" b="17829"/>
          <a:stretch>
            <a:fillRect/>
          </a:stretch>
        </p:blipFill>
        <p:spPr bwMode="auto">
          <a:xfrm>
            <a:off x="2407738" y="1549124"/>
            <a:ext cx="3146899" cy="530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245660" y="340105"/>
            <a:ext cx="98937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do you think of S</a:t>
            </a:r>
            <a:r>
              <a:rPr lang="en-US" altLang="zh-CN" sz="3600" dirty="0" smtClean="0">
                <a:latin typeface="+mj-lt"/>
                <a:ea typeface="+mj-ea"/>
                <a:cs typeface="+mj-cs"/>
              </a:rPr>
              <a:t>am and </a:t>
            </a:r>
            <a:r>
              <a:rPr lang="en-US" altLang="zh-CN" sz="3600" dirty="0" err="1" smtClean="0">
                <a:latin typeface="+mj-lt"/>
                <a:ea typeface="+mj-ea"/>
                <a:cs typeface="+mj-cs"/>
              </a:rPr>
              <a:t>Daming</a:t>
            </a:r>
            <a:r>
              <a:rPr kumimoji="0" lang="en-US" altLang="zh-CN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？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27482" t="33209" r="50386" b="18269"/>
          <a:stretch>
            <a:fillRect/>
          </a:stretch>
        </p:blipFill>
        <p:spPr bwMode="auto">
          <a:xfrm>
            <a:off x="1119115" y="1501253"/>
            <a:ext cx="4189863" cy="516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88" y="2124078"/>
            <a:ext cx="4122951" cy="3208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164" y="2124078"/>
            <a:ext cx="4622258" cy="3208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309229" y="154546"/>
            <a:ext cx="8345373" cy="7694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Listen</a:t>
            </a:r>
            <a:r>
              <a:rPr lang="en-US" altLang="zh-C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again and answer:</a:t>
            </a:r>
            <a:endParaRPr lang="zh-CN" alt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128788" y="5467799"/>
            <a:ext cx="4591251" cy="583621"/>
          </a:xfrm>
          <a:prstGeom prst="wedgeRoundRectCallout">
            <a:avLst>
              <a:gd name="adj1" fmla="val -31438"/>
              <a:gd name="adj2" fmla="val -15769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chemeClr val="tx1"/>
                </a:solidFill>
              </a:rPr>
              <a:t>Hello, </a:t>
            </a:r>
            <a:r>
              <a:rPr lang="en-US" altLang="zh-CN" sz="3600" dirty="0" err="1" smtClean="0">
                <a:solidFill>
                  <a:schemeClr val="tx1"/>
                </a:solidFill>
              </a:rPr>
              <a:t>Lingling</a:t>
            </a:r>
            <a:r>
              <a:rPr lang="en-US" altLang="zh-CN" sz="3600" dirty="0" smtClean="0">
                <a:solidFill>
                  <a:schemeClr val="tx1"/>
                </a:solidFill>
              </a:rPr>
              <a:t>. I’m____.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4419165" y="1690689"/>
            <a:ext cx="3372554" cy="583621"/>
          </a:xfrm>
          <a:prstGeom prst="wedgeRoundRectCallout">
            <a:avLst>
              <a:gd name="adj1" fmla="val -3971"/>
              <a:gd name="adj2" fmla="val 7842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chemeClr val="tx1"/>
                </a:solidFill>
              </a:rPr>
              <a:t>Be careful, Sam!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596352" y="5436443"/>
            <a:ext cx="8855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late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10" name="new_1l5_m8u1a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98275" y="282699"/>
            <a:ext cx="794197" cy="79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522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16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1292405"/>
            <a:ext cx="7886700" cy="132556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160541"/>
            <a:ext cx="3375410" cy="26044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378" y="3268124"/>
            <a:ext cx="3038654" cy="26086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圆角矩形标注 5"/>
          <p:cNvSpPr/>
          <p:nvPr/>
        </p:nvSpPr>
        <p:spPr>
          <a:xfrm>
            <a:off x="628650" y="1371565"/>
            <a:ext cx="3372554" cy="583621"/>
          </a:xfrm>
          <a:prstGeom prst="wedgeRoundRectCallout">
            <a:avLst>
              <a:gd name="adj1" fmla="val -3971"/>
              <a:gd name="adj2" fmla="val 7842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chemeClr val="tx1"/>
                </a:solidFill>
              </a:rPr>
              <a:t>Are you ok, Sam?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4419164" y="2617968"/>
            <a:ext cx="4096185" cy="583621"/>
          </a:xfrm>
          <a:prstGeom prst="wedgeRoundRectCallout">
            <a:avLst>
              <a:gd name="adj1" fmla="val -3971"/>
              <a:gd name="adj2" fmla="val 7842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chemeClr val="tx1"/>
                </a:solidFill>
              </a:rPr>
              <a:t>I’ve got a _________.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9229" y="154546"/>
            <a:ext cx="8345373" cy="7694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Listen</a:t>
            </a:r>
            <a:r>
              <a:rPr lang="en-US" altLang="zh-C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again and answer:</a:t>
            </a:r>
            <a:endParaRPr lang="zh-CN" alt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6259705" y="2555258"/>
            <a:ext cx="2007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headache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10" name="new_1l5_m8u1a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98275" y="282699"/>
            <a:ext cx="794197" cy="79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738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16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 l="46529" t="12267" r="22204" b="18663"/>
          <a:stretch>
            <a:fillRect/>
          </a:stretch>
        </p:blipFill>
        <p:spPr bwMode="auto">
          <a:xfrm>
            <a:off x="4820126" y="1351129"/>
            <a:ext cx="3982680" cy="49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矩形 7"/>
          <p:cNvSpPr/>
          <p:nvPr/>
        </p:nvSpPr>
        <p:spPr>
          <a:xfrm>
            <a:off x="95534" y="298686"/>
            <a:ext cx="8901797" cy="7694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Listen and find: This is _____</a:t>
            </a:r>
            <a:r>
              <a:rPr lang="en-US" altLang="zh-CN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’s</a:t>
            </a:r>
            <a:r>
              <a:rPr lang="en-US" altLang="zh-CN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house.</a:t>
            </a:r>
            <a:endParaRPr lang="zh-CN" alt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 l="41609" t="11754" r="21364" b="19589"/>
          <a:stretch>
            <a:fillRect/>
          </a:stretch>
        </p:blipFill>
        <p:spPr bwMode="auto">
          <a:xfrm>
            <a:off x="142596" y="1446662"/>
            <a:ext cx="4595105" cy="479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椭圆 4"/>
          <p:cNvSpPr/>
          <p:nvPr/>
        </p:nvSpPr>
        <p:spPr>
          <a:xfrm>
            <a:off x="5240740" y="2442949"/>
            <a:ext cx="2306471" cy="1596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339755" y="2417928"/>
            <a:ext cx="2306471" cy="15967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7779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09229" y="154546"/>
            <a:ext cx="8345373" cy="7694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Listen</a:t>
            </a:r>
            <a:r>
              <a:rPr lang="en-US" altLang="zh-C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again and answer:</a:t>
            </a:r>
            <a:endParaRPr lang="zh-CN" alt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907" y="2349588"/>
            <a:ext cx="6275954" cy="4141363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1693639" y="1242004"/>
            <a:ext cx="5576551" cy="1107584"/>
          </a:xfrm>
          <a:prstGeom prst="wedgeRoundRectCallout">
            <a:avLst>
              <a:gd name="adj1" fmla="val -26669"/>
              <a:gd name="adj2" fmla="val 7180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chemeClr val="tx1"/>
                </a:solidFill>
              </a:rPr>
              <a:t>This is ______ book,______.</a:t>
            </a:r>
          </a:p>
          <a:p>
            <a:r>
              <a:rPr lang="en-US" altLang="zh-CN" sz="3600" dirty="0" smtClean="0">
                <a:solidFill>
                  <a:schemeClr val="tx1"/>
                </a:solidFill>
              </a:rPr>
              <a:t> And this is ______’s book.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6598343" y="4910337"/>
            <a:ext cx="2378231" cy="743488"/>
          </a:xfrm>
          <a:prstGeom prst="wedgeRoundRectCallout">
            <a:avLst>
              <a:gd name="adj1" fmla="val -43998"/>
              <a:gd name="adj2" fmla="val -9537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chemeClr val="tx1"/>
                </a:solidFill>
              </a:rPr>
              <a:t>Thank you.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51654" y="1221083"/>
            <a:ext cx="10336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your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93839" y="1189296"/>
            <a:ext cx="1624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err="1" smtClean="0">
                <a:solidFill>
                  <a:srgbClr val="FF0000"/>
                </a:solidFill>
              </a:rPr>
              <a:t>Daming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130350" y="1735044"/>
            <a:ext cx="986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Sam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11" name="new_1l5_m8u1a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98275" y="282699"/>
            <a:ext cx="794197" cy="79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540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16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21983" y="2031571"/>
            <a:ext cx="4092440" cy="4629955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2021983" y="923987"/>
            <a:ext cx="5607542" cy="1107584"/>
          </a:xfrm>
          <a:prstGeom prst="wedgeRoundRectCallout">
            <a:avLst>
              <a:gd name="adj1" fmla="val -26669"/>
              <a:gd name="adj2" fmla="val 7180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chemeClr val="tx1"/>
                </a:solidFill>
              </a:rPr>
              <a:t>This is ______ black pen.</a:t>
            </a:r>
          </a:p>
          <a:p>
            <a:r>
              <a:rPr lang="en-US" altLang="zh-CN" sz="3600" dirty="0" smtClean="0">
                <a:solidFill>
                  <a:schemeClr val="tx1"/>
                </a:solidFill>
              </a:rPr>
              <a:t> And this is ______’s red pen.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6348077" y="2881772"/>
            <a:ext cx="2562895" cy="1266626"/>
          </a:xfrm>
          <a:prstGeom prst="wedgeRoundRectCallout">
            <a:avLst>
              <a:gd name="adj1" fmla="val -74149"/>
              <a:gd name="adj2" fmla="val -1096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chemeClr val="tx1"/>
                </a:solidFill>
              </a:rPr>
              <a:t>Thank you, </a:t>
            </a:r>
            <a:r>
              <a:rPr lang="en-US" altLang="zh-CN" sz="3600" dirty="0" err="1" smtClean="0">
                <a:solidFill>
                  <a:schemeClr val="tx1"/>
                </a:solidFill>
              </a:rPr>
              <a:t>Daming</a:t>
            </a:r>
            <a:r>
              <a:rPr lang="en-US" altLang="zh-CN" sz="3600" dirty="0" smtClean="0">
                <a:solidFill>
                  <a:schemeClr val="tx1"/>
                </a:solidFill>
              </a:rPr>
              <a:t>.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9229" y="154546"/>
            <a:ext cx="8345373" cy="7694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Listen</a:t>
            </a:r>
            <a:r>
              <a:rPr lang="en-US" altLang="zh-C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again and answer:</a:t>
            </a:r>
            <a:endParaRPr lang="zh-CN" alt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6358876" y="5362695"/>
            <a:ext cx="2378231" cy="743488"/>
          </a:xfrm>
          <a:prstGeom prst="wedgeRoundRectCallout">
            <a:avLst>
              <a:gd name="adj1" fmla="val -61327"/>
              <a:gd name="adj2" fmla="val -6419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chemeClr val="tx1"/>
                </a:solidFill>
              </a:rPr>
              <a:t>Thank you.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625421" y="890434"/>
            <a:ext cx="753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my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81915" y="1418468"/>
            <a:ext cx="986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Sam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13" name="new_1l5_m8u1a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98275" y="282699"/>
            <a:ext cx="794197" cy="79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848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164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8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365" y="1417203"/>
            <a:ext cx="5377845" cy="509239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309229" y="154546"/>
            <a:ext cx="8345373" cy="7694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Listen</a:t>
            </a:r>
            <a:r>
              <a:rPr lang="en-US" altLang="zh-C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again and answer:</a:t>
            </a:r>
            <a:endParaRPr lang="zh-CN" alt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3928054" y="923987"/>
            <a:ext cx="5074278" cy="2269974"/>
          </a:xfrm>
          <a:prstGeom prst="wedgeRoundRectCallout">
            <a:avLst>
              <a:gd name="adj1" fmla="val -61778"/>
              <a:gd name="adj2" fmla="val 3501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chemeClr val="tx1"/>
                </a:solidFill>
              </a:rPr>
              <a:t>I can see a _______ and a _____. You can’t bring_____ to school, </a:t>
            </a:r>
            <a:r>
              <a:rPr lang="en-US" altLang="zh-CN" sz="3600" dirty="0" err="1" smtClean="0">
                <a:solidFill>
                  <a:schemeClr val="tx1"/>
                </a:solidFill>
              </a:rPr>
              <a:t>Lingling</a:t>
            </a:r>
            <a:r>
              <a:rPr lang="en-US" altLang="zh-CN" sz="3600" dirty="0" smtClean="0">
                <a:solidFill>
                  <a:schemeClr val="tx1"/>
                </a:solidFill>
              </a:rPr>
              <a:t>!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15972" y="973857"/>
            <a:ext cx="19702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toy horse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557113" y="1417203"/>
            <a:ext cx="8595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ball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73527" y="2058974"/>
            <a:ext cx="9604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toys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10" name="new_1l5_m8u1a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98275" y="282699"/>
            <a:ext cx="794197" cy="79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168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164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936" y="1818335"/>
            <a:ext cx="5513271" cy="4743451"/>
          </a:xfrm>
          <a:prstGeom prst="rect">
            <a:avLst/>
          </a:prstGeom>
        </p:spPr>
      </p:pic>
      <p:sp>
        <p:nvSpPr>
          <p:cNvPr id="6" name="圆角矩形标注 5"/>
          <p:cNvSpPr/>
          <p:nvPr/>
        </p:nvSpPr>
        <p:spPr>
          <a:xfrm>
            <a:off x="412124" y="990454"/>
            <a:ext cx="5666704" cy="1655762"/>
          </a:xfrm>
          <a:prstGeom prst="wedgeRoundRectCallout">
            <a:avLst>
              <a:gd name="adj1" fmla="val -4151"/>
              <a:gd name="adj2" fmla="val 7569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chemeClr val="tx1"/>
                </a:solidFill>
              </a:rPr>
              <a:t>They are not _______’s toys.</a:t>
            </a:r>
          </a:p>
          <a:p>
            <a:r>
              <a:rPr lang="en-US" altLang="zh-CN" sz="3600" dirty="0" smtClean="0">
                <a:solidFill>
                  <a:schemeClr val="tx1"/>
                </a:solidFill>
              </a:rPr>
              <a:t>That is ____ toy horse. </a:t>
            </a:r>
          </a:p>
          <a:p>
            <a:r>
              <a:rPr lang="en-US" altLang="zh-CN" sz="3600" dirty="0" smtClean="0">
                <a:solidFill>
                  <a:schemeClr val="tx1"/>
                </a:solidFill>
              </a:rPr>
              <a:t>And that is _______’s ball.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9229" y="154546"/>
            <a:ext cx="8345373" cy="7694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Listen</a:t>
            </a:r>
            <a:r>
              <a:rPr lang="en-US" altLang="zh-C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altLang="zh-CN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again and answer:</a:t>
            </a:r>
            <a:endParaRPr lang="zh-CN" alt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4725991" y="5818298"/>
            <a:ext cx="3568004" cy="743488"/>
          </a:xfrm>
          <a:prstGeom prst="wedgeRoundRectCallout">
            <a:avLst>
              <a:gd name="adj1" fmla="val -47611"/>
              <a:gd name="adj2" fmla="val -9364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600" dirty="0" smtClean="0">
                <a:solidFill>
                  <a:schemeClr val="tx1"/>
                </a:solidFill>
              </a:rPr>
              <a:t>We are very sorry.</a:t>
            </a:r>
            <a:endParaRPr lang="zh-CN" altLang="en-US" sz="3600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999665" y="923987"/>
            <a:ext cx="16161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err="1" smtClean="0">
                <a:solidFill>
                  <a:srgbClr val="FF0000"/>
                </a:solidFill>
              </a:rPr>
              <a:t>Lingling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68028" y="1428702"/>
            <a:ext cx="7531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my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47529" y="2037459"/>
            <a:ext cx="1624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err="1" smtClean="0">
                <a:solidFill>
                  <a:srgbClr val="FF0000"/>
                </a:solidFill>
              </a:rPr>
              <a:t>Daming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pic>
        <p:nvPicPr>
          <p:cNvPr id="14" name="new_1l5_m8u1a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98275" y="282699"/>
            <a:ext cx="794197" cy="79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68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16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9" grpId="0"/>
      <p:bldP spid="11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841792863"/>
              </p:ext>
            </p:extLst>
          </p:nvPr>
        </p:nvGraphicFramePr>
        <p:xfrm>
          <a:off x="502272" y="746972"/>
          <a:ext cx="8152331" cy="6014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0119"/>
                <a:gridCol w="2107404"/>
                <a:gridCol w="2107404"/>
                <a:gridCol w="2107404"/>
              </a:tblGrid>
              <a:tr h="150360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1503609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1503609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1503609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46100" t="29719" r="37278" b="37629"/>
          <a:stretch/>
        </p:blipFill>
        <p:spPr>
          <a:xfrm>
            <a:off x="721216" y="875765"/>
            <a:ext cx="1043190" cy="135228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l="32146" t="59262" r="54516" b="17104"/>
          <a:stretch/>
        </p:blipFill>
        <p:spPr>
          <a:xfrm>
            <a:off x="721217" y="2369715"/>
            <a:ext cx="1043190" cy="121972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1365" t="58324" r="48737" b="18887"/>
          <a:stretch/>
        </p:blipFill>
        <p:spPr>
          <a:xfrm>
            <a:off x="721216" y="5306097"/>
            <a:ext cx="756635" cy="135228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5460" t="64835" r="77800" b="10477"/>
          <a:stretch/>
        </p:blipFill>
        <p:spPr>
          <a:xfrm>
            <a:off x="829077" y="3767879"/>
            <a:ext cx="504681" cy="143518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34781" t="58183" r="43836" b="23744"/>
          <a:stretch/>
        </p:blipFill>
        <p:spPr>
          <a:xfrm>
            <a:off x="4649272" y="965917"/>
            <a:ext cx="1545465" cy="11719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42087" t="81222" r="44727" b="9046"/>
          <a:stretch/>
        </p:blipFill>
        <p:spPr>
          <a:xfrm>
            <a:off x="4945486" y="2664046"/>
            <a:ext cx="953036" cy="63106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2027" y="965916"/>
            <a:ext cx="1542090" cy="11779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3195" y="2435052"/>
            <a:ext cx="1180432" cy="119167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4230" y="3917877"/>
            <a:ext cx="1542090" cy="11779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5888" y="5386401"/>
            <a:ext cx="1180432" cy="119167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85014" y="886763"/>
            <a:ext cx="1180432" cy="119167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4185" y="2536649"/>
            <a:ext cx="1542090" cy="117798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158006" y="28924"/>
            <a:ext cx="8345373" cy="70788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is </a:t>
            </a:r>
            <a:r>
              <a:rPr lang="en-US" altLang="zh-CN" sz="40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Daming</a:t>
            </a:r>
            <a:r>
              <a:rPr lang="en-US" altLang="zh-CN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’</a:t>
            </a:r>
            <a:r>
              <a:rPr lang="en-US" altLang="zh-CN" sz="400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altLang="zh-C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zh-CN" sz="40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book</a:t>
            </a:r>
            <a:r>
              <a:rPr lang="en-US" altLang="zh-CN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zh-CN" alt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583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147" y="48430"/>
            <a:ext cx="8326728" cy="680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328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591" y="2620497"/>
            <a:ext cx="1095375" cy="11811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927" y="2600771"/>
            <a:ext cx="1143502" cy="11543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7786" y="2557487"/>
            <a:ext cx="1106425" cy="11976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6322" y="2600771"/>
            <a:ext cx="1371600" cy="10477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/>
          <a:srcRect l="46100" t="29719" r="37278" b="37629"/>
          <a:stretch/>
        </p:blipFill>
        <p:spPr>
          <a:xfrm>
            <a:off x="1510527" y="1248489"/>
            <a:ext cx="1043190" cy="13522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/>
          <a:srcRect l="32146" t="59262" r="54516" b="17104"/>
          <a:stretch/>
        </p:blipFill>
        <p:spPr>
          <a:xfrm>
            <a:off x="4320927" y="1248489"/>
            <a:ext cx="1043190" cy="12197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5467" y="1426381"/>
            <a:ext cx="1245622" cy="99649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92547" y="1164533"/>
            <a:ext cx="1556904" cy="1303685"/>
          </a:xfrm>
          <a:prstGeom prst="rect">
            <a:avLst/>
          </a:prstGeom>
        </p:spPr>
      </p:pic>
      <p:sp>
        <p:nvSpPr>
          <p:cNvPr id="12" name="圆角矩形标注 11"/>
          <p:cNvSpPr/>
          <p:nvPr/>
        </p:nvSpPr>
        <p:spPr>
          <a:xfrm>
            <a:off x="27995" y="3972696"/>
            <a:ext cx="2907472" cy="743488"/>
          </a:xfrm>
          <a:prstGeom prst="wedgeRoundRectCallout">
            <a:avLst>
              <a:gd name="adj1" fmla="val 19276"/>
              <a:gd name="adj2" fmla="val -10923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 smtClean="0">
                <a:solidFill>
                  <a:schemeClr val="tx1"/>
                </a:solidFill>
              </a:rPr>
              <a:t>This is </a:t>
            </a:r>
            <a:r>
              <a:rPr lang="en-US" altLang="zh-CN" sz="3200" dirty="0" smtClean="0">
                <a:solidFill>
                  <a:srgbClr val="FF0000"/>
                </a:solidFill>
              </a:rPr>
              <a:t>my</a:t>
            </a:r>
            <a:r>
              <a:rPr lang="en-US" altLang="zh-CN" sz="3200" dirty="0" smtClean="0">
                <a:solidFill>
                  <a:schemeClr val="tx1"/>
                </a:solidFill>
              </a:rPr>
              <a:t> book.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1217103" y="97730"/>
            <a:ext cx="4401267" cy="949236"/>
          </a:xfrm>
          <a:prstGeom prst="wedgeRoundRectCallout">
            <a:avLst>
              <a:gd name="adj1" fmla="val -220"/>
              <a:gd name="adj2" fmla="val 21728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 smtClean="0">
                <a:solidFill>
                  <a:schemeClr val="tx1"/>
                </a:solidFill>
              </a:rPr>
              <a:t>This is </a:t>
            </a:r>
            <a:r>
              <a:rPr lang="en-US" altLang="zh-CN" sz="3200" dirty="0" err="1" smtClean="0">
                <a:solidFill>
                  <a:srgbClr val="FF0000"/>
                </a:solidFill>
              </a:rPr>
              <a:t>Daming’s</a:t>
            </a:r>
            <a:r>
              <a:rPr lang="en-US" altLang="zh-CN" sz="3200" dirty="0" smtClean="0">
                <a:solidFill>
                  <a:schemeClr val="tx1"/>
                </a:solidFill>
              </a:rPr>
              <a:t> book. This is </a:t>
            </a:r>
            <a:r>
              <a:rPr lang="en-US" altLang="zh-CN" sz="3200" dirty="0" smtClean="0">
                <a:solidFill>
                  <a:srgbClr val="FF0000"/>
                </a:solidFill>
              </a:rPr>
              <a:t>my</a:t>
            </a:r>
            <a:r>
              <a:rPr lang="en-US" altLang="zh-CN" sz="3200" dirty="0" smtClean="0">
                <a:solidFill>
                  <a:schemeClr val="tx1"/>
                </a:solidFill>
              </a:rPr>
              <a:t> ball.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27995" y="5565281"/>
            <a:ext cx="5832364" cy="1115612"/>
          </a:xfrm>
          <a:prstGeom prst="wedgeRoundRectCallout">
            <a:avLst>
              <a:gd name="adj1" fmla="val 30772"/>
              <a:gd name="adj2" fmla="val -21932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solidFill>
                  <a:schemeClr val="tx1"/>
                </a:solidFill>
              </a:rPr>
              <a:t>This is </a:t>
            </a:r>
            <a:r>
              <a:rPr lang="en-US" altLang="zh-CN" sz="3200" dirty="0" err="1">
                <a:solidFill>
                  <a:srgbClr val="FF0000"/>
                </a:solidFill>
              </a:rPr>
              <a:t>Daming’s</a:t>
            </a:r>
            <a:r>
              <a:rPr lang="en-US" altLang="zh-CN" sz="3200" dirty="0">
                <a:solidFill>
                  <a:schemeClr val="tx1"/>
                </a:solidFill>
              </a:rPr>
              <a:t> book. </a:t>
            </a:r>
            <a:endParaRPr lang="en-US" altLang="zh-CN" sz="3200" dirty="0" smtClean="0">
              <a:solidFill>
                <a:schemeClr val="tx1"/>
              </a:solidFill>
            </a:endParaRPr>
          </a:p>
          <a:p>
            <a:r>
              <a:rPr lang="en-US" altLang="zh-CN" sz="3200" dirty="0" smtClean="0">
                <a:solidFill>
                  <a:schemeClr val="tx1"/>
                </a:solidFill>
              </a:rPr>
              <a:t>This </a:t>
            </a:r>
            <a:r>
              <a:rPr lang="en-US" altLang="zh-CN" sz="3200" dirty="0">
                <a:solidFill>
                  <a:schemeClr val="tx1"/>
                </a:solidFill>
              </a:rPr>
              <a:t>is </a:t>
            </a:r>
            <a:r>
              <a:rPr lang="en-US" altLang="zh-CN" sz="3200" dirty="0" smtClean="0">
                <a:solidFill>
                  <a:srgbClr val="FF0000"/>
                </a:solidFill>
              </a:rPr>
              <a:t>Amy’s</a:t>
            </a:r>
            <a:r>
              <a:rPr lang="en-US" altLang="zh-CN" sz="3200" dirty="0" smtClean="0">
                <a:solidFill>
                  <a:schemeClr val="tx1"/>
                </a:solidFill>
              </a:rPr>
              <a:t> ball. This is </a:t>
            </a:r>
            <a:r>
              <a:rPr lang="en-US" altLang="zh-CN" sz="3200" dirty="0" smtClean="0">
                <a:solidFill>
                  <a:srgbClr val="FF0000"/>
                </a:solidFill>
              </a:rPr>
              <a:t>my</a:t>
            </a:r>
            <a:r>
              <a:rPr lang="en-US" altLang="zh-CN" sz="3200" dirty="0" smtClean="0">
                <a:solidFill>
                  <a:schemeClr val="tx1"/>
                </a:solidFill>
              </a:rPr>
              <a:t> book.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5135250" y="4080989"/>
            <a:ext cx="3992361" cy="2007948"/>
          </a:xfrm>
          <a:prstGeom prst="wedgeRoundRectCallout">
            <a:avLst>
              <a:gd name="adj1" fmla="val -16700"/>
              <a:gd name="adj2" fmla="val -6988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dirty="0">
                <a:solidFill>
                  <a:schemeClr val="tx1"/>
                </a:solidFill>
              </a:rPr>
              <a:t>This is </a:t>
            </a:r>
            <a:r>
              <a:rPr lang="en-US" altLang="zh-CN" sz="3200" dirty="0" err="1">
                <a:solidFill>
                  <a:srgbClr val="FF0000"/>
                </a:solidFill>
              </a:rPr>
              <a:t>Daming’s</a:t>
            </a:r>
            <a:r>
              <a:rPr lang="en-US" altLang="zh-CN" sz="3200" dirty="0">
                <a:solidFill>
                  <a:srgbClr val="FF0000"/>
                </a:solidFill>
              </a:rPr>
              <a:t> </a:t>
            </a:r>
            <a:r>
              <a:rPr lang="en-US" altLang="zh-CN" sz="3200" dirty="0">
                <a:solidFill>
                  <a:schemeClr val="tx1"/>
                </a:solidFill>
              </a:rPr>
              <a:t>book. This is </a:t>
            </a:r>
            <a:r>
              <a:rPr lang="en-US" altLang="zh-CN" sz="3200" dirty="0" smtClean="0">
                <a:solidFill>
                  <a:srgbClr val="FF0000"/>
                </a:solidFill>
              </a:rPr>
              <a:t>Amy’s</a:t>
            </a:r>
            <a:r>
              <a:rPr lang="en-US" altLang="zh-CN" sz="3200" dirty="0" smtClean="0">
                <a:solidFill>
                  <a:schemeClr val="tx1"/>
                </a:solidFill>
              </a:rPr>
              <a:t> </a:t>
            </a:r>
            <a:r>
              <a:rPr lang="en-US" altLang="zh-CN" sz="3200" dirty="0">
                <a:solidFill>
                  <a:schemeClr val="tx1"/>
                </a:solidFill>
              </a:rPr>
              <a:t>ball</a:t>
            </a:r>
            <a:r>
              <a:rPr lang="en-US" altLang="zh-CN" sz="3200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zh-CN" sz="3200" dirty="0" smtClean="0">
                <a:solidFill>
                  <a:schemeClr val="tx1"/>
                </a:solidFill>
              </a:rPr>
              <a:t>This is </a:t>
            </a:r>
            <a:r>
              <a:rPr lang="en-US" altLang="zh-CN" sz="3200" dirty="0" smtClean="0">
                <a:solidFill>
                  <a:srgbClr val="FF0000"/>
                </a:solidFill>
              </a:rPr>
              <a:t>Sam’s</a:t>
            </a:r>
            <a:r>
              <a:rPr lang="en-US" altLang="zh-CN" sz="3200" dirty="0" smtClean="0">
                <a:solidFill>
                  <a:schemeClr val="tx1"/>
                </a:solidFill>
              </a:rPr>
              <a:t> book.</a:t>
            </a:r>
          </a:p>
          <a:p>
            <a:r>
              <a:rPr lang="en-US" altLang="zh-CN" sz="3200" dirty="0" smtClean="0">
                <a:solidFill>
                  <a:schemeClr val="tx1"/>
                </a:solidFill>
              </a:rPr>
              <a:t>This is </a:t>
            </a:r>
            <a:r>
              <a:rPr lang="en-US" altLang="zh-CN" sz="3200" dirty="0" smtClean="0">
                <a:solidFill>
                  <a:srgbClr val="FF0000"/>
                </a:solidFill>
              </a:rPr>
              <a:t>my</a:t>
            </a:r>
            <a:r>
              <a:rPr lang="en-US" altLang="zh-CN" sz="3200" dirty="0" smtClean="0">
                <a:solidFill>
                  <a:schemeClr val="tx1"/>
                </a:solidFill>
              </a:rPr>
              <a:t> toy horse.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13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7577" y="447953"/>
            <a:ext cx="8886423" cy="5863062"/>
          </a:xfrm>
        </p:spPr>
        <p:txBody>
          <a:bodyPr>
            <a:normAutofit/>
          </a:bodyPr>
          <a:lstStyle/>
          <a:p>
            <a:r>
              <a:rPr lang="en-US" altLang="zh-CN" sz="3600" dirty="0"/>
              <a:t>This is </a:t>
            </a:r>
            <a:r>
              <a:rPr lang="en-US" altLang="zh-CN" sz="3600" dirty="0">
                <a:solidFill>
                  <a:srgbClr val="FF0000"/>
                </a:solidFill>
              </a:rPr>
              <a:t>my</a:t>
            </a:r>
            <a:r>
              <a:rPr lang="en-US" altLang="zh-CN" sz="3600" dirty="0"/>
              <a:t> toy horse.</a:t>
            </a:r>
          </a:p>
          <a:p>
            <a:r>
              <a:rPr lang="en-US" altLang="zh-CN" sz="3600" dirty="0"/>
              <a:t>This is </a:t>
            </a:r>
            <a:r>
              <a:rPr lang="en-US" altLang="zh-CN" sz="3600" dirty="0">
                <a:solidFill>
                  <a:srgbClr val="FF0000"/>
                </a:solidFill>
              </a:rPr>
              <a:t>your </a:t>
            </a:r>
            <a:r>
              <a:rPr lang="en-US" altLang="zh-CN" sz="3600" dirty="0"/>
              <a:t>book</a:t>
            </a:r>
            <a:r>
              <a:rPr lang="en-US" altLang="zh-CN" sz="3600" dirty="0" smtClean="0"/>
              <a:t>.</a:t>
            </a:r>
          </a:p>
          <a:p>
            <a:endParaRPr lang="en-US" altLang="zh-CN" sz="3600" dirty="0" smtClean="0"/>
          </a:p>
          <a:p>
            <a:endParaRPr lang="en-US" altLang="zh-CN" sz="3600" dirty="0" smtClean="0"/>
          </a:p>
          <a:p>
            <a:r>
              <a:rPr lang="en-US" altLang="zh-CN" sz="3600" dirty="0" smtClean="0"/>
              <a:t>This </a:t>
            </a:r>
            <a:r>
              <a:rPr lang="en-US" altLang="zh-CN" sz="3600" dirty="0"/>
              <a:t>is </a:t>
            </a:r>
            <a:r>
              <a:rPr lang="en-US" altLang="zh-CN" sz="3600" dirty="0" err="1">
                <a:solidFill>
                  <a:srgbClr val="FF0000"/>
                </a:solidFill>
              </a:rPr>
              <a:t>Daming’s</a:t>
            </a:r>
            <a:r>
              <a:rPr lang="en-US" altLang="zh-CN" sz="3600" dirty="0">
                <a:solidFill>
                  <a:srgbClr val="FF0000"/>
                </a:solidFill>
              </a:rPr>
              <a:t> </a:t>
            </a:r>
            <a:r>
              <a:rPr lang="en-US" altLang="zh-CN" sz="3600" dirty="0"/>
              <a:t>book. This is </a:t>
            </a:r>
            <a:r>
              <a:rPr lang="en-US" altLang="zh-CN" sz="3600" dirty="0">
                <a:solidFill>
                  <a:srgbClr val="FF0000"/>
                </a:solidFill>
              </a:rPr>
              <a:t>Amy’s</a:t>
            </a:r>
            <a:r>
              <a:rPr lang="en-US" altLang="zh-CN" sz="3600" dirty="0"/>
              <a:t> ball.</a:t>
            </a:r>
          </a:p>
          <a:p>
            <a:r>
              <a:rPr lang="en-US" altLang="zh-CN" sz="3600" dirty="0"/>
              <a:t>This is </a:t>
            </a:r>
            <a:r>
              <a:rPr lang="en-US" altLang="zh-CN" sz="3600" dirty="0">
                <a:solidFill>
                  <a:srgbClr val="FF0000"/>
                </a:solidFill>
              </a:rPr>
              <a:t>Sam’s</a:t>
            </a:r>
            <a:r>
              <a:rPr lang="en-US" altLang="zh-CN" sz="3600" dirty="0"/>
              <a:t> book</a:t>
            </a:r>
            <a:r>
              <a:rPr lang="en-US" altLang="zh-CN" sz="3600" dirty="0" smtClean="0"/>
              <a:t>. </a:t>
            </a:r>
          </a:p>
          <a:p>
            <a:r>
              <a:rPr lang="en-US" altLang="zh-CN" sz="3600" dirty="0" smtClean="0"/>
              <a:t>They are not 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Lingling’s</a:t>
            </a:r>
            <a:r>
              <a:rPr lang="en-US" altLang="zh-CN" sz="3600" dirty="0" smtClean="0"/>
              <a:t> toys.</a:t>
            </a:r>
            <a:endParaRPr lang="en-US" altLang="zh-CN" sz="3600" dirty="0"/>
          </a:p>
          <a:p>
            <a:endParaRPr lang="zh-CN" altLang="en-US" sz="3600" dirty="0"/>
          </a:p>
          <a:p>
            <a:pPr marL="0" indent="0">
              <a:buNone/>
            </a:pPr>
            <a:endParaRPr lang="zh-CN" altLang="en-US" sz="36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62606770"/>
              </p:ext>
            </p:extLst>
          </p:nvPr>
        </p:nvGraphicFramePr>
        <p:xfrm>
          <a:off x="403534" y="1735813"/>
          <a:ext cx="8148035" cy="10499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4005"/>
                <a:gridCol w="1164005"/>
                <a:gridCol w="1164005"/>
                <a:gridCol w="1164005"/>
                <a:gridCol w="1164005"/>
                <a:gridCol w="1164005"/>
                <a:gridCol w="1164005"/>
              </a:tblGrid>
              <a:tr h="524993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我的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你的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她的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他的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它的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他们的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我们的</a:t>
                      </a:r>
                      <a:endParaRPr lang="zh-CN" altLang="en-US" dirty="0"/>
                    </a:p>
                  </a:txBody>
                  <a:tcPr/>
                </a:tc>
              </a:tr>
              <a:tr h="524993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656822" y="2201026"/>
            <a:ext cx="708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my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90163" y="2201025"/>
            <a:ext cx="1004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your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07594" y="2201024"/>
            <a:ext cx="1004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her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24647" y="2201023"/>
            <a:ext cx="1004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his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254579" y="2201022"/>
            <a:ext cx="1004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its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87919" y="2201021"/>
            <a:ext cx="1004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their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521259" y="2201020"/>
            <a:ext cx="1004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our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73488" y="4853187"/>
            <a:ext cx="6877315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3600" dirty="0" smtClean="0"/>
              <a:t>This is ________ pencil. ( Mr. Wang)</a:t>
            </a:r>
          </a:p>
          <a:p>
            <a:r>
              <a:rPr lang="en-US" altLang="zh-CN" sz="3600" dirty="0"/>
              <a:t>This is </a:t>
            </a:r>
            <a:r>
              <a:rPr lang="en-US" altLang="zh-CN" sz="3600" dirty="0" smtClean="0"/>
              <a:t>_______ book. </a:t>
            </a:r>
            <a:r>
              <a:rPr lang="en-US" altLang="zh-CN" sz="3600" dirty="0"/>
              <a:t>( </a:t>
            </a:r>
            <a:r>
              <a:rPr lang="en-US" altLang="zh-CN" sz="3600" dirty="0" smtClean="0"/>
              <a:t>teacher)</a:t>
            </a:r>
            <a:endParaRPr lang="en-US" altLang="zh-CN" sz="3600" dirty="0"/>
          </a:p>
          <a:p>
            <a:r>
              <a:rPr lang="en-US" altLang="zh-CN" sz="3600" dirty="0" smtClean="0"/>
              <a:t>They are not ______ pens. </a:t>
            </a:r>
            <a:r>
              <a:rPr lang="en-US" altLang="zh-CN" sz="3600" dirty="0"/>
              <a:t>( </a:t>
            </a:r>
            <a:r>
              <a:rPr lang="en-US" altLang="zh-CN" sz="3600" dirty="0" smtClean="0"/>
              <a:t>she)</a:t>
            </a:r>
            <a:endParaRPr lang="en-US" altLang="zh-CN" sz="3600" dirty="0"/>
          </a:p>
        </p:txBody>
      </p:sp>
      <p:sp>
        <p:nvSpPr>
          <p:cNvPr id="13" name="文本框 12"/>
          <p:cNvSpPr txBox="1"/>
          <p:nvPr/>
        </p:nvSpPr>
        <p:spPr>
          <a:xfrm>
            <a:off x="1562634" y="4853184"/>
            <a:ext cx="2964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Mr. Wang’s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678545" y="5437962"/>
            <a:ext cx="2964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teacher’s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218643" y="6010835"/>
            <a:ext cx="2964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her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295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animBg="1"/>
      <p:bldP spid="13" grpId="0"/>
      <p:bldP spid="14" grpId="0"/>
      <p:bldP spid="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1084" y="1041005"/>
            <a:ext cx="6805685" cy="51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376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1" y="0"/>
            <a:ext cx="8856339" cy="587470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7371" y="367719"/>
            <a:ext cx="1556904" cy="13036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7008" y="674906"/>
            <a:ext cx="1245622" cy="996498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5528" y="2087061"/>
            <a:ext cx="937102" cy="103254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1186" y="1962874"/>
            <a:ext cx="1220731" cy="11922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423825">
            <a:off x="1875870" y="3495830"/>
            <a:ext cx="902787" cy="1150047"/>
          </a:xfrm>
          <a:prstGeom prst="rect">
            <a:avLst/>
          </a:prstGeom>
        </p:spPr>
      </p:pic>
      <p:sp>
        <p:nvSpPr>
          <p:cNvPr id="20" name="圆角矩形标注 19"/>
          <p:cNvSpPr/>
          <p:nvPr/>
        </p:nvSpPr>
        <p:spPr>
          <a:xfrm>
            <a:off x="2265637" y="4802505"/>
            <a:ext cx="5731099" cy="1252896"/>
          </a:xfrm>
          <a:prstGeom prst="wedgeRoundRectCallout">
            <a:avLst>
              <a:gd name="adj1" fmla="val -69546"/>
              <a:gd name="adj2" fmla="val 5519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 smtClean="0">
                <a:solidFill>
                  <a:srgbClr val="FF0000"/>
                </a:solidFill>
              </a:rPr>
              <a:t>                                                                            ？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9819" y="4940975"/>
            <a:ext cx="1371600" cy="1047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50749" y="4874300"/>
            <a:ext cx="1095375" cy="11811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60773" y="4854574"/>
            <a:ext cx="1143502" cy="1154392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18924" y="4857724"/>
            <a:ext cx="1106425" cy="1197676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149442" y="6055400"/>
            <a:ext cx="5280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Whose _____ is this?</a:t>
            </a:r>
            <a:endParaRPr lang="zh-CN" altLang="en-US" sz="4000" dirty="0"/>
          </a:p>
        </p:txBody>
      </p:sp>
      <p:sp>
        <p:nvSpPr>
          <p:cNvPr id="22" name="文本框 21"/>
          <p:cNvSpPr txBox="1"/>
          <p:nvPr/>
        </p:nvSpPr>
        <p:spPr>
          <a:xfrm>
            <a:off x="2944652" y="878834"/>
            <a:ext cx="13394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b</a:t>
            </a:r>
            <a:r>
              <a:rPr lang="en-US" altLang="zh-CN" sz="3600" dirty="0" smtClean="0">
                <a:solidFill>
                  <a:srgbClr val="FF0000"/>
                </a:solidFill>
              </a:rPr>
              <a:t>a</a:t>
            </a:r>
            <a:r>
              <a:rPr lang="en-US" altLang="zh-CN" sz="3600" dirty="0" smtClean="0"/>
              <a:t>ll</a:t>
            </a:r>
            <a:endParaRPr lang="zh-CN" altLang="en-US" sz="3600" dirty="0"/>
          </a:p>
        </p:txBody>
      </p:sp>
      <p:sp>
        <p:nvSpPr>
          <p:cNvPr id="23" name="文本框 22"/>
          <p:cNvSpPr txBox="1"/>
          <p:nvPr/>
        </p:nvSpPr>
        <p:spPr>
          <a:xfrm>
            <a:off x="6351917" y="798261"/>
            <a:ext cx="19575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t</a:t>
            </a:r>
            <a:r>
              <a:rPr lang="en-US" altLang="zh-CN" sz="3600" dirty="0" smtClean="0">
                <a:solidFill>
                  <a:srgbClr val="FF0000"/>
                </a:solidFill>
              </a:rPr>
              <a:t>oy</a:t>
            </a:r>
            <a:r>
              <a:rPr lang="en-US" altLang="zh-CN" sz="3600" dirty="0" smtClean="0"/>
              <a:t> h</a:t>
            </a:r>
            <a:r>
              <a:rPr lang="en-US" altLang="zh-CN" sz="3600" dirty="0" smtClean="0">
                <a:solidFill>
                  <a:srgbClr val="FF0000"/>
                </a:solidFill>
              </a:rPr>
              <a:t>or</a:t>
            </a:r>
            <a:r>
              <a:rPr lang="en-US" altLang="zh-CN" sz="3600" dirty="0" smtClean="0"/>
              <a:t>se</a:t>
            </a:r>
            <a:endParaRPr lang="zh-CN" altLang="en-US" sz="3600" dirty="0"/>
          </a:p>
        </p:txBody>
      </p:sp>
      <p:sp>
        <p:nvSpPr>
          <p:cNvPr id="24" name="文本框 23"/>
          <p:cNvSpPr txBox="1"/>
          <p:nvPr/>
        </p:nvSpPr>
        <p:spPr>
          <a:xfrm>
            <a:off x="2962171" y="2227072"/>
            <a:ext cx="1906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red p</a:t>
            </a:r>
            <a:r>
              <a:rPr lang="en-US" altLang="zh-CN" sz="3600" dirty="0" smtClean="0">
                <a:solidFill>
                  <a:srgbClr val="FF0000"/>
                </a:solidFill>
              </a:rPr>
              <a:t>e</a:t>
            </a:r>
            <a:r>
              <a:rPr lang="en-US" altLang="zh-CN" sz="3600" dirty="0" smtClean="0"/>
              <a:t>n</a:t>
            </a:r>
            <a:endParaRPr lang="zh-CN" altLang="en-US" sz="3600" dirty="0"/>
          </a:p>
        </p:txBody>
      </p:sp>
      <p:sp>
        <p:nvSpPr>
          <p:cNvPr id="26" name="文本框 25"/>
          <p:cNvSpPr txBox="1"/>
          <p:nvPr/>
        </p:nvSpPr>
        <p:spPr>
          <a:xfrm>
            <a:off x="6188232" y="2291021"/>
            <a:ext cx="2797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black p</a:t>
            </a:r>
            <a:r>
              <a:rPr lang="en-US" altLang="zh-CN" sz="3600" dirty="0" smtClean="0">
                <a:solidFill>
                  <a:srgbClr val="FF0000"/>
                </a:solidFill>
              </a:rPr>
              <a:t>e</a:t>
            </a:r>
            <a:r>
              <a:rPr lang="en-US" altLang="zh-CN" sz="3600" dirty="0" smtClean="0"/>
              <a:t>n</a:t>
            </a:r>
            <a:endParaRPr lang="zh-CN" altLang="en-US" sz="3600" dirty="0"/>
          </a:p>
        </p:txBody>
      </p:sp>
      <p:sp>
        <p:nvSpPr>
          <p:cNvPr id="27" name="文本框 26"/>
          <p:cNvSpPr txBox="1"/>
          <p:nvPr/>
        </p:nvSpPr>
        <p:spPr>
          <a:xfrm>
            <a:off x="2997727" y="3771454"/>
            <a:ext cx="1906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b</a:t>
            </a:r>
            <a:r>
              <a:rPr lang="en-US" altLang="zh-CN" sz="3600" dirty="0" smtClean="0">
                <a:solidFill>
                  <a:srgbClr val="FF0000"/>
                </a:solidFill>
              </a:rPr>
              <a:t>oo</a:t>
            </a:r>
            <a:r>
              <a:rPr lang="en-US" altLang="zh-CN" sz="3600" dirty="0" smtClean="0"/>
              <a:t>k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343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3" grpId="0"/>
      <p:bldP spid="24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5534" y="298686"/>
            <a:ext cx="8901797" cy="7694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Listen and find: This is _____</a:t>
            </a:r>
            <a:r>
              <a:rPr lang="en-US" altLang="zh-CN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’s</a:t>
            </a:r>
            <a:r>
              <a:rPr lang="en-US" altLang="zh-CN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house.</a:t>
            </a:r>
            <a:endParaRPr lang="zh-CN" alt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42152" y="208533"/>
            <a:ext cx="11063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Bob</a:t>
            </a:r>
            <a:endParaRPr lang="zh-CN" alt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controls>
      <p:control spid="1047" name="ShockwaveFlash1" r:id="rId2" imgW="8119513" imgH="5293838"/>
    </p:controls>
    <p:extLst>
      <p:ext uri="{BB962C8B-B14F-4D97-AF65-F5344CB8AC3E}">
        <p14:creationId xmlns:p14="http://schemas.microsoft.com/office/powerpoint/2010/main" xmlns="" val="1977797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7867" y="1402356"/>
            <a:ext cx="7886700" cy="1325563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为什们猫在</a:t>
            </a:r>
            <a:r>
              <a:rPr lang="en-US" altLang="zh-CN" sz="3200" dirty="0" smtClean="0"/>
              <a:t>Bob</a:t>
            </a:r>
            <a:r>
              <a:rPr lang="zh-CN" altLang="en-US" sz="3200" dirty="0" smtClean="0"/>
              <a:t>的房子里呢？</a:t>
            </a:r>
            <a:endParaRPr lang="zh-CN" altLang="en-US" sz="3200" dirty="0"/>
          </a:p>
        </p:txBody>
      </p:sp>
      <p:sp>
        <p:nvSpPr>
          <p:cNvPr id="4" name="矩形 3"/>
          <p:cNvSpPr/>
          <p:nvPr/>
        </p:nvSpPr>
        <p:spPr>
          <a:xfrm>
            <a:off x="436728" y="598937"/>
            <a:ext cx="8147714" cy="830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Why is the cat in Bob</a:t>
            </a:r>
            <a:r>
              <a:rPr lang="en-US" altLang="zh-CN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’s</a:t>
            </a:r>
            <a:r>
              <a:rPr lang="en-US" altLang="zh-CN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house?</a:t>
            </a:r>
            <a:endParaRPr lang="zh-CN" alt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9128" y="2689319"/>
            <a:ext cx="8147714" cy="830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How do you think of the cat ?</a:t>
            </a:r>
            <a:endParaRPr lang="zh-CN" alt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754607" y="369745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你认为这只猫是是只什么样的猫？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866064" y="4586833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cat is so careless</a:t>
            </a:r>
            <a:r>
              <a:rPr kumimoji="0" lang="zh-CN" alt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粗心的</a:t>
            </a:r>
            <a:r>
              <a:rPr kumimoji="0" lang="en-US" altLang="zh-CN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Sam is careless ,too .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22165" t="12115" r="21721" b="18269"/>
          <a:stretch>
            <a:fillRect/>
          </a:stretch>
        </p:blipFill>
        <p:spPr bwMode="auto">
          <a:xfrm>
            <a:off x="659292" y="1765496"/>
            <a:ext cx="7301132" cy="509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22877" y="0"/>
            <a:ext cx="8345373" cy="7694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Listen: </a:t>
            </a:r>
            <a:r>
              <a:rPr lang="en-US" altLang="zh-CN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What’s the matter with Sam?</a:t>
            </a:r>
            <a:endParaRPr lang="zh-CN" altLang="en-US" sz="4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controls>
      <p:control spid="2066" name="ShockwaveFlash1" r:id="rId2" imgW="8023293" imgH="5615466"/>
    </p:controls>
    <p:extLst>
      <p:ext uri="{BB962C8B-B14F-4D97-AF65-F5344CB8AC3E}">
        <p14:creationId xmlns:p14="http://schemas.microsoft.com/office/powerpoint/2010/main" xmlns="" val="257518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875" y="373683"/>
            <a:ext cx="7227463" cy="648431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8147714" cy="830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Sam has got a headache .</a:t>
            </a:r>
            <a:endParaRPr lang="zh-CN" alt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649" y="296973"/>
            <a:ext cx="7227463" cy="6484317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5808372" y="6028218"/>
            <a:ext cx="2047740" cy="8297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059838" y="4030867"/>
            <a:ext cx="1692466" cy="12623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3593991" y="5392692"/>
            <a:ext cx="907658" cy="8630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309866" y="4866900"/>
            <a:ext cx="1006817" cy="9573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997899" y="4555429"/>
            <a:ext cx="2008208" cy="14305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7183493" y="3329926"/>
            <a:ext cx="907658" cy="8630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0" y="177421"/>
            <a:ext cx="9144000" cy="830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What can you see on the ground ? </a:t>
            </a:r>
            <a:endParaRPr lang="zh-CN" alt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030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888" y="373683"/>
            <a:ext cx="7227463" cy="6484317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177421"/>
            <a:ext cx="9144000" cy="83099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Who help Sam and </a:t>
            </a:r>
            <a:r>
              <a:rPr lang="en-US" altLang="zh-CN" sz="48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Daming</a:t>
            </a:r>
            <a:r>
              <a:rPr lang="en-US" altLang="zh-CN" sz="4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 ? </a:t>
            </a:r>
            <a:endParaRPr lang="zh-CN" altLang="en-US" sz="4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</TotalTime>
  <Words>474</Words>
  <Application>Microsoft Office PowerPoint</Application>
  <PresentationFormat>全屏显示(4:3)</PresentationFormat>
  <Paragraphs>103</Paragraphs>
  <Slides>29</Slides>
  <Notes>0</Notes>
  <HiddenSlides>0</HiddenSlides>
  <MMClips>6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0" baseType="lpstr">
      <vt:lpstr>Office 主题</vt:lpstr>
      <vt:lpstr>Module 8 Unit 1 This is Sam’s book. </vt:lpstr>
      <vt:lpstr>幻灯片 2</vt:lpstr>
      <vt:lpstr>幻灯片 3</vt:lpstr>
      <vt:lpstr>为什们猫在Bob的房子里呢？</vt:lpstr>
      <vt:lpstr>Sam is careless ,too .</vt:lpstr>
      <vt:lpstr>幻灯片 6</vt:lpstr>
      <vt:lpstr>幻灯片 7</vt:lpstr>
      <vt:lpstr>幻灯片 8</vt:lpstr>
      <vt:lpstr>幻灯片 9</vt:lpstr>
      <vt:lpstr>幻灯片 10</vt:lpstr>
      <vt:lpstr>幻灯片 11</vt:lpstr>
      <vt:lpstr>spring</vt:lpstr>
      <vt:lpstr>What can’t you  bring to school ?</vt:lpstr>
      <vt:lpstr>幻灯片 14</vt:lpstr>
      <vt:lpstr>How do Daming and Sam do ?</vt:lpstr>
      <vt:lpstr>How do you think of Lingling ？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May</dc:creator>
  <cp:lastModifiedBy>tw</cp:lastModifiedBy>
  <cp:revision>45</cp:revision>
  <dcterms:created xsi:type="dcterms:W3CDTF">2016-11-08T13:32:18Z</dcterms:created>
  <dcterms:modified xsi:type="dcterms:W3CDTF">2016-11-15T02:25:55Z</dcterms:modified>
</cp:coreProperties>
</file>