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9" r:id="rId9"/>
    <p:sldId id="270" r:id="rId10"/>
    <p:sldId id="271" r:id="rId11"/>
    <p:sldId id="272" r:id="rId12"/>
    <p:sldId id="263" r:id="rId13"/>
    <p:sldId id="264" r:id="rId14"/>
    <p:sldId id="265" r:id="rId15"/>
    <p:sldId id="267" r:id="rId16"/>
    <p:sldId id="268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7570-85C5-4246-A9A7-17CF4576638F}" type="datetimeFigureOut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1879B-8269-41DB-A26A-B828C7000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0549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7570-85C5-4246-A9A7-17CF4576638F}" type="datetimeFigureOut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1879B-8269-41DB-A26A-B828C7000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0457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7570-85C5-4246-A9A7-17CF4576638F}" type="datetimeFigureOut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1879B-8269-41DB-A26A-B828C7000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493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7570-85C5-4246-A9A7-17CF4576638F}" type="datetimeFigureOut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1879B-8269-41DB-A26A-B828C7000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6745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7570-85C5-4246-A9A7-17CF4576638F}" type="datetimeFigureOut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1879B-8269-41DB-A26A-B828C7000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8533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7570-85C5-4246-A9A7-17CF4576638F}" type="datetimeFigureOut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1879B-8269-41DB-A26A-B828C7000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5169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7570-85C5-4246-A9A7-17CF4576638F}" type="datetimeFigureOut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1879B-8269-41DB-A26A-B828C7000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9320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7570-85C5-4246-A9A7-17CF4576638F}" type="datetimeFigureOut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1879B-8269-41DB-A26A-B828C7000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3256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7570-85C5-4246-A9A7-17CF4576638F}" type="datetimeFigureOut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1879B-8269-41DB-A26A-B828C7000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538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7570-85C5-4246-A9A7-17CF4576638F}" type="datetimeFigureOut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1879B-8269-41DB-A26A-B828C7000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1855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7570-85C5-4246-A9A7-17CF4576638F}" type="datetimeFigureOut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1879B-8269-41DB-A26A-B828C7000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2826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E7570-85C5-4246-A9A7-17CF4576638F}" type="datetimeFigureOut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1879B-8269-41DB-A26A-B828C7000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5040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275311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774209"/>
            <a:ext cx="9275310" cy="3111690"/>
          </a:xfrm>
          <a:solidFill>
            <a:schemeClr val="bg1">
              <a:alpha val="90000"/>
            </a:schemeClr>
          </a:solidFill>
        </p:spPr>
        <p:txBody>
          <a:bodyPr>
            <a:normAutofit/>
          </a:bodyPr>
          <a:lstStyle/>
          <a:p>
            <a:r>
              <a:rPr lang="en-US" altLang="zh-CN" dirty="0" smtClean="0"/>
              <a:t>Module 6 Unit 2</a:t>
            </a:r>
            <a:br>
              <a:rPr lang="en-US" altLang="zh-CN" dirty="0" smtClean="0"/>
            </a:br>
            <a:r>
              <a:rPr lang="en-US" altLang="zh-CN" dirty="0" smtClean="0"/>
              <a:t>He’s got a new shirt.</a:t>
            </a:r>
            <a:br>
              <a:rPr lang="en-US" altLang="zh-CN" dirty="0" smtClean="0"/>
            </a:b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35048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9913" y="1580296"/>
            <a:ext cx="7210527" cy="501157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This is Jiang </a:t>
            </a:r>
            <a:r>
              <a:rPr lang="en-US" altLang="zh-CN" dirty="0" err="1" smtClean="0"/>
              <a:t>Fei</a:t>
            </a:r>
            <a:r>
              <a:rPr lang="en-US" altLang="zh-CN" dirty="0" smtClean="0"/>
              <a:t>. What has she got?</a:t>
            </a:r>
            <a:endParaRPr lang="zh-CN" altLang="en-US" dirty="0"/>
          </a:p>
        </p:txBody>
      </p:sp>
      <p:sp>
        <p:nvSpPr>
          <p:cNvPr id="7" name="圆角矩形标注 6"/>
          <p:cNvSpPr/>
          <p:nvPr/>
        </p:nvSpPr>
        <p:spPr>
          <a:xfrm>
            <a:off x="5825746" y="1457465"/>
            <a:ext cx="3206371" cy="1340325"/>
          </a:xfrm>
          <a:prstGeom prst="wedgeRoundRectCallout">
            <a:avLst>
              <a:gd name="adj1" fmla="val -74854"/>
              <a:gd name="adj2" fmla="val 24750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dirty="0" smtClean="0">
                <a:solidFill>
                  <a:schemeClr val="tx1"/>
                </a:solidFill>
              </a:rPr>
              <a:t>Sh</a:t>
            </a:r>
            <a:r>
              <a:rPr lang="en-US" altLang="zh-CN" sz="4000" dirty="0" smtClean="0">
                <a:solidFill>
                  <a:schemeClr val="tx1"/>
                </a:solidFill>
              </a:rPr>
              <a:t>e’s </a:t>
            </a:r>
            <a:r>
              <a:rPr lang="en-US" altLang="zh-CN" sz="4000" dirty="0" smtClean="0">
                <a:solidFill>
                  <a:schemeClr val="tx1"/>
                </a:solidFill>
              </a:rPr>
              <a:t>got </a:t>
            </a:r>
            <a:r>
              <a:rPr lang="en-US" altLang="zh-CN" sz="4000" dirty="0" smtClean="0">
                <a:solidFill>
                  <a:schemeClr val="tx1"/>
                </a:solidFill>
              </a:rPr>
              <a:t>___________. </a:t>
            </a:r>
            <a:endParaRPr lang="zh-CN" altLang="en-US" sz="4000" dirty="0">
              <a:solidFill>
                <a:schemeClr val="tx1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915540" y="2009780"/>
            <a:ext cx="3026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FF0000"/>
                </a:solidFill>
              </a:rPr>
              <a:t>new shoes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35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This is </a:t>
            </a:r>
            <a:r>
              <a:rPr lang="en-US" altLang="zh-CN" dirty="0" err="1" smtClean="0"/>
              <a:t>Xiaoxiao</a:t>
            </a:r>
            <a:r>
              <a:rPr lang="en-US" altLang="zh-CN" dirty="0" smtClean="0"/>
              <a:t>. </a:t>
            </a:r>
            <a:r>
              <a:rPr lang="en-US" altLang="zh-CN" dirty="0"/>
              <a:t>What has she got?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9932" y="1468485"/>
            <a:ext cx="6910818" cy="5109736"/>
          </a:xfrm>
          <a:prstGeom prst="rect">
            <a:avLst/>
          </a:prstGeom>
        </p:spPr>
      </p:pic>
      <p:sp>
        <p:nvSpPr>
          <p:cNvPr id="6" name="圆角矩形标注 5"/>
          <p:cNvSpPr/>
          <p:nvPr/>
        </p:nvSpPr>
        <p:spPr>
          <a:xfrm>
            <a:off x="5825746" y="1457465"/>
            <a:ext cx="3206371" cy="1340325"/>
          </a:xfrm>
          <a:prstGeom prst="wedgeRoundRectCallout">
            <a:avLst>
              <a:gd name="adj1" fmla="val -74854"/>
              <a:gd name="adj2" fmla="val 24750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dirty="0" smtClean="0">
                <a:solidFill>
                  <a:schemeClr val="tx1"/>
                </a:solidFill>
              </a:rPr>
              <a:t>He’s got </a:t>
            </a:r>
            <a:r>
              <a:rPr lang="en-US" altLang="zh-CN" sz="4000" dirty="0" smtClean="0">
                <a:solidFill>
                  <a:schemeClr val="tx1"/>
                </a:solidFill>
              </a:rPr>
              <a:t>___________. </a:t>
            </a:r>
            <a:endParaRPr lang="zh-CN" altLang="en-US" sz="4000" dirty="0">
              <a:solidFill>
                <a:schemeClr val="tx1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005335" y="2075142"/>
            <a:ext cx="3026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FF0000"/>
                </a:solidFill>
              </a:rPr>
              <a:t>a new shirt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960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607322" y="-4718"/>
            <a:ext cx="19839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Retell </a:t>
            </a:r>
            <a:endParaRPr lang="zh-CN" alt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22" y="891744"/>
            <a:ext cx="3998794" cy="2809784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9294" y="923330"/>
            <a:ext cx="4026577" cy="275090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740" y="3870577"/>
            <a:ext cx="3915328" cy="2721292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99294" y="3897595"/>
            <a:ext cx="4026577" cy="2694274"/>
          </a:xfrm>
          <a:prstGeom prst="rect">
            <a:avLst/>
          </a:prstGeom>
        </p:spPr>
      </p:pic>
      <p:sp>
        <p:nvSpPr>
          <p:cNvPr id="9" name="圆角矩形标注 8"/>
          <p:cNvSpPr/>
          <p:nvPr/>
        </p:nvSpPr>
        <p:spPr>
          <a:xfrm>
            <a:off x="174033" y="0"/>
            <a:ext cx="3480179" cy="1123276"/>
          </a:xfrm>
          <a:prstGeom prst="wedgeRoundRectCallout">
            <a:avLst>
              <a:gd name="adj1" fmla="val -9093"/>
              <a:gd name="adj2" fmla="val 60920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3600" dirty="0" smtClean="0">
                <a:solidFill>
                  <a:schemeClr val="tx1"/>
                </a:solidFill>
              </a:rPr>
              <a:t>This is______.</a:t>
            </a:r>
          </a:p>
          <a:p>
            <a:r>
              <a:rPr lang="en-US" altLang="zh-CN" sz="3600" dirty="0" smtClean="0">
                <a:solidFill>
                  <a:schemeClr val="tx1"/>
                </a:solidFill>
              </a:rPr>
              <a:t>He’s got ____. </a:t>
            </a:r>
            <a:endParaRPr lang="zh-CN" altLang="en-US" sz="3600" dirty="0">
              <a:solidFill>
                <a:schemeClr val="tx1"/>
              </a:solidFill>
            </a:endParaRPr>
          </a:p>
        </p:txBody>
      </p:sp>
      <p:sp>
        <p:nvSpPr>
          <p:cNvPr id="10" name="圆角矩形标注 9"/>
          <p:cNvSpPr/>
          <p:nvPr/>
        </p:nvSpPr>
        <p:spPr>
          <a:xfrm>
            <a:off x="5663821" y="0"/>
            <a:ext cx="3480179" cy="1123276"/>
          </a:xfrm>
          <a:prstGeom prst="wedgeRoundRectCallout">
            <a:avLst>
              <a:gd name="adj1" fmla="val -25564"/>
              <a:gd name="adj2" fmla="val 64565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3600" dirty="0" smtClean="0">
                <a:solidFill>
                  <a:schemeClr val="tx1"/>
                </a:solidFill>
              </a:rPr>
              <a:t>This is______.</a:t>
            </a:r>
          </a:p>
          <a:p>
            <a:r>
              <a:rPr lang="en-US" altLang="zh-CN" sz="3600" dirty="0" smtClean="0">
                <a:solidFill>
                  <a:schemeClr val="tx1"/>
                </a:solidFill>
              </a:rPr>
              <a:t>She’s got a____. </a:t>
            </a:r>
            <a:endParaRPr lang="zh-CN" altLang="en-US" sz="3600" dirty="0">
              <a:solidFill>
                <a:schemeClr val="tx1"/>
              </a:solidFill>
            </a:endParaRPr>
          </a:p>
        </p:txBody>
      </p:sp>
      <p:sp>
        <p:nvSpPr>
          <p:cNvPr id="11" name="圆角矩形标注 10"/>
          <p:cNvSpPr/>
          <p:nvPr/>
        </p:nvSpPr>
        <p:spPr>
          <a:xfrm>
            <a:off x="174033" y="2965108"/>
            <a:ext cx="3480179" cy="1123276"/>
          </a:xfrm>
          <a:prstGeom prst="wedgeRoundRectCallout">
            <a:avLst>
              <a:gd name="adj1" fmla="val -9093"/>
              <a:gd name="adj2" fmla="val 60920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3600" dirty="0" smtClean="0">
                <a:solidFill>
                  <a:schemeClr val="tx1"/>
                </a:solidFill>
              </a:rPr>
              <a:t>This is______.</a:t>
            </a:r>
          </a:p>
          <a:p>
            <a:r>
              <a:rPr lang="en-US" altLang="zh-CN" sz="3600" dirty="0" smtClean="0">
                <a:solidFill>
                  <a:schemeClr val="tx1"/>
                </a:solidFill>
              </a:rPr>
              <a:t>She’s got ____. </a:t>
            </a:r>
            <a:endParaRPr lang="zh-CN" altLang="en-US" sz="3600" dirty="0">
              <a:solidFill>
                <a:schemeClr val="tx1"/>
              </a:solidFill>
            </a:endParaRPr>
          </a:p>
        </p:txBody>
      </p:sp>
      <p:sp>
        <p:nvSpPr>
          <p:cNvPr id="12" name="圆角矩形标注 11"/>
          <p:cNvSpPr/>
          <p:nvPr/>
        </p:nvSpPr>
        <p:spPr>
          <a:xfrm>
            <a:off x="5800296" y="3021532"/>
            <a:ext cx="3480179" cy="1066852"/>
          </a:xfrm>
          <a:prstGeom prst="wedgeRoundRectCallout">
            <a:avLst>
              <a:gd name="adj1" fmla="val -31446"/>
              <a:gd name="adj2" fmla="val 6910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3600" dirty="0" smtClean="0">
                <a:solidFill>
                  <a:schemeClr val="tx1"/>
                </a:solidFill>
              </a:rPr>
              <a:t>This is______.</a:t>
            </a:r>
          </a:p>
          <a:p>
            <a:r>
              <a:rPr lang="en-US" altLang="zh-CN" sz="3600" dirty="0" smtClean="0">
                <a:solidFill>
                  <a:schemeClr val="tx1"/>
                </a:solidFill>
              </a:rPr>
              <a:t>He’s got a____. </a:t>
            </a:r>
            <a:endParaRPr lang="zh-CN" alt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25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84093"/>
            <a:ext cx="9082507" cy="5492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52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955077" y="-1"/>
            <a:ext cx="7886700" cy="1325563"/>
          </a:xfrm>
        </p:spPr>
        <p:txBody>
          <a:bodyPr/>
          <a:lstStyle/>
          <a:p>
            <a:pPr algn="ctr"/>
            <a:r>
              <a:rPr lang="en-US" altLang="zh-CN" dirty="0" smtClean="0"/>
              <a:t>Who’s got the animals?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537" y="1084522"/>
            <a:ext cx="7891260" cy="5773477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3023716" y="3113415"/>
            <a:ext cx="5261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I </a:t>
            </a:r>
            <a:endParaRPr lang="zh-CN" alt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6" name="矩形 5"/>
          <p:cNvSpPr/>
          <p:nvPr/>
        </p:nvSpPr>
        <p:spPr>
          <a:xfrm>
            <a:off x="3850378" y="2651750"/>
            <a:ext cx="14067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You </a:t>
            </a:r>
            <a:endParaRPr lang="zh-CN" alt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>
            <a:off x="4957428" y="3509595"/>
            <a:ext cx="11272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He </a:t>
            </a:r>
            <a:endParaRPr lang="zh-CN" altLang="en-US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478202" y="3872007"/>
            <a:ext cx="13885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She </a:t>
            </a:r>
            <a:endParaRPr lang="zh-CN" alt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9" name="矩形 8"/>
          <p:cNvSpPr/>
          <p:nvPr/>
        </p:nvSpPr>
        <p:spPr>
          <a:xfrm>
            <a:off x="4048477" y="3304065"/>
            <a:ext cx="505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?</a:t>
            </a:r>
            <a:endParaRPr lang="zh-CN" alt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9115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/>
          <a:srcRect l="24454" t="921" r="50181" b="65895"/>
          <a:stretch/>
        </p:blipFill>
        <p:spPr>
          <a:xfrm>
            <a:off x="7869383" y="200350"/>
            <a:ext cx="898308" cy="85980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2"/>
          <a:srcRect l="5792" t="27172" r="70655" b="42616"/>
          <a:stretch/>
        </p:blipFill>
        <p:spPr>
          <a:xfrm>
            <a:off x="7878654" y="1254286"/>
            <a:ext cx="927859" cy="87076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2"/>
          <a:srcRect l="10865" t="58621" r="64313" b="11167"/>
          <a:stretch/>
        </p:blipFill>
        <p:spPr>
          <a:xfrm>
            <a:off x="7908205" y="2319173"/>
            <a:ext cx="959956" cy="85485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2"/>
          <a:srcRect l="42028" t="62584" r="32969" b="2994"/>
          <a:stretch/>
        </p:blipFill>
        <p:spPr>
          <a:xfrm>
            <a:off x="8010393" y="5675405"/>
            <a:ext cx="906680" cy="91325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2"/>
          <a:srcRect l="65400" t="31382" r="10503" b="28253"/>
          <a:stretch/>
        </p:blipFill>
        <p:spPr>
          <a:xfrm>
            <a:off x="7955608" y="4578313"/>
            <a:ext cx="980350" cy="94934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2"/>
          <a:srcRect l="51631" t="4141" r="24091" b="63418"/>
          <a:stretch/>
        </p:blipFill>
        <p:spPr>
          <a:xfrm>
            <a:off x="7908205" y="3472915"/>
            <a:ext cx="961422" cy="93989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0" name="文本框 9"/>
          <p:cNvSpPr txBox="1"/>
          <p:nvPr/>
        </p:nvSpPr>
        <p:spPr>
          <a:xfrm>
            <a:off x="737767" y="553832"/>
            <a:ext cx="7253742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/>
              <a:t>I’</a:t>
            </a:r>
            <a:r>
              <a:rPr lang="en-US" altLang="zh-CN" sz="4400" dirty="0" smtClean="0">
                <a:solidFill>
                  <a:srgbClr val="FF0000"/>
                </a:solidFill>
              </a:rPr>
              <a:t>ve got </a:t>
            </a:r>
            <a:r>
              <a:rPr lang="en-US" altLang="zh-CN" sz="4400" dirty="0" smtClean="0"/>
              <a:t>a _______.</a:t>
            </a:r>
          </a:p>
          <a:p>
            <a:r>
              <a:rPr lang="en-US" altLang="zh-CN" sz="4400" dirty="0" smtClean="0"/>
              <a:t>You’</a:t>
            </a:r>
            <a:r>
              <a:rPr lang="en-US" altLang="zh-CN" sz="4400" dirty="0" smtClean="0">
                <a:solidFill>
                  <a:srgbClr val="FF0000"/>
                </a:solidFill>
              </a:rPr>
              <a:t>ve got </a:t>
            </a:r>
            <a:r>
              <a:rPr lang="en-US" altLang="zh-CN" sz="4400" dirty="0" smtClean="0"/>
              <a:t>a ________.</a:t>
            </a:r>
          </a:p>
          <a:p>
            <a:r>
              <a:rPr lang="en-US" altLang="zh-CN" sz="4400" dirty="0" smtClean="0"/>
              <a:t>He’</a:t>
            </a:r>
            <a:r>
              <a:rPr lang="en-US" altLang="zh-CN" sz="4400" dirty="0" smtClean="0">
                <a:solidFill>
                  <a:srgbClr val="FF0000"/>
                </a:solidFill>
              </a:rPr>
              <a:t>s got </a:t>
            </a:r>
            <a:r>
              <a:rPr lang="en-US" altLang="zh-CN" sz="4400" dirty="0" smtClean="0"/>
              <a:t>a _______.</a:t>
            </a:r>
          </a:p>
          <a:p>
            <a:r>
              <a:rPr lang="en-US" altLang="zh-CN" sz="4400" dirty="0" smtClean="0"/>
              <a:t>Look at that!</a:t>
            </a:r>
          </a:p>
          <a:p>
            <a:endParaRPr lang="en-US" altLang="zh-CN" sz="4400" dirty="0" smtClean="0"/>
          </a:p>
          <a:p>
            <a:r>
              <a:rPr lang="en-US" altLang="zh-CN" sz="4400" dirty="0" smtClean="0"/>
              <a:t>I’</a:t>
            </a:r>
            <a:r>
              <a:rPr lang="en-US" altLang="zh-CN" sz="4400" dirty="0" smtClean="0">
                <a:solidFill>
                  <a:srgbClr val="FF0000"/>
                </a:solidFill>
              </a:rPr>
              <a:t>ve got </a:t>
            </a:r>
            <a:r>
              <a:rPr lang="en-US" altLang="zh-CN" sz="4400" dirty="0" smtClean="0"/>
              <a:t>a _______.</a:t>
            </a:r>
          </a:p>
          <a:p>
            <a:r>
              <a:rPr lang="en-US" altLang="zh-CN" sz="4400" dirty="0" smtClean="0"/>
              <a:t>You’</a:t>
            </a:r>
            <a:r>
              <a:rPr lang="en-US" altLang="zh-CN" sz="4400" dirty="0" smtClean="0">
                <a:solidFill>
                  <a:srgbClr val="FF0000"/>
                </a:solidFill>
              </a:rPr>
              <a:t>ve got</a:t>
            </a:r>
            <a:r>
              <a:rPr lang="en-US" altLang="zh-CN" sz="4400" dirty="0" smtClean="0"/>
              <a:t> a ________.</a:t>
            </a:r>
          </a:p>
          <a:p>
            <a:r>
              <a:rPr lang="en-US" altLang="zh-CN" sz="4400" dirty="0" smtClean="0"/>
              <a:t>She’</a:t>
            </a:r>
            <a:r>
              <a:rPr lang="en-US" altLang="zh-CN" sz="4400" dirty="0" smtClean="0">
                <a:solidFill>
                  <a:srgbClr val="FF0000"/>
                </a:solidFill>
              </a:rPr>
              <a:t>s got </a:t>
            </a:r>
            <a:r>
              <a:rPr lang="en-US" altLang="zh-CN" sz="4400" dirty="0" smtClean="0"/>
              <a:t>a _______.</a:t>
            </a:r>
          </a:p>
          <a:p>
            <a:r>
              <a:rPr lang="en-US" altLang="zh-CN" sz="4400" dirty="0" smtClean="0"/>
              <a:t>There in the lake!</a:t>
            </a:r>
          </a:p>
          <a:p>
            <a:endParaRPr lang="en-US" altLang="zh-CN" sz="4400" dirty="0"/>
          </a:p>
          <a:p>
            <a:endParaRPr lang="en-US" altLang="zh-CN" sz="4400" dirty="0" smtClean="0"/>
          </a:p>
          <a:p>
            <a:r>
              <a:rPr lang="en-US" altLang="zh-CN" sz="4400" dirty="0" smtClean="0"/>
              <a:t> </a:t>
            </a:r>
            <a:endParaRPr lang="zh-CN" altLang="en-US" sz="4400" dirty="0"/>
          </a:p>
        </p:txBody>
      </p:sp>
      <p:sp>
        <p:nvSpPr>
          <p:cNvPr id="2" name="矩形 1"/>
          <p:cNvSpPr/>
          <p:nvPr/>
        </p:nvSpPr>
        <p:spPr>
          <a:xfrm>
            <a:off x="100901" y="-200743"/>
            <a:ext cx="724339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48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Listen and find. Then chant.</a:t>
            </a:r>
            <a:endParaRPr lang="zh-CN" altLang="en-US" sz="48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1583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68 -0.04028 L -0.03368 -0.04005 C -0.04861 -0.03287 -0.04166 -0.03611 -0.05469 -0.03033 L -0.0592 -0.02847 C -0.06059 -0.02778 -0.06198 -0.02685 -0.06354 -0.02639 C -0.07291 -0.02431 -0.07708 -0.02315 -0.0875 -0.02246 C -0.10191 -0.02153 -0.11632 -0.02107 -0.13073 -0.02037 L -0.13975 -0.01852 C -0.14219 -0.01783 -0.14462 -0.0169 -0.14722 -0.01644 C -0.1526 -0.01551 -0.15816 -0.01528 -0.16354 -0.01459 C -0.17951 -0.01019 -0.16771 -0.01296 -0.19635 -0.01042 L -0.21875 -0.00857 C -0.30382 -0.01042 -0.30295 -0.01181 -0.38298 -0.00857 C -0.38993 -0.00834 -0.39687 -0.00718 -0.40382 -0.00648 C -0.40955 -0.00463 -0.4125 -0.00347 -0.41875 -0.00255 C -0.43021 -0.00093 -0.45312 0.00139 -0.45312 0.00162 C -0.45503 0.00208 -0.45712 0.00254 -0.45903 0.00347 C -0.46059 0.00393 -0.46198 0.00486 -0.46354 0.00532 C -0.46597 0.00625 -0.46857 0.00648 -0.471 0.00741 C -0.47257 0.00787 -0.47534 0.00949 -0.47534 0.00972 L -0.47534 0.00949 " pathEditMode="relative" rAng="0" ptsTypes="AAAAA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83" y="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622 -0.03704 L -0.02622 -0.03681 L -0.04566 -0.03496 C -0.0507 -0.03449 -0.05556 -0.03287 -0.06059 -0.03287 C -0.08351 -0.03287 -0.10643 -0.03426 -0.12934 -0.03496 C -0.13334 -0.03565 -0.13733 -0.03611 -0.14115 -0.03704 C -0.14271 -0.03727 -0.1441 -0.03843 -0.14566 -0.03889 C -0.14775 -0.03982 -0.14966 -0.04051 -0.15174 -0.04098 C -0.15504 -0.0419 -0.15868 -0.04236 -0.16216 -0.04306 C -0.16511 -0.04422 -0.16806 -0.04584 -0.17101 -0.04699 C -0.17379 -0.04792 -0.1882 -0.05047 -0.19045 -0.05093 C -0.19497 -0.05301 -0.19931 -0.05556 -0.20382 -0.05695 C -0.21285 -0.05949 -0.22223 -0.06042 -0.23073 -0.06482 C -0.23577 -0.0676 -0.24063 -0.07061 -0.24566 -0.07292 C -0.25 -0.07477 -0.25469 -0.07547 -0.25903 -0.07686 C -0.26268 -0.07801 -0.26615 -0.0794 -0.26962 -0.08079 C -0.27414 -0.08264 -0.27848 -0.08519 -0.28299 -0.08681 C -0.28785 -0.08843 -0.29306 -0.08866 -0.29792 -0.09074 L -0.30695 -0.09468 C -0.30834 -0.09422 -0.3099 -0.09375 -0.31129 -0.09283 C -0.32674 -0.08149 -0.31459 -0.08727 -0.32483 -0.08287 C -0.32778 -0.0801 -0.33125 -0.07824 -0.33368 -0.07477 C -0.33924 -0.06736 -0.33611 -0.06968 -0.34271 -0.0669 C -0.3441 -0.06551 -0.34549 -0.06389 -0.34723 -0.06297 C -0.35955 -0.05463 -0.34323 -0.06829 -0.35608 -0.05695 C -0.36077 -0.04746 -0.35747 -0.05162 -0.36806 -0.04699 L -0.37257 -0.04491 C -0.38247 -0.03611 -0.3783 -0.03912 -0.38438 -0.03496 L -0.38438 -0.03473 " pathEditMode="relative" rAng="0" ptsTypes="AAAAAAAAAAAAAAAAAAAAAAAAAAA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17" y="-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833 -0.02453 L -0.05833 -0.0243 C -0.07187 -0.02245 -0.08316 -0.02037 -0.09722 -0.02037 C -0.13559 -0.02037 -0.17378 -0.02176 -0.21215 -0.02245 C -0.22222 -0.02477 -0.22309 -0.02523 -0.23455 -0.02639 C -0.24149 -0.02731 -0.24844 -0.02777 -0.25538 -0.02847 C -0.26042 -0.02893 -0.26528 -0.02986 -0.27031 -0.03055 C -0.27187 -0.03102 -0.27326 -0.03194 -0.27483 -0.0324 C -0.27969 -0.03402 -0.28628 -0.03518 -0.29114 -0.03634 C -0.29375 -0.03703 -0.29618 -0.0375 -0.29861 -0.03842 C -0.30173 -0.03958 -0.30451 -0.04143 -0.30764 -0.04236 C -0.30955 -0.04305 -0.31163 -0.04352 -0.31354 -0.04444 C -0.31667 -0.0456 -0.31962 -0.04699 -0.32257 -0.04838 C -0.32396 -0.04907 -0.32569 -0.04907 -0.32708 -0.05046 C -0.32847 -0.05162 -0.32986 -0.05347 -0.33142 -0.0544 C -0.33437 -0.05602 -0.3375 -0.05694 -0.34045 -0.05833 C -0.34479 -0.06018 -0.34618 -0.06111 -0.35087 -0.06227 C -0.35521 -0.06342 -0.36285 -0.06458 -0.36736 -0.0662 C -0.38524 -0.07291 -0.36667 -0.06852 -0.38663 -0.07222 C -0.38941 -0.07338 -0.39444 -0.07592 -0.39722 -0.07615 C -0.40955 -0.07801 -0.42205 -0.07777 -0.43437 -0.08009 C -0.45035 -0.08333 -0.44132 -0.08171 -0.46128 -0.08426 C -0.46406 -0.08495 -0.47014 -0.08611 -0.47326 -0.08819 C -0.47396 -0.08865 -0.4743 -0.08958 -0.47465 -0.09004 L -0.47465 -0.08981 " pathEditMode="relative" rAng="0" ptsTypes="AAAAAAAAAAAAAAAAAAAAAAA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16" y="-3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85185E-6 L -2.77778E-7 1.85185E-6 C -0.00451 0.00046 -0.0092 0.00046 -0.01354 0.00185 C -0.01562 0.00254 -0.01736 0.00486 -0.01944 0.00579 C -0.02135 0.00671 -0.02344 0.00717 -0.02552 0.00787 C -0.04253 0.01296 -0.0243 0.00694 -0.03889 0.0118 L -0.08368 0.00995 C -0.09062 0.00949 -0.09757 0.00787 -0.10451 0.00787 C -0.13732 0.00787 -0.17014 0.00926 -0.20295 0.00995 C -0.21476 0.01366 -0.2059 0.01111 -0.22535 0.01389 C -0.25694 0.01805 -0.22031 0.01481 -0.27917 0.01782 C -0.28455 0.01852 -0.2901 0.01991 -0.29548 0.01991 C -0.33437 0.01991 -0.33646 0.01829 -0.36719 0.01574 C -0.38559 0.01435 -0.41719 0.01227 -0.43437 0.0118 C -0.44427 0.01157 -0.45417 0.0118 -0.46406 0.0118 L -0.46406 0.0118 " pathEditMode="relative" ptsTypes="AAAAAAAAAAAAAA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6.66667E-6 L -2.22222E-6 -6.66667E-6 C -0.04705 -0.00718 0.02518 0.00346 -0.02986 -0.00417 L -0.05677 -0.00811 C -0.06128 -0.0088 -0.0658 -0.00973 -0.07014 -0.00996 L -0.09409 -0.01204 C -0.10451 -0.0132 -0.10937 -0.01459 -0.11944 -0.01598 C -0.14062 -0.01899 -0.1342 -0.01737 -0.15816 -0.01992 C -0.16319 -0.02061 -0.16823 -0.02177 -0.17309 -0.022 C -0.18871 -0.02292 -0.26736 -0.02547 -0.28055 -0.02593 C -0.29652 -0.02663 -0.31909 -0.02825 -0.33576 -0.02987 C -0.3408 -0.03056 -0.34566 -0.03149 -0.35069 -0.03195 C -0.35764 -0.03265 -0.36458 -0.03334 -0.37152 -0.03404 C -0.38125 -0.03658 -0.37847 -0.03589 -0.38958 -0.03797 C -0.40156 -0.04005 -0.39757 -0.03982 -0.40434 -0.03982 L -0.40434 -0.03982 " pathEditMode="relative" ptsTypes="AAAAAAAAAAAAAAAA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51 0.0125 L -0.02951 0.01273 C -0.03924 0.01343 -0.05104 0.01435 -0.06094 0.01644 C -0.06597 0.01759 -0.07587 0.0206 -0.07587 0.02083 L -0.11476 0.01644 C -0.12153 0.01551 -0.12101 0.01458 -0.12656 0.0125 C -0.12864 0.01181 -0.13055 0.01134 -0.13264 0.01065 C -0.13559 0.00926 -0.13854 0.00741 -0.14149 0.00648 C -0.14496 0.00556 -0.14844 0.00533 -0.15191 0.00463 L -0.16094 0.0007 C -0.1625 -1.48148E-6 -0.16406 -0.00046 -0.16545 -0.00139 C -0.17187 -0.00579 -0.17951 -0.01111 -0.18628 -0.01342 C -0.19983 -0.01782 -0.18351 -0.01204 -0.20417 -0.02129 C -0.20625 -0.02222 -0.20833 -0.02245 -0.21024 -0.02315 C -0.225 -0.02986 -0.21163 -0.025 -0.22222 -0.02917 C -0.22569 -0.03055 -0.22917 -0.03194 -0.23264 -0.0331 C -0.23455 -0.03403 -0.23663 -0.03449 -0.23854 -0.03518 C -0.24149 -0.03634 -0.24462 -0.03773 -0.24757 -0.03912 C -0.24896 -0.03981 -0.25052 -0.04074 -0.25191 -0.0412 C -0.26649 -0.04606 -0.24844 -0.04004 -0.26545 -0.04514 C -0.27344 -0.04745 -0.26979 -0.04699 -0.27882 -0.04907 C -0.29201 -0.05208 -0.28819 -0.05046 -0.30278 -0.05301 C -0.30573 -0.0537 -0.30868 -0.0544 -0.31163 -0.05509 C -0.31962 -0.05694 -0.3276 -0.05949 -0.33559 -0.06111 C -0.33906 -0.0618 -0.34253 -0.06227 -0.34601 -0.06296 C -0.37535 -0.06944 -0.33073 -0.05972 -0.36094 -0.06898 C -0.36285 -0.06967 -0.38524 -0.07268 -0.38628 -0.07292 C -0.38785 -0.07361 -0.38924 -0.07454 -0.3908 -0.075 C -0.39375 -0.07592 -0.3967 -0.07639 -0.39983 -0.07685 C -0.40677 -0.07824 -0.41371 -0.07917 -0.42066 -0.08102 C -0.43906 -0.08588 -0.43055 -0.08403 -0.44601 -0.0868 C -0.44757 -0.0875 -0.44896 -0.08866 -0.45052 -0.08889 C -0.45851 -0.09004 -0.4743 -0.09074 -0.4743 -0.09051 L -0.4743 -0.09074 " pathEditMode="relative" rAng="0" ptsTypes="AAAAAAAAAAAAAAAAAAAAAAAAAAAAAAAAAA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40" y="-47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916470" y="387908"/>
            <a:ext cx="53110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Guess: Wha</a:t>
            </a:r>
            <a:r>
              <a:rPr lang="en-US" altLang="zh-CN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 is it?</a:t>
            </a:r>
            <a:endParaRPr lang="zh-CN" alt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云形 6"/>
          <p:cNvSpPr/>
          <p:nvPr/>
        </p:nvSpPr>
        <p:spPr>
          <a:xfrm>
            <a:off x="777922" y="1842448"/>
            <a:ext cx="2047164" cy="146031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dirty="0">
                <a:solidFill>
                  <a:schemeClr val="tx1"/>
                </a:solidFill>
              </a:rPr>
              <a:t>l</a:t>
            </a:r>
            <a:r>
              <a:rPr lang="en-US" altLang="zh-CN" sz="3600" dirty="0" smtClean="0">
                <a:solidFill>
                  <a:schemeClr val="tx1"/>
                </a:solidFill>
              </a:rPr>
              <a:t>ong ears</a:t>
            </a:r>
            <a:endParaRPr lang="zh-CN" altLang="en-US" sz="3600" dirty="0">
              <a:solidFill>
                <a:schemeClr val="tx1"/>
              </a:solidFill>
            </a:endParaRPr>
          </a:p>
        </p:txBody>
      </p:sp>
      <p:sp>
        <p:nvSpPr>
          <p:cNvPr id="8" name="云形 7"/>
          <p:cNvSpPr/>
          <p:nvPr/>
        </p:nvSpPr>
        <p:spPr>
          <a:xfrm>
            <a:off x="6457665" y="1842448"/>
            <a:ext cx="2047164" cy="146031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dirty="0" smtClean="0">
                <a:solidFill>
                  <a:schemeClr val="tx1"/>
                </a:solidFill>
              </a:rPr>
              <a:t>run</a:t>
            </a:r>
            <a:endParaRPr lang="zh-CN" altLang="en-US" sz="3600" dirty="0">
              <a:solidFill>
                <a:schemeClr val="tx1"/>
              </a:solidFill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2552131" y="2975212"/>
            <a:ext cx="928048" cy="327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V="1">
            <a:off x="5868547" y="3138985"/>
            <a:ext cx="900743" cy="3537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1132764" y="4995080"/>
            <a:ext cx="7765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It’</a:t>
            </a:r>
            <a:r>
              <a:rPr lang="en-US" altLang="zh-CN" sz="4000" i="1" dirty="0" smtClean="0">
                <a:solidFill>
                  <a:srgbClr val="FF0000"/>
                </a:solidFill>
              </a:rPr>
              <a:t>s got </a:t>
            </a:r>
            <a:r>
              <a:rPr lang="en-US" altLang="zh-CN" sz="4000" dirty="0" smtClean="0"/>
              <a:t>long ears.</a:t>
            </a:r>
          </a:p>
          <a:p>
            <a:r>
              <a:rPr lang="en-US" altLang="zh-CN" sz="4000" dirty="0" smtClean="0"/>
              <a:t>It </a:t>
            </a:r>
            <a:r>
              <a:rPr lang="en-US" altLang="zh-CN" sz="4000" i="1" dirty="0" smtClean="0">
                <a:solidFill>
                  <a:srgbClr val="FF0000"/>
                </a:solidFill>
              </a:rPr>
              <a:t>can</a:t>
            </a:r>
            <a:r>
              <a:rPr lang="en-US" altLang="zh-CN" sz="4000" dirty="0" smtClean="0"/>
              <a:t> run.</a:t>
            </a:r>
            <a:endParaRPr lang="zh-CN" altLang="en-US" sz="4000" dirty="0"/>
          </a:p>
        </p:txBody>
      </p:sp>
      <p:sp>
        <p:nvSpPr>
          <p:cNvPr id="2" name="文本框 1"/>
          <p:cNvSpPr txBox="1"/>
          <p:nvPr/>
        </p:nvSpPr>
        <p:spPr>
          <a:xfrm>
            <a:off x="4136409" y="3003560"/>
            <a:ext cx="233376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800" b="1" dirty="0" smtClean="0">
                <a:solidFill>
                  <a:srgbClr val="FF0000"/>
                </a:solidFill>
              </a:rPr>
              <a:t>?</a:t>
            </a:r>
            <a:endParaRPr lang="zh-CN" altLang="en-US" sz="8800" b="1" dirty="0">
              <a:solidFill>
                <a:srgbClr val="FF0000"/>
              </a:solidFill>
            </a:endParaRPr>
          </a:p>
        </p:txBody>
      </p:sp>
      <p:sp>
        <p:nvSpPr>
          <p:cNvPr id="5" name="云形 4"/>
          <p:cNvSpPr/>
          <p:nvPr/>
        </p:nvSpPr>
        <p:spPr>
          <a:xfrm>
            <a:off x="3193575" y="2787187"/>
            <a:ext cx="2811439" cy="1856095"/>
          </a:xfrm>
          <a:prstGeom prst="cloud">
            <a:avLst/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1259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916470" y="387908"/>
            <a:ext cx="53110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Guess: Wha</a:t>
            </a:r>
            <a:r>
              <a:rPr lang="en-US" altLang="zh-CN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 is it?</a:t>
            </a:r>
            <a:endParaRPr lang="zh-CN" alt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云形 6"/>
          <p:cNvSpPr/>
          <p:nvPr/>
        </p:nvSpPr>
        <p:spPr>
          <a:xfrm>
            <a:off x="777922" y="1842448"/>
            <a:ext cx="2047164" cy="146031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dirty="0">
                <a:solidFill>
                  <a:schemeClr val="tx1"/>
                </a:solidFill>
              </a:rPr>
              <a:t>l</a:t>
            </a:r>
            <a:r>
              <a:rPr lang="en-US" altLang="zh-CN" sz="3600" dirty="0" smtClean="0">
                <a:solidFill>
                  <a:schemeClr val="tx1"/>
                </a:solidFill>
              </a:rPr>
              <a:t>ong nose</a:t>
            </a:r>
            <a:endParaRPr lang="zh-CN" altLang="en-US" sz="3600" dirty="0">
              <a:solidFill>
                <a:schemeClr val="tx1"/>
              </a:solidFill>
            </a:endParaRPr>
          </a:p>
        </p:txBody>
      </p:sp>
      <p:sp>
        <p:nvSpPr>
          <p:cNvPr id="8" name="云形 7"/>
          <p:cNvSpPr/>
          <p:nvPr/>
        </p:nvSpPr>
        <p:spPr>
          <a:xfrm>
            <a:off x="6457665" y="1842448"/>
            <a:ext cx="2047164" cy="146031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dirty="0" smtClean="0">
                <a:solidFill>
                  <a:schemeClr val="tx1"/>
                </a:solidFill>
              </a:rPr>
              <a:t>big</a:t>
            </a:r>
            <a:endParaRPr lang="zh-CN" altLang="en-US" sz="3600" dirty="0">
              <a:solidFill>
                <a:schemeClr val="tx1"/>
              </a:solidFill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2552131" y="2975212"/>
            <a:ext cx="928048" cy="327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V="1">
            <a:off x="5868547" y="3138985"/>
            <a:ext cx="900743" cy="3537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1132764" y="4995080"/>
            <a:ext cx="7765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It’</a:t>
            </a:r>
            <a:r>
              <a:rPr lang="en-US" altLang="zh-CN" sz="4000" i="1" dirty="0" smtClean="0">
                <a:solidFill>
                  <a:srgbClr val="FF0000"/>
                </a:solidFill>
              </a:rPr>
              <a:t>s got </a:t>
            </a:r>
            <a:r>
              <a:rPr lang="en-US" altLang="zh-CN" sz="4000" dirty="0" smtClean="0"/>
              <a:t>long nose.</a:t>
            </a:r>
          </a:p>
          <a:p>
            <a:r>
              <a:rPr lang="en-US" altLang="zh-CN" sz="4000" dirty="0" smtClean="0"/>
              <a:t>It </a:t>
            </a:r>
            <a:r>
              <a:rPr lang="en-US" altLang="zh-CN" sz="4000" i="1" dirty="0" smtClean="0">
                <a:solidFill>
                  <a:srgbClr val="FF0000"/>
                </a:solidFill>
              </a:rPr>
              <a:t>is</a:t>
            </a:r>
            <a:r>
              <a:rPr lang="en-US" altLang="zh-CN" sz="4000" dirty="0" smtClean="0"/>
              <a:t> big.</a:t>
            </a:r>
            <a:endParaRPr lang="zh-CN" altLang="en-US" sz="4000" dirty="0"/>
          </a:p>
        </p:txBody>
      </p:sp>
      <p:sp>
        <p:nvSpPr>
          <p:cNvPr id="12" name="文本框 11"/>
          <p:cNvSpPr txBox="1"/>
          <p:nvPr/>
        </p:nvSpPr>
        <p:spPr>
          <a:xfrm>
            <a:off x="4136409" y="3003560"/>
            <a:ext cx="233376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800" b="1" dirty="0" smtClean="0">
                <a:solidFill>
                  <a:srgbClr val="FF0000"/>
                </a:solidFill>
              </a:rPr>
              <a:t>?</a:t>
            </a:r>
            <a:endParaRPr lang="zh-CN" altLang="en-US" sz="8800" b="1" dirty="0">
              <a:solidFill>
                <a:srgbClr val="FF0000"/>
              </a:solidFill>
            </a:endParaRPr>
          </a:p>
        </p:txBody>
      </p:sp>
      <p:sp>
        <p:nvSpPr>
          <p:cNvPr id="5" name="云形 4"/>
          <p:cNvSpPr/>
          <p:nvPr/>
        </p:nvSpPr>
        <p:spPr>
          <a:xfrm>
            <a:off x="3166285" y="2975212"/>
            <a:ext cx="2811439" cy="1856095"/>
          </a:xfrm>
          <a:prstGeom prst="cloud">
            <a:avLst/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5655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916470" y="387908"/>
            <a:ext cx="53110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Guess: Wha</a:t>
            </a:r>
            <a:r>
              <a:rPr lang="en-US" altLang="zh-CN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 is it?</a:t>
            </a:r>
            <a:endParaRPr lang="zh-CN" alt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云形 6"/>
          <p:cNvSpPr/>
          <p:nvPr/>
        </p:nvSpPr>
        <p:spPr>
          <a:xfrm>
            <a:off x="777922" y="1842448"/>
            <a:ext cx="2047164" cy="146031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dirty="0" smtClean="0">
                <a:solidFill>
                  <a:schemeClr val="tx1"/>
                </a:solidFill>
              </a:rPr>
              <a:t>green eyes</a:t>
            </a:r>
            <a:endParaRPr lang="zh-CN" altLang="en-US" sz="3600" dirty="0">
              <a:solidFill>
                <a:schemeClr val="tx1"/>
              </a:solidFill>
            </a:endParaRPr>
          </a:p>
        </p:txBody>
      </p:sp>
      <p:sp>
        <p:nvSpPr>
          <p:cNvPr id="8" name="云形 7"/>
          <p:cNvSpPr/>
          <p:nvPr/>
        </p:nvSpPr>
        <p:spPr>
          <a:xfrm>
            <a:off x="6457665" y="1842448"/>
            <a:ext cx="2047164" cy="146031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dirty="0" smtClean="0">
                <a:solidFill>
                  <a:schemeClr val="tx1"/>
                </a:solidFill>
              </a:rPr>
              <a:t>black</a:t>
            </a:r>
            <a:endParaRPr lang="zh-CN" altLang="en-US" sz="3600" dirty="0">
              <a:solidFill>
                <a:schemeClr val="tx1"/>
              </a:solidFill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2552131" y="2975212"/>
            <a:ext cx="928048" cy="327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V="1">
            <a:off x="5868547" y="3138985"/>
            <a:ext cx="900743" cy="3537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1132764" y="4995080"/>
            <a:ext cx="7765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It’</a:t>
            </a:r>
            <a:r>
              <a:rPr lang="en-US" altLang="zh-CN" sz="4000" i="1" dirty="0" smtClean="0">
                <a:solidFill>
                  <a:srgbClr val="FF0000"/>
                </a:solidFill>
              </a:rPr>
              <a:t>s got </a:t>
            </a:r>
            <a:r>
              <a:rPr lang="en-US" altLang="zh-CN" sz="4000" dirty="0" smtClean="0"/>
              <a:t>green eyes.</a:t>
            </a:r>
          </a:p>
          <a:p>
            <a:r>
              <a:rPr lang="en-US" altLang="zh-CN" sz="4000" dirty="0" smtClean="0"/>
              <a:t>It </a:t>
            </a:r>
            <a:r>
              <a:rPr lang="en-US" altLang="zh-CN" sz="4000" i="1" dirty="0" smtClean="0">
                <a:solidFill>
                  <a:srgbClr val="FF0000"/>
                </a:solidFill>
              </a:rPr>
              <a:t>is</a:t>
            </a:r>
            <a:r>
              <a:rPr lang="en-US" altLang="zh-CN" sz="4000" dirty="0" smtClean="0"/>
              <a:t> black.</a:t>
            </a:r>
            <a:endParaRPr lang="zh-CN" altLang="en-US" sz="4000" dirty="0"/>
          </a:p>
        </p:txBody>
      </p:sp>
      <p:sp>
        <p:nvSpPr>
          <p:cNvPr id="12" name="文本框 11"/>
          <p:cNvSpPr txBox="1"/>
          <p:nvPr/>
        </p:nvSpPr>
        <p:spPr>
          <a:xfrm>
            <a:off x="4136409" y="3003560"/>
            <a:ext cx="233376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800" b="1" dirty="0" smtClean="0">
                <a:solidFill>
                  <a:srgbClr val="FF0000"/>
                </a:solidFill>
              </a:rPr>
              <a:t>?</a:t>
            </a:r>
            <a:endParaRPr lang="zh-CN" altLang="en-US" sz="8800" b="1" dirty="0">
              <a:solidFill>
                <a:srgbClr val="FF0000"/>
              </a:solidFill>
            </a:endParaRPr>
          </a:p>
        </p:txBody>
      </p:sp>
      <p:sp>
        <p:nvSpPr>
          <p:cNvPr id="5" name="云形 4"/>
          <p:cNvSpPr/>
          <p:nvPr/>
        </p:nvSpPr>
        <p:spPr>
          <a:xfrm>
            <a:off x="3166285" y="2975212"/>
            <a:ext cx="2811439" cy="1856095"/>
          </a:xfrm>
          <a:prstGeom prst="cloud">
            <a:avLst/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1933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916470" y="387908"/>
            <a:ext cx="53110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Guess: Wha</a:t>
            </a:r>
            <a:r>
              <a:rPr lang="en-US" altLang="zh-CN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 is it?</a:t>
            </a:r>
            <a:endParaRPr lang="zh-CN" alt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云形 6"/>
          <p:cNvSpPr/>
          <p:nvPr/>
        </p:nvSpPr>
        <p:spPr>
          <a:xfrm>
            <a:off x="777922" y="1842448"/>
            <a:ext cx="2047164" cy="146031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dirty="0" smtClean="0">
                <a:solidFill>
                  <a:schemeClr val="tx1"/>
                </a:solidFill>
              </a:rPr>
              <a:t>two legs</a:t>
            </a:r>
            <a:endParaRPr lang="zh-CN" altLang="en-US" sz="3600" dirty="0">
              <a:solidFill>
                <a:schemeClr val="tx1"/>
              </a:solidFill>
            </a:endParaRPr>
          </a:p>
        </p:txBody>
      </p:sp>
      <p:sp>
        <p:nvSpPr>
          <p:cNvPr id="8" name="云形 7"/>
          <p:cNvSpPr/>
          <p:nvPr/>
        </p:nvSpPr>
        <p:spPr>
          <a:xfrm>
            <a:off x="6457665" y="1842448"/>
            <a:ext cx="2047164" cy="146031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dirty="0" smtClean="0">
                <a:solidFill>
                  <a:schemeClr val="tx1"/>
                </a:solidFill>
              </a:rPr>
              <a:t>fly</a:t>
            </a:r>
            <a:endParaRPr lang="zh-CN" altLang="en-US" sz="3600" dirty="0">
              <a:solidFill>
                <a:schemeClr val="tx1"/>
              </a:solidFill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2552131" y="2975212"/>
            <a:ext cx="928048" cy="327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V="1">
            <a:off x="5868547" y="3138985"/>
            <a:ext cx="900743" cy="3537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1420504" y="5200190"/>
            <a:ext cx="7765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It’</a:t>
            </a:r>
            <a:r>
              <a:rPr lang="en-US" altLang="zh-CN" sz="4000" i="1" dirty="0" smtClean="0">
                <a:solidFill>
                  <a:srgbClr val="FF0000"/>
                </a:solidFill>
              </a:rPr>
              <a:t>s got </a:t>
            </a:r>
            <a:r>
              <a:rPr lang="en-US" altLang="zh-CN" sz="4000" dirty="0" smtClean="0"/>
              <a:t>two legs.</a:t>
            </a:r>
          </a:p>
          <a:p>
            <a:r>
              <a:rPr lang="en-US" altLang="zh-CN" sz="4000" dirty="0" smtClean="0"/>
              <a:t>It </a:t>
            </a:r>
            <a:r>
              <a:rPr lang="en-US" altLang="zh-CN" sz="4000" i="1" dirty="0" smtClean="0">
                <a:solidFill>
                  <a:srgbClr val="FF0000"/>
                </a:solidFill>
              </a:rPr>
              <a:t>can</a:t>
            </a:r>
            <a:r>
              <a:rPr lang="en-US" altLang="zh-CN" sz="4000" dirty="0" smtClean="0"/>
              <a:t> fly.</a:t>
            </a:r>
            <a:endParaRPr lang="zh-CN" altLang="en-US" sz="4000" dirty="0"/>
          </a:p>
        </p:txBody>
      </p:sp>
      <p:sp>
        <p:nvSpPr>
          <p:cNvPr id="12" name="文本框 11"/>
          <p:cNvSpPr txBox="1"/>
          <p:nvPr/>
        </p:nvSpPr>
        <p:spPr>
          <a:xfrm>
            <a:off x="4136409" y="3003560"/>
            <a:ext cx="233376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800" b="1" dirty="0" smtClean="0">
                <a:solidFill>
                  <a:srgbClr val="FF0000"/>
                </a:solidFill>
              </a:rPr>
              <a:t>?</a:t>
            </a:r>
            <a:endParaRPr lang="zh-CN" altLang="en-US" sz="8800" b="1" dirty="0">
              <a:solidFill>
                <a:srgbClr val="FF0000"/>
              </a:solidFill>
            </a:endParaRPr>
          </a:p>
        </p:txBody>
      </p:sp>
      <p:sp>
        <p:nvSpPr>
          <p:cNvPr id="5" name="云形 4"/>
          <p:cNvSpPr/>
          <p:nvPr/>
        </p:nvSpPr>
        <p:spPr>
          <a:xfrm>
            <a:off x="3166285" y="2975212"/>
            <a:ext cx="2811439" cy="1856095"/>
          </a:xfrm>
          <a:prstGeom prst="cloud">
            <a:avLst/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9658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 smtClean="0"/>
              <a:t>What have they got?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464" y="1267311"/>
            <a:ext cx="7628886" cy="5467965"/>
          </a:xfrm>
          <a:prstGeom prst="rect">
            <a:avLst/>
          </a:prstGeom>
        </p:spPr>
      </p:pic>
      <p:sp>
        <p:nvSpPr>
          <p:cNvPr id="5" name="圆角矩形标注 4"/>
          <p:cNvSpPr/>
          <p:nvPr/>
        </p:nvSpPr>
        <p:spPr>
          <a:xfrm>
            <a:off x="1037230" y="1583140"/>
            <a:ext cx="3343701" cy="941696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dirty="0" smtClean="0">
                <a:solidFill>
                  <a:schemeClr val="tx1"/>
                </a:solidFill>
              </a:rPr>
              <a:t>I’ve got a ____. </a:t>
            </a:r>
            <a:endParaRPr lang="zh-CN" altLang="en-US" sz="4000" dirty="0">
              <a:solidFill>
                <a:schemeClr val="tx1"/>
              </a:solidFill>
            </a:endParaRPr>
          </a:p>
        </p:txBody>
      </p:sp>
      <p:sp>
        <p:nvSpPr>
          <p:cNvPr id="6" name="圆角矩形标注 5"/>
          <p:cNvSpPr/>
          <p:nvPr/>
        </p:nvSpPr>
        <p:spPr>
          <a:xfrm>
            <a:off x="5065594" y="1651178"/>
            <a:ext cx="3343701" cy="941696"/>
          </a:xfrm>
          <a:prstGeom prst="wedgeRoundRectCallout">
            <a:avLst>
              <a:gd name="adj1" fmla="val -45323"/>
              <a:gd name="adj2" fmla="val 75543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dirty="0" smtClean="0">
                <a:solidFill>
                  <a:schemeClr val="tx1"/>
                </a:solidFill>
              </a:rPr>
              <a:t>I’ve got a ____. </a:t>
            </a:r>
            <a:endParaRPr lang="zh-CN" altLang="en-US" sz="4000" dirty="0">
              <a:solidFill>
                <a:schemeClr val="tx1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114711" y="1651178"/>
            <a:ext cx="12146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FF0000"/>
                </a:solidFill>
              </a:rPr>
              <a:t>pear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994761" y="1720613"/>
            <a:ext cx="14727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FF0000"/>
                </a:solidFill>
              </a:rPr>
              <a:t>peach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309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6962" y="387908"/>
            <a:ext cx="90100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Make your guessing mind-map</a:t>
            </a:r>
            <a:endParaRPr lang="zh-CN" alt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云形 4"/>
          <p:cNvSpPr/>
          <p:nvPr/>
        </p:nvSpPr>
        <p:spPr>
          <a:xfrm>
            <a:off x="3166285" y="2975212"/>
            <a:ext cx="2811439" cy="1856095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600" dirty="0" smtClean="0">
                <a:solidFill>
                  <a:srgbClr val="FF0000"/>
                </a:solidFill>
              </a:rPr>
              <a:t>?</a:t>
            </a:r>
            <a:endParaRPr lang="zh-CN" altLang="en-US" sz="6600" dirty="0">
              <a:solidFill>
                <a:srgbClr val="FF0000"/>
              </a:solidFill>
            </a:endParaRPr>
          </a:p>
        </p:txBody>
      </p:sp>
      <p:sp>
        <p:nvSpPr>
          <p:cNvPr id="7" name="云形 6"/>
          <p:cNvSpPr/>
          <p:nvPr/>
        </p:nvSpPr>
        <p:spPr>
          <a:xfrm>
            <a:off x="777922" y="1842448"/>
            <a:ext cx="2047164" cy="146031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dirty="0" smtClean="0">
                <a:solidFill>
                  <a:schemeClr val="tx1"/>
                </a:solidFill>
              </a:rPr>
              <a:t>…</a:t>
            </a:r>
            <a:endParaRPr lang="zh-CN" altLang="en-US" sz="3600" dirty="0">
              <a:solidFill>
                <a:schemeClr val="tx1"/>
              </a:solidFill>
            </a:endParaRPr>
          </a:p>
        </p:txBody>
      </p:sp>
      <p:sp>
        <p:nvSpPr>
          <p:cNvPr id="8" name="云形 7"/>
          <p:cNvSpPr/>
          <p:nvPr/>
        </p:nvSpPr>
        <p:spPr>
          <a:xfrm>
            <a:off x="6457665" y="1842448"/>
            <a:ext cx="2047164" cy="146031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dirty="0" smtClean="0">
                <a:solidFill>
                  <a:schemeClr val="tx1"/>
                </a:solidFill>
              </a:rPr>
              <a:t>…</a:t>
            </a:r>
            <a:endParaRPr lang="zh-CN" altLang="en-US" sz="3600" dirty="0">
              <a:solidFill>
                <a:schemeClr val="tx1"/>
              </a:solidFill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2552131" y="2975212"/>
            <a:ext cx="928048" cy="327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V="1">
            <a:off x="5868547" y="3138985"/>
            <a:ext cx="900743" cy="3537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1132764" y="4995080"/>
            <a:ext cx="7765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It’</a:t>
            </a:r>
            <a:r>
              <a:rPr lang="en-US" altLang="zh-CN" sz="4000" i="1" dirty="0" smtClean="0">
                <a:solidFill>
                  <a:srgbClr val="FF0000"/>
                </a:solidFill>
              </a:rPr>
              <a:t>s got </a:t>
            </a:r>
            <a:r>
              <a:rPr lang="en-US" altLang="zh-CN" sz="4000" dirty="0" smtClean="0"/>
              <a:t>_________.</a:t>
            </a:r>
          </a:p>
          <a:p>
            <a:r>
              <a:rPr lang="en-US" altLang="zh-CN" sz="4000" dirty="0" smtClean="0"/>
              <a:t>It </a:t>
            </a:r>
            <a:r>
              <a:rPr lang="en-US" altLang="zh-CN" sz="4000" i="1" dirty="0" smtClean="0">
                <a:solidFill>
                  <a:srgbClr val="FF0000"/>
                </a:solidFill>
              </a:rPr>
              <a:t>can/is</a:t>
            </a:r>
            <a:r>
              <a:rPr lang="en-US" altLang="zh-CN" sz="4000" dirty="0" smtClean="0"/>
              <a:t> ________.</a:t>
            </a:r>
            <a:endParaRPr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86335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979463"/>
            <a:ext cx="8898340" cy="5202971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4000" b="1" i="1" dirty="0"/>
              <a:t>I’ve got </a:t>
            </a:r>
            <a:r>
              <a:rPr lang="en-US" altLang="zh-CN" sz="4000" dirty="0"/>
              <a:t>a </a:t>
            </a:r>
            <a:r>
              <a:rPr lang="en-US" altLang="zh-CN" sz="4000" dirty="0" smtClean="0"/>
              <a:t>pear.</a:t>
            </a:r>
          </a:p>
          <a:p>
            <a:endParaRPr lang="en-US" altLang="zh-CN" sz="4000" dirty="0"/>
          </a:p>
          <a:p>
            <a:r>
              <a:rPr lang="en-US" altLang="zh-CN" sz="4000" b="1" i="1" dirty="0"/>
              <a:t>You’ve got </a:t>
            </a:r>
            <a:r>
              <a:rPr lang="en-US" altLang="zh-CN" sz="4000" dirty="0"/>
              <a:t>a </a:t>
            </a:r>
            <a:r>
              <a:rPr lang="en-US" altLang="zh-CN" sz="4000" dirty="0" smtClean="0"/>
              <a:t>peach.</a:t>
            </a:r>
          </a:p>
          <a:p>
            <a:endParaRPr lang="en-US" altLang="zh-CN" sz="4000" dirty="0"/>
          </a:p>
          <a:p>
            <a:r>
              <a:rPr lang="en-US" altLang="zh-CN" sz="4000" b="1" i="1" dirty="0"/>
              <a:t>She’s got </a:t>
            </a:r>
            <a:r>
              <a:rPr lang="en-US" altLang="zh-CN" sz="4000" dirty="0"/>
              <a:t>a </a:t>
            </a:r>
            <a:r>
              <a:rPr lang="en-US" altLang="zh-CN" sz="4000" dirty="0" smtClean="0"/>
              <a:t>dog.</a:t>
            </a:r>
          </a:p>
          <a:p>
            <a:endParaRPr lang="en-US" altLang="zh-CN" sz="4000" dirty="0" smtClean="0"/>
          </a:p>
          <a:p>
            <a:r>
              <a:rPr lang="en-US" altLang="zh-CN" sz="4000" b="1" i="1" dirty="0"/>
              <a:t>He’s got </a:t>
            </a:r>
            <a:r>
              <a:rPr lang="en-US" altLang="zh-CN" sz="4000" dirty="0"/>
              <a:t>a </a:t>
            </a:r>
            <a:r>
              <a:rPr lang="en-US" altLang="zh-CN" sz="4000" dirty="0" smtClean="0"/>
              <a:t>cat.</a:t>
            </a:r>
          </a:p>
          <a:p>
            <a:endParaRPr lang="en-US" altLang="zh-CN" sz="4000" dirty="0" smtClean="0"/>
          </a:p>
          <a:p>
            <a:r>
              <a:rPr lang="en-US" altLang="zh-CN" sz="4000" b="1" i="1" dirty="0" smtClean="0"/>
              <a:t>It’s </a:t>
            </a:r>
            <a:r>
              <a:rPr lang="en-US" altLang="zh-CN" sz="4000" b="1" i="1" dirty="0"/>
              <a:t>got </a:t>
            </a:r>
            <a:r>
              <a:rPr lang="en-US" altLang="zh-CN" sz="4000" dirty="0"/>
              <a:t>long nose.</a:t>
            </a:r>
          </a:p>
          <a:p>
            <a:pPr marL="0" indent="0">
              <a:buNone/>
            </a:pPr>
            <a:endParaRPr lang="zh-CN" altLang="en-US" sz="4000" dirty="0"/>
          </a:p>
        </p:txBody>
      </p:sp>
      <p:sp>
        <p:nvSpPr>
          <p:cNvPr id="4" name="矩形 3"/>
          <p:cNvSpPr/>
          <p:nvPr/>
        </p:nvSpPr>
        <p:spPr>
          <a:xfrm>
            <a:off x="1967047" y="0"/>
            <a:ext cx="42827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Do you know?</a:t>
            </a:r>
            <a:endParaRPr lang="zh-CN" alt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32469" y="1484432"/>
            <a:ext cx="5500047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FF0000"/>
                </a:solidFill>
              </a:rPr>
              <a:t>I’ve got= I have got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18364" y="2656342"/>
            <a:ext cx="5500047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FF0000"/>
                </a:solidFill>
              </a:rPr>
              <a:t>You’ve got= You have got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32470" y="3783879"/>
            <a:ext cx="5500047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FF0000"/>
                </a:solidFill>
              </a:rPr>
              <a:t>She’s got= She has got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32470" y="4953902"/>
            <a:ext cx="5500047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FF0000"/>
                </a:solidFill>
              </a:rPr>
              <a:t>He’s got= He has got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73413" y="6079261"/>
            <a:ext cx="5500047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FF0000"/>
                </a:solidFill>
              </a:rPr>
              <a:t>It’s got= It has got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773460" y="2399357"/>
            <a:ext cx="3220415" cy="255454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4000" dirty="0"/>
              <a:t>某人某</a:t>
            </a:r>
            <a:r>
              <a:rPr lang="zh-CN" altLang="en-US" sz="4000" dirty="0" smtClean="0"/>
              <a:t>物</a:t>
            </a:r>
            <a:r>
              <a:rPr lang="en-US" altLang="zh-CN" sz="4000" dirty="0" smtClean="0"/>
              <a:t>+has/have got</a:t>
            </a:r>
          </a:p>
          <a:p>
            <a:r>
              <a:rPr lang="zh-CN" altLang="en-US" sz="4000" dirty="0" smtClean="0"/>
              <a:t>表示“某人某物有</a:t>
            </a:r>
            <a:r>
              <a:rPr lang="en-US" altLang="zh-CN" sz="4000" dirty="0" smtClean="0"/>
              <a:t>…”</a:t>
            </a:r>
            <a:endParaRPr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43526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 smtClean="0"/>
              <a:t>Be careful!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45" y="1539125"/>
            <a:ext cx="7621635" cy="531887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4844" y="1539125"/>
            <a:ext cx="7616747" cy="4943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560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This is Zhang </a:t>
            </a:r>
            <a:r>
              <a:rPr lang="en-US" altLang="zh-CN" dirty="0" err="1" smtClean="0"/>
              <a:t>Jie</a:t>
            </a:r>
            <a:r>
              <a:rPr lang="en-US" altLang="zh-CN" dirty="0" smtClean="0"/>
              <a:t>. What has he got?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417" y="1690689"/>
            <a:ext cx="7138774" cy="5016115"/>
          </a:xfrm>
          <a:prstGeom prst="rect">
            <a:avLst/>
          </a:prstGeom>
        </p:spPr>
      </p:pic>
      <p:sp>
        <p:nvSpPr>
          <p:cNvPr id="6" name="圆角矩形标注 5"/>
          <p:cNvSpPr/>
          <p:nvPr/>
        </p:nvSpPr>
        <p:spPr>
          <a:xfrm>
            <a:off x="628650" y="1484762"/>
            <a:ext cx="3206371" cy="941696"/>
          </a:xfrm>
          <a:prstGeom prst="wedgeRoundRectCallout">
            <a:avLst>
              <a:gd name="adj1" fmla="val 33260"/>
              <a:gd name="adj2" fmla="val 82790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dirty="0" smtClean="0">
                <a:solidFill>
                  <a:schemeClr val="tx1"/>
                </a:solidFill>
              </a:rPr>
              <a:t>He’s got ____. </a:t>
            </a:r>
            <a:endParaRPr lang="zh-CN" alt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00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6094" y="1484762"/>
            <a:ext cx="7563551" cy="5167311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This is </a:t>
            </a:r>
            <a:r>
              <a:rPr lang="en-US" altLang="zh-CN" dirty="0" err="1" smtClean="0"/>
              <a:t>Qiqi</a:t>
            </a:r>
            <a:r>
              <a:rPr lang="en-US" altLang="zh-CN" dirty="0" smtClean="0"/>
              <a:t>. What has she got?</a:t>
            </a:r>
            <a:endParaRPr lang="zh-CN" altLang="en-US" dirty="0"/>
          </a:p>
        </p:txBody>
      </p:sp>
      <p:sp>
        <p:nvSpPr>
          <p:cNvPr id="6" name="圆角矩形标注 5"/>
          <p:cNvSpPr/>
          <p:nvPr/>
        </p:nvSpPr>
        <p:spPr>
          <a:xfrm>
            <a:off x="217879" y="1361932"/>
            <a:ext cx="3480666" cy="941696"/>
          </a:xfrm>
          <a:prstGeom prst="wedgeRoundRectCallout">
            <a:avLst>
              <a:gd name="adj1" fmla="val 33260"/>
              <a:gd name="adj2" fmla="val 82790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dirty="0" smtClean="0">
                <a:solidFill>
                  <a:schemeClr val="tx1"/>
                </a:solidFill>
              </a:rPr>
              <a:t>She’s got a____. </a:t>
            </a:r>
            <a:endParaRPr lang="zh-CN" alt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08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9913" y="1580296"/>
            <a:ext cx="7210527" cy="501157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This is Jiang </a:t>
            </a:r>
            <a:r>
              <a:rPr lang="en-US" altLang="zh-CN" dirty="0" err="1" smtClean="0"/>
              <a:t>Fei</a:t>
            </a:r>
            <a:r>
              <a:rPr lang="en-US" altLang="zh-CN" dirty="0" smtClean="0"/>
              <a:t>. What has she got?</a:t>
            </a:r>
            <a:endParaRPr lang="zh-CN" altLang="en-US" dirty="0"/>
          </a:p>
        </p:txBody>
      </p:sp>
      <p:sp>
        <p:nvSpPr>
          <p:cNvPr id="6" name="圆角矩形标注 5"/>
          <p:cNvSpPr/>
          <p:nvPr/>
        </p:nvSpPr>
        <p:spPr>
          <a:xfrm>
            <a:off x="232865" y="1361932"/>
            <a:ext cx="3561213" cy="941696"/>
          </a:xfrm>
          <a:prstGeom prst="wedgeRoundRectCallout">
            <a:avLst>
              <a:gd name="adj1" fmla="val 33260"/>
              <a:gd name="adj2" fmla="val 82790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dirty="0" smtClean="0">
                <a:solidFill>
                  <a:schemeClr val="tx1"/>
                </a:solidFill>
              </a:rPr>
              <a:t>She’s got ____. </a:t>
            </a:r>
            <a:endParaRPr lang="zh-CN" alt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03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This is </a:t>
            </a:r>
            <a:r>
              <a:rPr lang="en-US" altLang="zh-CN" dirty="0" err="1" smtClean="0"/>
              <a:t>Xiaoxiao</a:t>
            </a:r>
            <a:r>
              <a:rPr lang="en-US" altLang="zh-CN" dirty="0" smtClean="0"/>
              <a:t>. </a:t>
            </a:r>
            <a:r>
              <a:rPr lang="en-US" altLang="zh-CN" dirty="0"/>
              <a:t>What has she got?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9932" y="1468485"/>
            <a:ext cx="6910818" cy="5109736"/>
          </a:xfrm>
          <a:prstGeom prst="rect">
            <a:avLst/>
          </a:prstGeom>
        </p:spPr>
      </p:pic>
      <p:sp>
        <p:nvSpPr>
          <p:cNvPr id="5" name="圆角矩形标注 4"/>
          <p:cNvSpPr/>
          <p:nvPr/>
        </p:nvSpPr>
        <p:spPr>
          <a:xfrm>
            <a:off x="191069" y="1420470"/>
            <a:ext cx="3480179" cy="941696"/>
          </a:xfrm>
          <a:prstGeom prst="wedgeRoundRectCallout">
            <a:avLst>
              <a:gd name="adj1" fmla="val 33260"/>
              <a:gd name="adj2" fmla="val 82790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dirty="0" smtClean="0">
                <a:solidFill>
                  <a:schemeClr val="tx1"/>
                </a:solidFill>
              </a:rPr>
              <a:t>He’s got a____. </a:t>
            </a:r>
            <a:endParaRPr lang="zh-CN" alt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01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432594"/>
            <a:ext cx="7886700" cy="1325563"/>
          </a:xfrm>
        </p:spPr>
        <p:txBody>
          <a:bodyPr/>
          <a:lstStyle/>
          <a:p>
            <a:r>
              <a:rPr lang="en-US" altLang="zh-CN" dirty="0" smtClean="0"/>
              <a:t>This is Zhang </a:t>
            </a:r>
            <a:r>
              <a:rPr lang="en-US" altLang="zh-CN" dirty="0" err="1" smtClean="0"/>
              <a:t>Jie</a:t>
            </a:r>
            <a:r>
              <a:rPr lang="en-US" altLang="zh-CN" dirty="0" smtClean="0"/>
              <a:t>. What has he got?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417" y="1690689"/>
            <a:ext cx="7138774" cy="5016115"/>
          </a:xfrm>
          <a:prstGeom prst="rect">
            <a:avLst/>
          </a:prstGeom>
        </p:spPr>
      </p:pic>
      <p:sp>
        <p:nvSpPr>
          <p:cNvPr id="6" name="圆角矩形标注 5"/>
          <p:cNvSpPr/>
          <p:nvPr/>
        </p:nvSpPr>
        <p:spPr>
          <a:xfrm>
            <a:off x="5825746" y="1457465"/>
            <a:ext cx="3206371" cy="1340325"/>
          </a:xfrm>
          <a:prstGeom prst="wedgeRoundRectCallout">
            <a:avLst>
              <a:gd name="adj1" fmla="val -74854"/>
              <a:gd name="adj2" fmla="val 24750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dirty="0" smtClean="0">
                <a:solidFill>
                  <a:schemeClr val="tx1"/>
                </a:solidFill>
              </a:rPr>
              <a:t>He’s got </a:t>
            </a:r>
            <a:r>
              <a:rPr lang="en-US" altLang="zh-CN" sz="4000" dirty="0" smtClean="0">
                <a:solidFill>
                  <a:schemeClr val="tx1"/>
                </a:solidFill>
              </a:rPr>
              <a:t>___________. </a:t>
            </a:r>
            <a:endParaRPr lang="zh-CN" altLang="en-US" sz="4000" dirty="0">
              <a:solidFill>
                <a:schemeClr val="tx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70218" y="-101349"/>
            <a:ext cx="45911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Listen and find:</a:t>
            </a:r>
            <a:endParaRPr lang="zh-CN" alt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915540" y="2009780"/>
            <a:ext cx="3026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FF0000"/>
                </a:solidFill>
              </a:rPr>
              <a:t>new trousers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170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6094" y="1484762"/>
            <a:ext cx="7563551" cy="5167311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This is </a:t>
            </a:r>
            <a:r>
              <a:rPr lang="en-US" altLang="zh-CN" dirty="0" err="1" smtClean="0"/>
              <a:t>Qiqi</a:t>
            </a:r>
            <a:r>
              <a:rPr lang="en-US" altLang="zh-CN" dirty="0" smtClean="0"/>
              <a:t>. What has she got?</a:t>
            </a:r>
            <a:endParaRPr lang="zh-CN" altLang="en-US" dirty="0"/>
          </a:p>
        </p:txBody>
      </p:sp>
      <p:sp>
        <p:nvSpPr>
          <p:cNvPr id="7" name="圆角矩形标注 6"/>
          <p:cNvSpPr/>
          <p:nvPr/>
        </p:nvSpPr>
        <p:spPr>
          <a:xfrm>
            <a:off x="5825746" y="1457465"/>
            <a:ext cx="3206371" cy="1340325"/>
          </a:xfrm>
          <a:prstGeom prst="wedgeRoundRectCallout">
            <a:avLst>
              <a:gd name="adj1" fmla="val -74854"/>
              <a:gd name="adj2" fmla="val 24750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dirty="0" smtClean="0">
                <a:solidFill>
                  <a:schemeClr val="tx1"/>
                </a:solidFill>
              </a:rPr>
              <a:t>Sh</a:t>
            </a:r>
            <a:r>
              <a:rPr lang="en-US" altLang="zh-CN" sz="4000" dirty="0" smtClean="0">
                <a:solidFill>
                  <a:schemeClr val="tx1"/>
                </a:solidFill>
              </a:rPr>
              <a:t>e’s </a:t>
            </a:r>
            <a:r>
              <a:rPr lang="en-US" altLang="zh-CN" sz="4000" dirty="0" smtClean="0">
                <a:solidFill>
                  <a:schemeClr val="tx1"/>
                </a:solidFill>
              </a:rPr>
              <a:t>got </a:t>
            </a:r>
            <a:r>
              <a:rPr lang="en-US" altLang="zh-CN" sz="4000" dirty="0" smtClean="0">
                <a:solidFill>
                  <a:schemeClr val="tx1"/>
                </a:solidFill>
              </a:rPr>
              <a:t>___________. </a:t>
            </a:r>
            <a:endParaRPr lang="zh-CN" altLang="en-US" sz="4000" dirty="0">
              <a:solidFill>
                <a:schemeClr val="tx1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117218" y="2075142"/>
            <a:ext cx="3026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FF0000"/>
                </a:solidFill>
              </a:rPr>
              <a:t>a new dress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778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377</Words>
  <Application>Microsoft Office PowerPoint</Application>
  <PresentationFormat>全屏显示(4:3)</PresentationFormat>
  <Paragraphs>103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6" baseType="lpstr">
      <vt:lpstr>宋体</vt:lpstr>
      <vt:lpstr>Arial</vt:lpstr>
      <vt:lpstr>Calibri</vt:lpstr>
      <vt:lpstr>Calibri Light</vt:lpstr>
      <vt:lpstr>Office 主题</vt:lpstr>
      <vt:lpstr>Module 6 Unit 2 He’s got a new shirt. </vt:lpstr>
      <vt:lpstr>What have they got?</vt:lpstr>
      <vt:lpstr>Be careful!</vt:lpstr>
      <vt:lpstr>This is Zhang Jie. What has he got?</vt:lpstr>
      <vt:lpstr>This is Qiqi. What has she got?</vt:lpstr>
      <vt:lpstr>This is Jiang Fei. What has she got?</vt:lpstr>
      <vt:lpstr>This is Xiaoxiao. What has she got?</vt:lpstr>
      <vt:lpstr>This is Zhang Jie. What has he got?</vt:lpstr>
      <vt:lpstr>This is Qiqi. What has she got?</vt:lpstr>
      <vt:lpstr>This is Jiang Fei. What has she got?</vt:lpstr>
      <vt:lpstr>This is Xiaoxiao. What has she got?</vt:lpstr>
      <vt:lpstr>PowerPoint 演示文稿</vt:lpstr>
      <vt:lpstr>PowerPoint 演示文稿</vt:lpstr>
      <vt:lpstr>Who’s got the animals?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May</dc:creator>
  <cp:lastModifiedBy>May</cp:lastModifiedBy>
  <cp:revision>17</cp:revision>
  <dcterms:created xsi:type="dcterms:W3CDTF">2016-10-30T07:48:40Z</dcterms:created>
  <dcterms:modified xsi:type="dcterms:W3CDTF">2016-11-01T12:54:21Z</dcterms:modified>
</cp:coreProperties>
</file>