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74" r:id="rId8"/>
    <p:sldId id="276" r:id="rId9"/>
    <p:sldId id="277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788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776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06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06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982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1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8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7917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165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367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1822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370E-FB26-434B-8CC1-F5DD7A94A974}" type="datetimeFigureOut">
              <a:rPr lang="zh-CN" altLang="en-US" smtClean="0"/>
              <a:pPr/>
              <a:t>2016/11/8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B285-CDC7-4123-BA83-A2C0FB1D19F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866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6848;&#22806;&#38468;&#23567;\&#19977;&#24180;&#32423;&#19978;&#35838;&#20214;May\M7\Module%207%20U%202\new_1l5_ab_m7u2a3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6848;&#22806;&#38468;&#23567;\&#19977;&#24180;&#32423;&#19978;&#35838;&#20214;May\M7\Module%207%20U%202\new_1l5_ab_m7u2a3.mp3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6848;&#22806;&#38468;&#23567;\&#19977;&#24180;&#32423;&#19978;&#35838;&#20214;May\M7\Module%207%20U%202\new_1l5_ab_m7u2a3.mp3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183"/>
            <a:ext cx="9144000" cy="6754679"/>
          </a:xfrm>
          <a:prstGeom prst="rect">
            <a:avLst/>
          </a:prstGeom>
          <a:solidFill>
            <a:schemeClr val="bg1"/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1992092"/>
            <a:ext cx="9144000" cy="2988860"/>
          </a:xfrm>
          <a:solidFill>
            <a:schemeClr val="bg1">
              <a:alpha val="9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6700" dirty="0" smtClean="0"/>
              <a:t>Module 7 Unit 2 </a:t>
            </a:r>
            <a:br>
              <a:rPr lang="en-US" altLang="zh-CN" sz="6700" dirty="0" smtClean="0"/>
            </a:br>
            <a:r>
              <a:rPr lang="en-US" altLang="zh-CN" sz="6700" dirty="0" smtClean="0"/>
              <a:t>She’s got a cold.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578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14779"/>
          <a:stretch/>
        </p:blipFill>
        <p:spPr>
          <a:xfrm>
            <a:off x="0" y="46110"/>
            <a:ext cx="4582815" cy="3408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815" y="46110"/>
            <a:ext cx="4600486" cy="3406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93874"/>
            <a:ext cx="4623176" cy="336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002" y="3493874"/>
            <a:ext cx="4554113" cy="336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圆角矩形标注 8"/>
          <p:cNvSpPr/>
          <p:nvPr/>
        </p:nvSpPr>
        <p:spPr>
          <a:xfrm>
            <a:off x="0" y="2935087"/>
            <a:ext cx="3289110" cy="491319"/>
          </a:xfrm>
          <a:prstGeom prst="wedgeRoundRectCallout">
            <a:avLst>
              <a:gd name="adj1" fmla="val -26113"/>
              <a:gd name="adj2" fmla="val -118056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Now class begins.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227580" y="2961565"/>
            <a:ext cx="2658402" cy="491319"/>
          </a:xfrm>
          <a:prstGeom prst="wedgeRoundRectCallout">
            <a:avLst>
              <a:gd name="adj1" fmla="val -42028"/>
              <a:gd name="adj2" fmla="val -109722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Where’s Jake?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298854" y="6237417"/>
            <a:ext cx="3064039" cy="491319"/>
          </a:xfrm>
          <a:prstGeom prst="wedgeRoundRectCallout">
            <a:avLst>
              <a:gd name="adj1" fmla="val -3598"/>
              <a:gd name="adj2" fmla="val -168057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He’s… He’s got…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5854890" y="2335310"/>
            <a:ext cx="3289110" cy="491319"/>
          </a:xfrm>
          <a:prstGeom prst="wedgeRoundRectCallout">
            <a:avLst>
              <a:gd name="adj1" fmla="val -52254"/>
              <a:gd name="adj2" fmla="val -101390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Has Sarah got…?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001876" y="6244431"/>
            <a:ext cx="3582537" cy="491319"/>
          </a:xfrm>
          <a:prstGeom prst="wedgeRoundRectCallout">
            <a:avLst>
              <a:gd name="adj1" fmla="val -12247"/>
              <a:gd name="adj2" fmla="val -156945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No, she…She’s got..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58576" y="-76140"/>
            <a:ext cx="1826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Retell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7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2" y="828745"/>
            <a:ext cx="7875823" cy="5517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圆角矩形标注 5"/>
          <p:cNvSpPr/>
          <p:nvPr/>
        </p:nvSpPr>
        <p:spPr>
          <a:xfrm>
            <a:off x="2634839" y="4703005"/>
            <a:ext cx="3289110" cy="491319"/>
          </a:xfrm>
          <a:prstGeom prst="wedgeRoundRectCallout">
            <a:avLst>
              <a:gd name="adj1" fmla="val -54329"/>
              <a:gd name="adj2" fmla="val -131944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Has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Daming</a:t>
            </a:r>
            <a:r>
              <a:rPr lang="en-US" altLang="zh-CN" sz="3200" dirty="0" smtClean="0">
                <a:solidFill>
                  <a:schemeClr val="tx1"/>
                </a:solidFill>
              </a:rPr>
              <a:t> got…?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849489" y="1102496"/>
            <a:ext cx="2496720" cy="491319"/>
          </a:xfrm>
          <a:prstGeom prst="wedgeRoundRectCallout">
            <a:avLst>
              <a:gd name="adj1" fmla="val -57649"/>
              <a:gd name="adj2" fmla="val 109722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Sorry, I’m…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628796" y="1529653"/>
            <a:ext cx="1603966" cy="491319"/>
          </a:xfrm>
          <a:prstGeom prst="wedgeRoundRectCallout">
            <a:avLst>
              <a:gd name="adj1" fmla="val -33597"/>
              <a:gd name="adj2" fmla="val 162500"/>
              <a:gd name="adj3" fmla="val 16667"/>
            </a:avLst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Ha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ha</a:t>
            </a:r>
            <a:r>
              <a:rPr lang="en-US" altLang="zh-CN" sz="3200" dirty="0" smtClean="0">
                <a:solidFill>
                  <a:schemeClr val="tx1"/>
                </a:solidFill>
              </a:rPr>
              <a:t>...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56"/>
          <a:stretch/>
        </p:blipFill>
        <p:spPr>
          <a:xfrm>
            <a:off x="0" y="1495994"/>
            <a:ext cx="9192578" cy="497304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05634" y="171406"/>
            <a:ext cx="47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Ask and Answer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3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60165" y="75872"/>
            <a:ext cx="4472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and Sing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p:control spid="3083" name="ShockwaveFlash1" r:id="rId2" imgW="8816715" imgH="5764955"/>
    </p:controls>
    <p:extLst>
      <p:ext uri="{BB962C8B-B14F-4D97-AF65-F5344CB8AC3E}">
        <p14:creationId xmlns:p14="http://schemas.microsoft.com/office/powerpoint/2010/main" xmlns="" val="31014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28014"/>
            <a:ext cx="9110999" cy="57465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55965" y="75872"/>
            <a:ext cx="4280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Guess and Say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0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48642" y="75872"/>
            <a:ext cx="629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Find Someone Who…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85805"/>
            <a:ext cx="5019687" cy="4514494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8965764"/>
              </p:ext>
            </p:extLst>
          </p:nvPr>
        </p:nvGraphicFramePr>
        <p:xfrm>
          <a:off x="5060631" y="2159261"/>
          <a:ext cx="3946893" cy="3098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631"/>
                <a:gridCol w="1315631"/>
                <a:gridCol w="1315631"/>
              </a:tblGrid>
              <a:tr h="751431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Name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Panda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Monkey </a:t>
                      </a:r>
                      <a:endParaRPr lang="zh-CN" altLang="en-US" sz="2400" dirty="0"/>
                    </a:p>
                  </a:txBody>
                  <a:tcPr/>
                </a:tc>
              </a:tr>
              <a:tr h="782231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Lily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</a:tr>
              <a:tr h="782231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Tom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/>
                </a:tc>
              </a:tr>
              <a:tr h="782231"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…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695705" y="279363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√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49108" y="358747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√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6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764" y="837924"/>
            <a:ext cx="5578096" cy="6020076"/>
          </a:xfrm>
          <a:prstGeom prst="rect">
            <a:avLst/>
          </a:prstGeom>
        </p:spPr>
      </p:pic>
      <p:sp>
        <p:nvSpPr>
          <p:cNvPr id="6" name="云形标注 5"/>
          <p:cNvSpPr/>
          <p:nvPr/>
        </p:nvSpPr>
        <p:spPr>
          <a:xfrm>
            <a:off x="657012" y="-232012"/>
            <a:ext cx="8229600" cy="2751991"/>
          </a:xfrm>
          <a:prstGeom prst="cloudCallout">
            <a:avLst>
              <a:gd name="adj1" fmla="val 3172"/>
              <a:gd name="adj2" fmla="val 758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u="sng" dirty="0" smtClean="0">
              <a:solidFill>
                <a:schemeClr val="tx1"/>
              </a:solidFill>
            </a:endParaRPr>
          </a:p>
          <a:p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is our animal picture book. </a:t>
            </a:r>
            <a:r>
              <a:rPr lang="en-US" altLang="zh-CN" sz="3200" u="sng" dirty="0" smtClean="0">
                <a:solidFill>
                  <a:srgbClr val="FF0000"/>
                </a:solidFill>
              </a:rPr>
              <a:t>I</a:t>
            </a:r>
            <a:r>
              <a:rPr lang="en-US" altLang="zh-CN" sz="3200" dirty="0" smtClean="0">
                <a:solidFill>
                  <a:schemeClr val="tx1"/>
                </a:solidFill>
              </a:rPr>
              <a:t> have got a picture of…</a:t>
            </a:r>
            <a:endParaRPr lang="en-US" altLang="zh-CN" sz="3200" dirty="0">
              <a:solidFill>
                <a:schemeClr val="tx1"/>
              </a:solidFill>
            </a:endParaRPr>
          </a:p>
          <a:p>
            <a:r>
              <a:rPr lang="en-US" altLang="zh-CN" sz="3200" u="sng" dirty="0" smtClean="0">
                <a:solidFill>
                  <a:srgbClr val="FF0000"/>
                </a:solidFill>
              </a:rPr>
              <a:t>Lily</a:t>
            </a:r>
            <a:r>
              <a:rPr lang="en-US" altLang="zh-CN" sz="3200" dirty="0" smtClean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has got a picture </a:t>
            </a:r>
            <a:r>
              <a:rPr lang="en-US" altLang="zh-CN" sz="3200" dirty="0" smtClean="0">
                <a:solidFill>
                  <a:schemeClr val="tx1"/>
                </a:solidFill>
              </a:rPr>
              <a:t>of...</a:t>
            </a:r>
            <a:endParaRPr lang="en-US" altLang="zh-CN" sz="3200" dirty="0">
              <a:solidFill>
                <a:schemeClr val="tx1"/>
              </a:solidFill>
            </a:endParaRPr>
          </a:p>
          <a:p>
            <a:r>
              <a:rPr lang="en-US" altLang="zh-CN" sz="3200" u="sng" dirty="0">
                <a:solidFill>
                  <a:srgbClr val="FF0000"/>
                </a:solidFill>
              </a:rPr>
              <a:t>Tom</a:t>
            </a:r>
            <a:r>
              <a:rPr lang="en-US" altLang="zh-CN" sz="3200" dirty="0">
                <a:solidFill>
                  <a:schemeClr val="tx1"/>
                </a:solidFill>
              </a:rPr>
              <a:t> has got a picture </a:t>
            </a:r>
            <a:r>
              <a:rPr lang="en-US" altLang="zh-CN" sz="3200" dirty="0" smtClean="0">
                <a:solidFill>
                  <a:schemeClr val="tx1"/>
                </a:solidFill>
              </a:rPr>
              <a:t>of...</a:t>
            </a:r>
            <a:endParaRPr lang="zh-CN" altLang="en-US" sz="3200" dirty="0">
              <a:solidFill>
                <a:schemeClr val="tx1"/>
              </a:solidFill>
            </a:endParaRPr>
          </a:p>
          <a:p>
            <a:endParaRPr lang="zh-CN" altLang="en-US" sz="3200" dirty="0">
              <a:solidFill>
                <a:schemeClr val="tx1"/>
              </a:solidFill>
            </a:endParaRP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320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080" y="736979"/>
            <a:ext cx="8284191" cy="5827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 smtClean="0"/>
              <a:t>I have got a headache?</a:t>
            </a:r>
          </a:p>
          <a:p>
            <a:pPr marL="0" indent="0">
              <a:buNone/>
            </a:pPr>
            <a:r>
              <a:rPr lang="en-US" altLang="zh-CN" sz="4400" dirty="0" smtClean="0"/>
              <a:t>Have you got a headache?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She has got a cold?</a:t>
            </a:r>
          </a:p>
          <a:p>
            <a:pPr marL="0" indent="0">
              <a:buNone/>
            </a:pPr>
            <a:r>
              <a:rPr lang="en-US" altLang="zh-CN" sz="4400" dirty="0" smtClean="0"/>
              <a:t>____________a cold?</a:t>
            </a:r>
          </a:p>
          <a:p>
            <a:pPr marL="0" indent="0">
              <a:buNone/>
            </a:pP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He has got a stomachache.</a:t>
            </a:r>
          </a:p>
          <a:p>
            <a:pPr marL="0" indent="0">
              <a:buNone/>
            </a:pPr>
            <a:r>
              <a:rPr lang="en-US" altLang="zh-CN" sz="4400" dirty="0" smtClean="0"/>
              <a:t>____________a stomachache?</a:t>
            </a:r>
          </a:p>
          <a:p>
            <a:pPr marL="0" indent="0">
              <a:buNone/>
            </a:pPr>
            <a:endParaRPr lang="zh-CN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463451" y="3582536"/>
            <a:ext cx="2960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Has she got 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4059" y="5767836"/>
            <a:ext cx="2739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Has he got 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74059" y="1252277"/>
            <a:ext cx="1582287" cy="330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832513" y="1265925"/>
            <a:ext cx="579314" cy="3172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961024" y="3485344"/>
            <a:ext cx="982640" cy="295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961024" y="3485344"/>
            <a:ext cx="865236" cy="2950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961024" y="5682634"/>
            <a:ext cx="982640" cy="308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1122170" y="5682634"/>
            <a:ext cx="542857" cy="3087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rot="1322774">
            <a:off x="4664294" y="2658624"/>
            <a:ext cx="4282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Do you know?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1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5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5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96" y="365125"/>
            <a:ext cx="8493999" cy="61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01"/>
            <a:ext cx="9094873" cy="574876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77672" y="1241946"/>
            <a:ext cx="3739486" cy="696036"/>
          </a:xfrm>
          <a:prstGeom prst="wedgeRoundRectCallout">
            <a:avLst>
              <a:gd name="adj1" fmla="val -18643"/>
              <a:gd name="adj2" fmla="val 10759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Where’s the cat?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638832" y="790466"/>
            <a:ext cx="2618064" cy="1147516"/>
          </a:xfrm>
          <a:prstGeom prst="wedgeRoundRectCallout">
            <a:avLst>
              <a:gd name="adj1" fmla="val -37410"/>
              <a:gd name="adj2" fmla="val 1064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He’s…</a:t>
            </a:r>
          </a:p>
          <a:p>
            <a:r>
              <a:rPr lang="en-US" altLang="zh-CN" sz="4000" dirty="0" smtClean="0">
                <a:solidFill>
                  <a:schemeClr val="tx1"/>
                </a:solidFill>
              </a:rPr>
              <a:t>He’s got…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0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51529" y="75872"/>
            <a:ext cx="528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and Repeat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p:control spid="2059" name="ShockwaveFlash1" r:id="rId2" imgW="7451562" imgH="5541391"/>
    </p:controls>
    <p:extLst>
      <p:ext uri="{BB962C8B-B14F-4D97-AF65-F5344CB8AC3E}">
        <p14:creationId xmlns:p14="http://schemas.microsoft.com/office/powerpoint/2010/main" xmlns="" val="29339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96" y="427892"/>
            <a:ext cx="8585935" cy="5989626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191069" y="777922"/>
            <a:ext cx="4831307" cy="121465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dirty="0" smtClean="0">
                <a:solidFill>
                  <a:schemeClr val="tx1"/>
                </a:solidFill>
              </a:rPr>
              <a:t>Where’s Jake, Sarah and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Daming</a:t>
            </a:r>
            <a:r>
              <a:rPr lang="en-US" altLang="zh-CN" sz="4000" dirty="0" smtClean="0">
                <a:solidFill>
                  <a:schemeClr val="tx1"/>
                </a:solidFill>
              </a:rPr>
              <a:t>? 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806" y="0"/>
            <a:ext cx="865218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zh-CN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Look, </a:t>
            </a:r>
            <a:r>
              <a:rPr lang="en-US" altLang="zh-C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and find:</a:t>
            </a:r>
          </a:p>
          <a:p>
            <a:r>
              <a:rPr lang="en-US" altLang="zh-CN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What’s the matter with Jake, Sarah and </a:t>
            </a:r>
            <a:r>
              <a:rPr lang="en-US" altLang="zh-CN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Daming</a:t>
            </a:r>
            <a:r>
              <a:rPr lang="en-US" altLang="zh-C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zh-CN" alt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p:control spid="1040" name="ShockwaveFlash1" r:id="rId2" imgW="8651880" imgH="4948200"/>
    </p:controls>
    <p:extLst>
      <p:ext uri="{BB962C8B-B14F-4D97-AF65-F5344CB8AC3E}">
        <p14:creationId xmlns:p14="http://schemas.microsoft.com/office/powerpoint/2010/main" xmlns="" val="31569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9373" y="837483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Has Jake got a cough?</a:t>
            </a:r>
          </a:p>
          <a:p>
            <a:pPr>
              <a:buNone/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Yes</a:t>
            </a: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he has.</a:t>
            </a:r>
          </a:p>
          <a:p>
            <a:pPr>
              <a:buNone/>
            </a:pP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365" y="2269757"/>
            <a:ext cx="5707627" cy="4153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new_1l5_ab_m7u2a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3084" y="857863"/>
            <a:ext cx="801329" cy="8013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5974" y="0"/>
            <a:ext cx="615464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again and find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4121" y="321289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Has Sarah got a cough, too?</a:t>
            </a:r>
          </a:p>
          <a:p>
            <a:pPr>
              <a:buNone/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</a:t>
            </a: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she hasn’t. She’s got a cold.</a:t>
            </a:r>
          </a:p>
          <a:p>
            <a:pPr>
              <a:buNone/>
            </a:pPr>
            <a:endParaRPr lang="zh-CN" altLang="en-US" sz="4400" dirty="0"/>
          </a:p>
        </p:txBody>
      </p:sp>
      <p:pic>
        <p:nvPicPr>
          <p:cNvPr id="5" name="new_1l5_ab_m7u2a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72515" y="1890250"/>
            <a:ext cx="801329" cy="801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821" y="2019035"/>
            <a:ext cx="5472518" cy="4042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4121" y="321289"/>
            <a:ext cx="78867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Has </a:t>
            </a:r>
            <a:r>
              <a:rPr lang="en-US" altLang="zh-CN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Daming</a:t>
            </a: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got a cold, too?</a:t>
            </a:r>
          </a:p>
          <a:p>
            <a:pPr>
              <a:buNone/>
            </a:pP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</a:t>
            </a:r>
            <a:r>
              <a:rPr lang="en-US" altLang="zh-C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No, he hasn’t.</a:t>
            </a:r>
            <a:endParaRPr lang="zh-CN" altLang="en-US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buNone/>
            </a:pPr>
            <a:endParaRPr lang="zh-CN" altLang="en-US" sz="4400" dirty="0"/>
          </a:p>
        </p:txBody>
      </p:sp>
      <p:pic>
        <p:nvPicPr>
          <p:cNvPr id="5" name="new_1l5_ab_m7u2a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19999" y="946354"/>
            <a:ext cx="801329" cy="8013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13" y="1857979"/>
            <a:ext cx="6406657" cy="4488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214</Words>
  <Application>Microsoft Office PowerPoint</Application>
  <PresentationFormat>全屏显示(4:3)</PresentationFormat>
  <Paragraphs>52</Paragraphs>
  <Slides>19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 Module 7 Unit 2  She’s got a cold.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tw</cp:lastModifiedBy>
  <cp:revision>19</cp:revision>
  <dcterms:created xsi:type="dcterms:W3CDTF">2016-11-06T06:46:31Z</dcterms:created>
  <dcterms:modified xsi:type="dcterms:W3CDTF">2016-11-08T02:10:42Z</dcterms:modified>
</cp:coreProperties>
</file>