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72" r:id="rId8"/>
    <p:sldId id="273" r:id="rId9"/>
    <p:sldId id="260" r:id="rId10"/>
    <p:sldId id="261" r:id="rId11"/>
    <p:sldId id="274" r:id="rId12"/>
    <p:sldId id="265" r:id="rId13"/>
    <p:sldId id="267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5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1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2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4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4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6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7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9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30FD-9CF2-4934-BBBA-199CCA4896B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2D07-5EDD-435B-A32E-24F7BAB46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2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1" y="373488"/>
            <a:ext cx="9153501" cy="60401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502" y="1560244"/>
            <a:ext cx="9153501" cy="3359486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en-US" altLang="zh-CN" dirty="0" smtClean="0"/>
              <a:t>Module 8 Unit 1</a:t>
            </a:r>
            <a:br>
              <a:rPr lang="en-US" altLang="zh-CN" dirty="0" smtClean="0"/>
            </a:br>
            <a:r>
              <a:rPr lang="en-US" altLang="zh-CN" dirty="0" smtClean="0"/>
              <a:t>This is Sam’s book.</a:t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3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983" y="2031571"/>
            <a:ext cx="4092440" cy="462995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021983" y="923987"/>
            <a:ext cx="5607542" cy="1107584"/>
          </a:xfrm>
          <a:prstGeom prst="wedgeRoundRectCallout">
            <a:avLst>
              <a:gd name="adj1" fmla="val -26669"/>
              <a:gd name="adj2" fmla="val 718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This is ______ black pen.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 And this is ______’s red pen.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348077" y="2881772"/>
            <a:ext cx="2562895" cy="1266626"/>
          </a:xfrm>
          <a:prstGeom prst="wedgeRoundRectCallout">
            <a:avLst>
              <a:gd name="adj1" fmla="val -74149"/>
              <a:gd name="adj2" fmla="val -10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Daming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358876" y="5362695"/>
            <a:ext cx="2378231" cy="743488"/>
          </a:xfrm>
          <a:prstGeom prst="wedgeRoundRectCallout">
            <a:avLst>
              <a:gd name="adj1" fmla="val -61327"/>
              <a:gd name="adj2" fmla="val -641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25421" y="890434"/>
            <a:ext cx="753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1915" y="141846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Sam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3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65" y="1417203"/>
            <a:ext cx="5377845" cy="50923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928054" y="923987"/>
            <a:ext cx="5074278" cy="2269974"/>
          </a:xfrm>
          <a:prstGeom prst="wedgeRoundRectCallout">
            <a:avLst>
              <a:gd name="adj1" fmla="val -61778"/>
              <a:gd name="adj2" fmla="val 35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 can see a _______ and a _____. You can’t bring_____ to school,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Lingling</a:t>
            </a:r>
            <a:r>
              <a:rPr lang="en-US" altLang="zh-CN" sz="3600" dirty="0" smtClean="0">
                <a:solidFill>
                  <a:schemeClr val="tx1"/>
                </a:solidFill>
              </a:rPr>
              <a:t>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5972" y="973857"/>
            <a:ext cx="1970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 horse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7113" y="1417203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ball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3527" y="2058974"/>
            <a:ext cx="960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36" y="1818335"/>
            <a:ext cx="5513271" cy="4743451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12124" y="990454"/>
            <a:ext cx="5666704" cy="1655762"/>
          </a:xfrm>
          <a:prstGeom prst="wedgeRoundRectCallout">
            <a:avLst>
              <a:gd name="adj1" fmla="val -4151"/>
              <a:gd name="adj2" fmla="val 756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They are not _______’s toys.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That is ____ toy horse. 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And that is _______’s ball.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25991" y="5818298"/>
            <a:ext cx="3568004" cy="743488"/>
          </a:xfrm>
          <a:prstGeom prst="wedgeRoundRectCallout">
            <a:avLst>
              <a:gd name="adj1" fmla="val -47611"/>
              <a:gd name="adj2" fmla="val -936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We are very sorry.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99665" y="923987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Lingling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8028" y="1428702"/>
            <a:ext cx="753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7529" y="2037459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Daming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4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92863"/>
              </p:ext>
            </p:extLst>
          </p:nvPr>
        </p:nvGraphicFramePr>
        <p:xfrm>
          <a:off x="502272" y="746972"/>
          <a:ext cx="8152331" cy="6014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119"/>
                <a:gridCol w="2107404"/>
                <a:gridCol w="2107404"/>
                <a:gridCol w="2107404"/>
              </a:tblGrid>
              <a:tr h="150360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46100" t="29719" r="37278" b="37629"/>
          <a:stretch/>
        </p:blipFill>
        <p:spPr>
          <a:xfrm>
            <a:off x="721216" y="875765"/>
            <a:ext cx="1043190" cy="1352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2146" t="59262" r="54516" b="17104"/>
          <a:stretch/>
        </p:blipFill>
        <p:spPr>
          <a:xfrm>
            <a:off x="721217" y="2369715"/>
            <a:ext cx="1043190" cy="12197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365" t="58324" r="48737" b="18887"/>
          <a:stretch/>
        </p:blipFill>
        <p:spPr>
          <a:xfrm>
            <a:off x="721216" y="5306097"/>
            <a:ext cx="756635" cy="1352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460" t="64835" r="77800" b="10477"/>
          <a:stretch/>
        </p:blipFill>
        <p:spPr>
          <a:xfrm>
            <a:off x="829077" y="3767879"/>
            <a:ext cx="504681" cy="1435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4781" t="58183" r="43836" b="23744"/>
          <a:stretch/>
        </p:blipFill>
        <p:spPr>
          <a:xfrm>
            <a:off x="4649272" y="965917"/>
            <a:ext cx="1545465" cy="11719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2087" t="81222" r="44727" b="9046"/>
          <a:stretch/>
        </p:blipFill>
        <p:spPr>
          <a:xfrm>
            <a:off x="4945486" y="2664046"/>
            <a:ext cx="953036" cy="631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27" y="965916"/>
            <a:ext cx="1542090" cy="1177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195" y="2435052"/>
            <a:ext cx="1180432" cy="11916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230" y="3917877"/>
            <a:ext cx="1542090" cy="11779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888" y="5386401"/>
            <a:ext cx="1180432" cy="1191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14" y="886763"/>
            <a:ext cx="1180432" cy="11916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185" y="2536649"/>
            <a:ext cx="1542090" cy="117798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58006" y="28924"/>
            <a:ext cx="8345373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</a:t>
            </a:r>
            <a:r>
              <a:rPr lang="en-US" altLang="zh-CN" sz="4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Daming</a:t>
            </a:r>
            <a:r>
              <a:rPr lang="en-US" altLang="zh-CN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en-US" altLang="zh-CN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</a:t>
            </a:r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8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147" y="48430"/>
            <a:ext cx="8326728" cy="68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91" y="2620497"/>
            <a:ext cx="1095375" cy="1181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27" y="2600771"/>
            <a:ext cx="1143502" cy="11543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86" y="2557487"/>
            <a:ext cx="1106425" cy="1197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322" y="2600771"/>
            <a:ext cx="1371600" cy="1047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46100" t="29719" r="37278" b="37629"/>
          <a:stretch/>
        </p:blipFill>
        <p:spPr>
          <a:xfrm>
            <a:off x="1510527" y="1248489"/>
            <a:ext cx="1043190" cy="1352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l="32146" t="59262" r="54516" b="17104"/>
          <a:stretch/>
        </p:blipFill>
        <p:spPr>
          <a:xfrm>
            <a:off x="4320927" y="1248489"/>
            <a:ext cx="1043190" cy="12197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67" y="1426381"/>
            <a:ext cx="1245622" cy="9964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47" y="1164533"/>
            <a:ext cx="1556904" cy="130368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7995" y="3972696"/>
            <a:ext cx="2907472" cy="743488"/>
          </a:xfrm>
          <a:prstGeom prst="wedgeRoundRectCallout">
            <a:avLst>
              <a:gd name="adj1" fmla="val 19276"/>
              <a:gd name="adj2" fmla="val -1092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103" y="97730"/>
            <a:ext cx="4401267" cy="949236"/>
          </a:xfrm>
          <a:prstGeom prst="wedgeRoundRectCallout">
            <a:avLst>
              <a:gd name="adj1" fmla="val -220"/>
              <a:gd name="adj2" fmla="val 2172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Daming’s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ball.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7995" y="5565281"/>
            <a:ext cx="5832364" cy="1115612"/>
          </a:xfrm>
          <a:prstGeom prst="wedgeRoundRectCallout">
            <a:avLst>
              <a:gd name="adj1" fmla="val 30772"/>
              <a:gd name="adj2" fmla="val -2193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>
                <a:solidFill>
                  <a:srgbClr val="FF0000"/>
                </a:solidFill>
              </a:rPr>
              <a:t>Daming’s</a:t>
            </a:r>
            <a:r>
              <a:rPr lang="en-US" altLang="zh-CN" sz="3200" dirty="0">
                <a:solidFill>
                  <a:schemeClr val="tx1"/>
                </a:solidFill>
              </a:rPr>
              <a:t> book. 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</a:t>
            </a:r>
            <a:r>
              <a:rPr lang="en-US" altLang="zh-CN" sz="3200" dirty="0">
                <a:solidFill>
                  <a:schemeClr val="tx1"/>
                </a:solidFill>
              </a:rPr>
              <a:t>is </a:t>
            </a:r>
            <a:r>
              <a:rPr lang="en-US" altLang="zh-CN" sz="3200" dirty="0" smtClean="0">
                <a:solidFill>
                  <a:srgbClr val="FF0000"/>
                </a:solidFill>
              </a:rPr>
              <a:t>Amy’s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ball.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135250" y="4080989"/>
            <a:ext cx="3992361" cy="2007948"/>
          </a:xfrm>
          <a:prstGeom prst="wedgeRoundRectCallout">
            <a:avLst>
              <a:gd name="adj1" fmla="val -16700"/>
              <a:gd name="adj2" fmla="val -69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>
                <a:solidFill>
                  <a:srgbClr val="FF0000"/>
                </a:solidFill>
              </a:rPr>
              <a:t>Daming’s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book.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Amy’s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ball</a:t>
            </a:r>
            <a:r>
              <a:rPr lang="en-US" altLang="zh-CN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Sam’s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toy horse.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577" y="447953"/>
            <a:ext cx="8886423" cy="5863062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my</a:t>
            </a:r>
            <a:r>
              <a:rPr lang="en-US" altLang="zh-CN" sz="3600" dirty="0"/>
              <a:t> toy horse.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your </a:t>
            </a:r>
            <a:r>
              <a:rPr lang="en-US" altLang="zh-CN" sz="3600" dirty="0"/>
              <a:t>book</a:t>
            </a:r>
            <a:r>
              <a:rPr lang="en-US" altLang="zh-CN" sz="3600" dirty="0" smtClean="0"/>
              <a:t>.</a:t>
            </a:r>
          </a:p>
          <a:p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This </a:t>
            </a:r>
            <a:r>
              <a:rPr lang="en-US" altLang="zh-CN" sz="3600" dirty="0"/>
              <a:t>is </a:t>
            </a:r>
            <a:r>
              <a:rPr lang="en-US" altLang="zh-CN" sz="3600" dirty="0" err="1">
                <a:solidFill>
                  <a:srgbClr val="FF0000"/>
                </a:solidFill>
              </a:rPr>
              <a:t>Daming’s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/>
              <a:t>book. This is </a:t>
            </a:r>
            <a:r>
              <a:rPr lang="en-US" altLang="zh-CN" sz="3600" dirty="0">
                <a:solidFill>
                  <a:srgbClr val="FF0000"/>
                </a:solidFill>
              </a:rPr>
              <a:t>Amy’s</a:t>
            </a:r>
            <a:r>
              <a:rPr lang="en-US" altLang="zh-CN" sz="3600" dirty="0"/>
              <a:t> ball.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Sam’s</a:t>
            </a:r>
            <a:r>
              <a:rPr lang="en-US" altLang="zh-CN" sz="3600" dirty="0"/>
              <a:t> book</a:t>
            </a:r>
            <a:r>
              <a:rPr lang="en-US" altLang="zh-CN" sz="3600" dirty="0" smtClean="0"/>
              <a:t>. </a:t>
            </a:r>
          </a:p>
          <a:p>
            <a:r>
              <a:rPr lang="en-US" altLang="zh-CN" sz="3600" dirty="0" smtClean="0"/>
              <a:t>They are not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Lingling’s</a:t>
            </a:r>
            <a:r>
              <a:rPr lang="en-US" altLang="zh-CN" sz="3600" dirty="0" smtClean="0"/>
              <a:t> toys.</a:t>
            </a:r>
            <a:endParaRPr lang="en-US" altLang="zh-CN" sz="3600" dirty="0"/>
          </a:p>
          <a:p>
            <a:endParaRPr lang="zh-CN" altLang="en-US" sz="3600" dirty="0"/>
          </a:p>
          <a:p>
            <a:pPr marL="0" indent="0">
              <a:buNone/>
            </a:pPr>
            <a:endParaRPr lang="zh-CN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06770"/>
              </p:ext>
            </p:extLst>
          </p:nvPr>
        </p:nvGraphicFramePr>
        <p:xfrm>
          <a:off x="403534" y="1735813"/>
          <a:ext cx="8148035" cy="1049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005"/>
                <a:gridCol w="1164005"/>
                <a:gridCol w="1164005"/>
                <a:gridCol w="1164005"/>
                <a:gridCol w="1164005"/>
                <a:gridCol w="1164005"/>
                <a:gridCol w="1164005"/>
              </a:tblGrid>
              <a:tr h="5249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你的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她的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他的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它的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他们的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我们的</a:t>
                      </a:r>
                      <a:endParaRPr lang="zh-CN" altLang="en-US" dirty="0"/>
                    </a:p>
                  </a:txBody>
                  <a:tcPr/>
                </a:tc>
              </a:tr>
              <a:tr h="52499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56822" y="220102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0163" y="2201025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your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7594" y="2201024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4647" y="2201023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his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54579" y="2201022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its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7919" y="2201021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their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1259" y="2201020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3488" y="4853187"/>
            <a:ext cx="6877315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This is ________ pencil. ( Mr. Wang)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 smtClean="0"/>
              <a:t>_______ book. </a:t>
            </a:r>
            <a:r>
              <a:rPr lang="en-US" altLang="zh-CN" sz="3600" dirty="0"/>
              <a:t>( </a:t>
            </a:r>
            <a:r>
              <a:rPr lang="en-US" altLang="zh-CN" sz="3600" dirty="0" smtClean="0"/>
              <a:t>teacher)</a:t>
            </a:r>
            <a:endParaRPr lang="en-US" altLang="zh-CN" sz="3600" dirty="0"/>
          </a:p>
          <a:p>
            <a:r>
              <a:rPr lang="en-US" altLang="zh-CN" sz="3600" dirty="0" smtClean="0"/>
              <a:t>They are not ______ pens. </a:t>
            </a:r>
            <a:r>
              <a:rPr lang="en-US" altLang="zh-CN" sz="3600" dirty="0"/>
              <a:t>( </a:t>
            </a:r>
            <a:r>
              <a:rPr lang="en-US" altLang="zh-CN" sz="3600" dirty="0" smtClean="0"/>
              <a:t>she)</a:t>
            </a:r>
            <a:endParaRPr lang="en-US" altLang="zh-CN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562634" y="4853184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Mr. Wang’s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8545" y="5437962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teacher’s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18643" y="6010835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4" y="1041005"/>
            <a:ext cx="6805685" cy="5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1" y="0"/>
            <a:ext cx="8856339" cy="5874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71" y="367719"/>
            <a:ext cx="1556904" cy="1303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08" y="674906"/>
            <a:ext cx="1245622" cy="9964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28" y="2087061"/>
            <a:ext cx="937102" cy="10325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86" y="1962874"/>
            <a:ext cx="1220731" cy="1192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825">
            <a:off x="1875870" y="3495830"/>
            <a:ext cx="902787" cy="1150047"/>
          </a:xfrm>
          <a:prstGeom prst="rect">
            <a:avLst/>
          </a:prstGeom>
        </p:spPr>
      </p:pic>
      <p:sp>
        <p:nvSpPr>
          <p:cNvPr id="20" name="圆角矩形标注 19"/>
          <p:cNvSpPr/>
          <p:nvPr/>
        </p:nvSpPr>
        <p:spPr>
          <a:xfrm>
            <a:off x="2265637" y="4802505"/>
            <a:ext cx="5731099" cy="1252896"/>
          </a:xfrm>
          <a:prstGeom prst="wedgeRoundRectCallout">
            <a:avLst>
              <a:gd name="adj1" fmla="val -69546"/>
              <a:gd name="adj2" fmla="val 551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rgbClr val="FF0000"/>
                </a:solidFill>
              </a:rPr>
              <a:t>                                                                            ？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819" y="4940975"/>
            <a:ext cx="1371600" cy="104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749" y="4874300"/>
            <a:ext cx="1095375" cy="1181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773" y="4854574"/>
            <a:ext cx="1143502" cy="11543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924" y="4857724"/>
            <a:ext cx="1106425" cy="119767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9442" y="6055400"/>
            <a:ext cx="528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Whose _____ is this?</a:t>
            </a:r>
            <a:endParaRPr lang="zh-CN" altLang="en-US" sz="4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944652" y="878834"/>
            <a:ext cx="133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</a:t>
            </a:r>
            <a:r>
              <a:rPr lang="en-US" altLang="zh-CN" sz="3600" dirty="0" smtClean="0">
                <a:solidFill>
                  <a:srgbClr val="FF0000"/>
                </a:solidFill>
              </a:rPr>
              <a:t>a</a:t>
            </a:r>
            <a:r>
              <a:rPr lang="en-US" altLang="zh-CN" sz="3600" dirty="0" smtClean="0"/>
              <a:t>ll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6351917" y="798261"/>
            <a:ext cx="195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</a:t>
            </a:r>
            <a:r>
              <a:rPr lang="en-US" altLang="zh-CN" sz="3600" dirty="0" smtClean="0">
                <a:solidFill>
                  <a:srgbClr val="FF0000"/>
                </a:solidFill>
              </a:rPr>
              <a:t>oy</a:t>
            </a:r>
            <a:r>
              <a:rPr lang="en-US" altLang="zh-CN" sz="3600" dirty="0" smtClean="0"/>
              <a:t> h</a:t>
            </a:r>
            <a:r>
              <a:rPr lang="en-US" altLang="zh-CN" sz="3600" dirty="0" smtClean="0">
                <a:solidFill>
                  <a:srgbClr val="FF0000"/>
                </a:solidFill>
              </a:rPr>
              <a:t>or</a:t>
            </a:r>
            <a:r>
              <a:rPr lang="en-US" altLang="zh-CN" sz="3600" dirty="0" smtClean="0"/>
              <a:t>se</a:t>
            </a:r>
            <a:endParaRPr lang="zh-CN" altLang="en-US" sz="3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962171" y="2227072"/>
            <a:ext cx="190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red p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altLang="zh-CN" sz="3600" dirty="0" smtClean="0"/>
              <a:t>n</a:t>
            </a:r>
            <a:endParaRPr lang="zh-CN" altLang="en-US" sz="3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188232" y="2291021"/>
            <a:ext cx="279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black p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altLang="zh-CN" sz="3600" dirty="0" smtClean="0"/>
              <a:t>n</a:t>
            </a:r>
            <a:endParaRPr lang="zh-CN" altLang="en-US" sz="3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997727" y="3771454"/>
            <a:ext cx="190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</a:t>
            </a:r>
            <a:r>
              <a:rPr lang="en-US" altLang="zh-CN" sz="3600" dirty="0" smtClean="0">
                <a:solidFill>
                  <a:srgbClr val="FF0000"/>
                </a:solidFill>
              </a:rPr>
              <a:t>oo</a:t>
            </a:r>
            <a:r>
              <a:rPr lang="en-US" altLang="zh-CN" sz="3600" dirty="0" smtClean="0"/>
              <a:t>k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5534" y="298686"/>
            <a:ext cx="8901797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find: This is _____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’s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house.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42152" y="208533"/>
            <a:ext cx="110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Bob</a:t>
            </a:r>
            <a:endParaRPr lang="zh-CN" alt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ShockwaveFlash1" r:id="rId2" imgW="8120160" imgH="5294160"/>
        </mc:Choice>
        <mc:Fallback>
          <p:control name="ShockwaveFlash1" r:id="rId2" imgW="8120160" imgH="529416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8650" y="1296988"/>
                  <a:ext cx="8120063" cy="52943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777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Listen: 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What’s the matter with Sam?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6" name="ShockwaveFlash1" r:id="rId2" imgW="8023320" imgH="5614920"/>
        </mc:Choice>
        <mc:Fallback>
          <p:control name="ShockwaveFlash1" r:id="rId2" imgW="8023320" imgH="5614920">
            <p:pic>
              <p:nvPicPr>
                <p:cNvPr id="5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588" y="1029863"/>
                  <a:ext cx="8023046" cy="561563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51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9" y="296973"/>
            <a:ext cx="7227463" cy="648431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08372" y="6028218"/>
            <a:ext cx="2047740" cy="82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59838" y="4030867"/>
            <a:ext cx="1692466" cy="1262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93991" y="5392692"/>
            <a:ext cx="907658" cy="863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09866" y="4866900"/>
            <a:ext cx="1006817" cy="9573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97899" y="4555429"/>
            <a:ext cx="2008208" cy="1430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183493" y="3329926"/>
            <a:ext cx="907658" cy="863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3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8" y="2124078"/>
            <a:ext cx="4122951" cy="320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164" y="2124078"/>
            <a:ext cx="4622258" cy="320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28788" y="5467799"/>
            <a:ext cx="4591251" cy="583621"/>
          </a:xfrm>
          <a:prstGeom prst="wedgeRoundRectCallout">
            <a:avLst>
              <a:gd name="adj1" fmla="val -31438"/>
              <a:gd name="adj2" fmla="val -1576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Hello,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Lingling</a:t>
            </a:r>
            <a:r>
              <a:rPr lang="en-US" altLang="zh-CN" sz="3600" dirty="0" smtClean="0">
                <a:solidFill>
                  <a:schemeClr val="tx1"/>
                </a:solidFill>
              </a:rPr>
              <a:t>. I’m____.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419165" y="1690689"/>
            <a:ext cx="3372554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Be careful, Sam!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96352" y="5436443"/>
            <a:ext cx="885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late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92405"/>
            <a:ext cx="78867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160541"/>
            <a:ext cx="3375410" cy="2604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378" y="3268124"/>
            <a:ext cx="3038654" cy="2608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圆角矩形标注 5"/>
          <p:cNvSpPr/>
          <p:nvPr/>
        </p:nvSpPr>
        <p:spPr>
          <a:xfrm>
            <a:off x="628650" y="1371565"/>
            <a:ext cx="3372554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Are you ok, Sam?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419164" y="2617968"/>
            <a:ext cx="4096185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I’ve got a _________.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9705" y="2555258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headache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07" y="2349588"/>
            <a:ext cx="6275954" cy="4141363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693639" y="1242004"/>
            <a:ext cx="5576551" cy="1107584"/>
          </a:xfrm>
          <a:prstGeom prst="wedgeRoundRectCallout">
            <a:avLst>
              <a:gd name="adj1" fmla="val -26669"/>
              <a:gd name="adj2" fmla="val 718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This is ______ book,______.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 And this is ______’s book.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598343" y="4910337"/>
            <a:ext cx="2378231" cy="743488"/>
          </a:xfrm>
          <a:prstGeom prst="wedgeRoundRectCallout">
            <a:avLst>
              <a:gd name="adj1" fmla="val -43998"/>
              <a:gd name="adj2" fmla="val -953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1654" y="1221083"/>
            <a:ext cx="1033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your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3839" y="1189296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Daming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0350" y="1735044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Sam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new_1l5_m8u1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325</Words>
  <Application>Microsoft Office PowerPoint</Application>
  <PresentationFormat>全屏显示(4:3)</PresentationFormat>
  <Paragraphs>81</Paragraphs>
  <Slides>16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Module 8 Unit 1 This is Sam’s book.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May</cp:lastModifiedBy>
  <cp:revision>29</cp:revision>
  <dcterms:created xsi:type="dcterms:W3CDTF">2016-11-08T13:32:18Z</dcterms:created>
  <dcterms:modified xsi:type="dcterms:W3CDTF">2016-11-08T16:08:32Z</dcterms:modified>
</cp:coreProperties>
</file>