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mp3" ContentType="audio/m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2" r:id="rId4"/>
    <p:sldId id="257" r:id="rId5"/>
    <p:sldId id="258" r:id="rId6"/>
    <p:sldId id="259" r:id="rId7"/>
    <p:sldId id="272" r:id="rId8"/>
    <p:sldId id="273" r:id="rId9"/>
    <p:sldId id="260" r:id="rId10"/>
    <p:sldId id="261" r:id="rId11"/>
    <p:sldId id="274" r:id="rId12"/>
    <p:sldId id="265" r:id="rId13"/>
    <p:sldId id="267" r:id="rId14"/>
    <p:sldId id="270" r:id="rId15"/>
    <p:sldId id="271" r:id="rId16"/>
    <p:sldId id="266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24" autoAdjust="0"/>
  </p:normalViewPr>
  <p:slideViewPr>
    <p:cSldViewPr snapToGrid="0">
      <p:cViewPr varScale="1">
        <p:scale>
          <a:sx n="74" d="100"/>
          <a:sy n="74" d="100"/>
        </p:scale>
        <p:origin x="12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991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3584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1128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1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512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41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94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963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477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93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91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30FD-9CF2-4934-BBBA-199CCA4896B3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E2D07-5EDD-435B-A32E-24F7BAB468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1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4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01" y="373488"/>
            <a:ext cx="9153501" cy="604019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9502" y="1560244"/>
            <a:ext cx="9153501" cy="3359486"/>
          </a:xfrm>
          <a:solidFill>
            <a:schemeClr val="bg1">
              <a:alpha val="95000"/>
            </a:schemeClr>
          </a:solidFill>
        </p:spPr>
        <p:txBody>
          <a:bodyPr/>
          <a:lstStyle/>
          <a:p>
            <a:r>
              <a:rPr lang="en-US" altLang="zh-CN" dirty="0" smtClean="0"/>
              <a:t>Module 8 Unit 1</a:t>
            </a:r>
            <a:br>
              <a:rPr lang="en-US" altLang="zh-CN" dirty="0" smtClean="0"/>
            </a:br>
            <a:r>
              <a:rPr lang="en-US" altLang="zh-CN" dirty="0" smtClean="0"/>
              <a:t>This is Sam’s book.</a:t>
            </a:r>
            <a:br>
              <a:rPr lang="en-US" altLang="zh-CN" dirty="0" smtClean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730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1983" y="2031571"/>
            <a:ext cx="4092440" cy="4629955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2021983" y="923987"/>
            <a:ext cx="5607542" cy="1107584"/>
          </a:xfrm>
          <a:prstGeom prst="wedgeRoundRectCallout">
            <a:avLst>
              <a:gd name="adj1" fmla="val -26669"/>
              <a:gd name="adj2" fmla="val 7180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This is ______ black pen.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 And this is ______’s red pen.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6348077" y="2881772"/>
            <a:ext cx="2562895" cy="1266626"/>
          </a:xfrm>
          <a:prstGeom prst="wedgeRoundRectCallout">
            <a:avLst>
              <a:gd name="adj1" fmla="val -74149"/>
              <a:gd name="adj2" fmla="val -109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Thank you, </a:t>
            </a:r>
            <a:r>
              <a:rPr lang="en-US" altLang="zh-CN" sz="3600" dirty="0" err="1" smtClean="0">
                <a:solidFill>
                  <a:schemeClr val="tx1"/>
                </a:solidFill>
              </a:rPr>
              <a:t>Daming</a:t>
            </a:r>
            <a:r>
              <a:rPr lang="en-US" altLang="zh-CN" sz="3600" dirty="0" smtClean="0">
                <a:solidFill>
                  <a:schemeClr val="tx1"/>
                </a:solidFill>
              </a:rPr>
              <a:t>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6358876" y="5362695"/>
            <a:ext cx="2378231" cy="743488"/>
          </a:xfrm>
          <a:prstGeom prst="wedgeRoundRectCallout">
            <a:avLst>
              <a:gd name="adj1" fmla="val -61327"/>
              <a:gd name="adj2" fmla="val -6419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Thank you.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25421" y="890434"/>
            <a:ext cx="753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my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81915" y="1418468"/>
            <a:ext cx="986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Sam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3" name="new_1l5_m8u1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8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16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1365" y="1417203"/>
            <a:ext cx="5377845" cy="509239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3928054" y="923987"/>
            <a:ext cx="5074278" cy="2269974"/>
          </a:xfrm>
          <a:prstGeom prst="wedgeRoundRectCallout">
            <a:avLst>
              <a:gd name="adj1" fmla="val -61778"/>
              <a:gd name="adj2" fmla="val 3501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I can see a _______ and a _____. You can’t bring_____ to school, </a:t>
            </a:r>
            <a:r>
              <a:rPr lang="en-US" altLang="zh-CN" sz="3600" dirty="0" err="1" smtClean="0">
                <a:solidFill>
                  <a:schemeClr val="tx1"/>
                </a:solidFill>
              </a:rPr>
              <a:t>Lingling</a:t>
            </a:r>
            <a:r>
              <a:rPr lang="en-US" altLang="zh-CN" sz="3600" dirty="0" smtClean="0">
                <a:solidFill>
                  <a:schemeClr val="tx1"/>
                </a:solidFill>
              </a:rPr>
              <a:t>!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015972" y="973857"/>
            <a:ext cx="1970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toy horse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57113" y="1417203"/>
            <a:ext cx="8595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ball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273527" y="2058974"/>
            <a:ext cx="9604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toys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0" name="new_1l5_m8u1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6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936" y="1818335"/>
            <a:ext cx="5513271" cy="4743451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412124" y="990454"/>
            <a:ext cx="5666704" cy="1655762"/>
          </a:xfrm>
          <a:prstGeom prst="wedgeRoundRectCallout">
            <a:avLst>
              <a:gd name="adj1" fmla="val -4151"/>
              <a:gd name="adj2" fmla="val 7569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They are not _______’s toys.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That is ____ toy horse. 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And that is _______’s ball.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4725991" y="5818298"/>
            <a:ext cx="3568004" cy="743488"/>
          </a:xfrm>
          <a:prstGeom prst="wedgeRoundRectCallout">
            <a:avLst>
              <a:gd name="adj1" fmla="val -47611"/>
              <a:gd name="adj2" fmla="val -9364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We are very sorry.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99665" y="923987"/>
            <a:ext cx="16161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 smtClean="0">
                <a:solidFill>
                  <a:srgbClr val="FF0000"/>
                </a:solidFill>
              </a:rPr>
              <a:t>Lingling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68028" y="1428702"/>
            <a:ext cx="753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my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647529" y="2037459"/>
            <a:ext cx="1624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 smtClean="0">
                <a:solidFill>
                  <a:srgbClr val="FF0000"/>
                </a:solidFill>
              </a:rPr>
              <a:t>Daming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4" name="new_1l5_m8u1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6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792863"/>
              </p:ext>
            </p:extLst>
          </p:nvPr>
        </p:nvGraphicFramePr>
        <p:xfrm>
          <a:off x="502272" y="746972"/>
          <a:ext cx="8152331" cy="6014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119"/>
                <a:gridCol w="2107404"/>
                <a:gridCol w="2107404"/>
                <a:gridCol w="2107404"/>
              </a:tblGrid>
              <a:tr h="1503609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1503609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1503609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1503609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46100" t="29719" r="37278" b="37629"/>
          <a:stretch/>
        </p:blipFill>
        <p:spPr>
          <a:xfrm>
            <a:off x="721216" y="875765"/>
            <a:ext cx="1043190" cy="13522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32146" t="59262" r="54516" b="17104"/>
          <a:stretch/>
        </p:blipFill>
        <p:spPr>
          <a:xfrm>
            <a:off x="721217" y="2369715"/>
            <a:ext cx="1043190" cy="121972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1365" t="58324" r="48737" b="18887"/>
          <a:stretch/>
        </p:blipFill>
        <p:spPr>
          <a:xfrm>
            <a:off x="721216" y="5306097"/>
            <a:ext cx="756635" cy="135228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5460" t="64835" r="77800" b="10477"/>
          <a:stretch/>
        </p:blipFill>
        <p:spPr>
          <a:xfrm>
            <a:off x="829077" y="3767879"/>
            <a:ext cx="504681" cy="14351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4781" t="58183" r="43836" b="23744"/>
          <a:stretch/>
        </p:blipFill>
        <p:spPr>
          <a:xfrm>
            <a:off x="4649272" y="965917"/>
            <a:ext cx="1545465" cy="11719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2087" t="81222" r="44727" b="9046"/>
          <a:stretch/>
        </p:blipFill>
        <p:spPr>
          <a:xfrm>
            <a:off x="4945486" y="2664046"/>
            <a:ext cx="953036" cy="6310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2027" y="965916"/>
            <a:ext cx="1542090" cy="117798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3195" y="2435052"/>
            <a:ext cx="1180432" cy="119167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4230" y="3917877"/>
            <a:ext cx="1542090" cy="117798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5888" y="5386401"/>
            <a:ext cx="1180432" cy="119167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5014" y="886763"/>
            <a:ext cx="1180432" cy="11916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4185" y="2536649"/>
            <a:ext cx="1542090" cy="117798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158006" y="28924"/>
            <a:ext cx="8345373" cy="70788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This is </a:t>
            </a:r>
            <a:r>
              <a:rPr lang="en-US" altLang="zh-CN" sz="4000" u="sng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Daming</a:t>
            </a:r>
            <a:r>
              <a:rPr lang="en-US" altLang="zh-CN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  <a:r>
              <a:rPr lang="en-US" altLang="zh-CN" sz="40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altLang="zh-C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zh-CN" sz="4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book</a:t>
            </a:r>
            <a:r>
              <a:rPr lang="en-US" altLang="zh-C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zh-CN" alt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83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5147" y="48430"/>
            <a:ext cx="8326728" cy="680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8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591" y="2620497"/>
            <a:ext cx="1095375" cy="1181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927" y="2600771"/>
            <a:ext cx="1143502" cy="115439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786" y="2557487"/>
            <a:ext cx="1106425" cy="11976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6322" y="2600771"/>
            <a:ext cx="1371600" cy="10477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/>
          <a:srcRect l="46100" t="29719" r="37278" b="37629"/>
          <a:stretch/>
        </p:blipFill>
        <p:spPr>
          <a:xfrm>
            <a:off x="1510527" y="1248489"/>
            <a:ext cx="1043190" cy="135228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/>
          <a:srcRect l="32146" t="59262" r="54516" b="17104"/>
          <a:stretch/>
        </p:blipFill>
        <p:spPr>
          <a:xfrm>
            <a:off x="4320927" y="1248489"/>
            <a:ext cx="1043190" cy="12197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67" y="1426381"/>
            <a:ext cx="1245622" cy="99649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47" y="1164533"/>
            <a:ext cx="1556904" cy="1303685"/>
          </a:xfrm>
          <a:prstGeom prst="rect">
            <a:avLst/>
          </a:prstGeom>
        </p:spPr>
      </p:pic>
      <p:sp>
        <p:nvSpPr>
          <p:cNvPr id="12" name="圆角矩形标注 11"/>
          <p:cNvSpPr/>
          <p:nvPr/>
        </p:nvSpPr>
        <p:spPr>
          <a:xfrm>
            <a:off x="27995" y="3972696"/>
            <a:ext cx="2907472" cy="743488"/>
          </a:xfrm>
          <a:prstGeom prst="wedgeRoundRectCallout">
            <a:avLst>
              <a:gd name="adj1" fmla="val 19276"/>
              <a:gd name="adj2" fmla="val -10923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r>
              <a:rPr lang="en-US" altLang="zh-CN" sz="3200" dirty="0" smtClean="0">
                <a:solidFill>
                  <a:schemeClr val="tx1"/>
                </a:solidFill>
              </a:rPr>
              <a:t> book.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3" name="圆角矩形标注 12"/>
          <p:cNvSpPr/>
          <p:nvPr/>
        </p:nvSpPr>
        <p:spPr>
          <a:xfrm>
            <a:off x="1217103" y="97730"/>
            <a:ext cx="4401267" cy="949236"/>
          </a:xfrm>
          <a:prstGeom prst="wedgeRoundRectCallout">
            <a:avLst>
              <a:gd name="adj1" fmla="val -220"/>
              <a:gd name="adj2" fmla="val 21728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This is </a:t>
            </a:r>
            <a:r>
              <a:rPr lang="en-US" altLang="zh-CN" sz="3200" dirty="0" err="1" smtClean="0">
                <a:solidFill>
                  <a:srgbClr val="FF0000"/>
                </a:solidFill>
              </a:rPr>
              <a:t>Daming’s</a:t>
            </a:r>
            <a:r>
              <a:rPr lang="en-US" altLang="zh-CN" sz="3200" dirty="0" smtClean="0">
                <a:solidFill>
                  <a:schemeClr val="tx1"/>
                </a:solidFill>
              </a:rPr>
              <a:t> book. 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r>
              <a:rPr lang="en-US" altLang="zh-CN" sz="3200" dirty="0" smtClean="0">
                <a:solidFill>
                  <a:schemeClr val="tx1"/>
                </a:solidFill>
              </a:rPr>
              <a:t> ball.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27995" y="5565281"/>
            <a:ext cx="5832364" cy="1115612"/>
          </a:xfrm>
          <a:prstGeom prst="wedgeRoundRectCallout">
            <a:avLst>
              <a:gd name="adj1" fmla="val 30772"/>
              <a:gd name="adj2" fmla="val -21932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</a:rPr>
              <a:t>This is </a:t>
            </a:r>
            <a:r>
              <a:rPr lang="en-US" altLang="zh-CN" sz="3200" dirty="0" err="1">
                <a:solidFill>
                  <a:srgbClr val="FF0000"/>
                </a:solidFill>
              </a:rPr>
              <a:t>Daming’s</a:t>
            </a:r>
            <a:r>
              <a:rPr lang="en-US" altLang="zh-CN" sz="3200" dirty="0">
                <a:solidFill>
                  <a:schemeClr val="tx1"/>
                </a:solidFill>
              </a:rPr>
              <a:t> book. </a:t>
            </a:r>
            <a:endParaRPr lang="en-US" altLang="zh-CN" sz="3200" dirty="0" smtClean="0">
              <a:solidFill>
                <a:schemeClr val="tx1"/>
              </a:solidFill>
            </a:endParaRP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This </a:t>
            </a:r>
            <a:r>
              <a:rPr lang="en-US" altLang="zh-CN" sz="3200" dirty="0">
                <a:solidFill>
                  <a:schemeClr val="tx1"/>
                </a:solidFill>
              </a:rPr>
              <a:t>is </a:t>
            </a:r>
            <a:r>
              <a:rPr lang="en-US" altLang="zh-CN" sz="3200" dirty="0" smtClean="0">
                <a:solidFill>
                  <a:srgbClr val="FF0000"/>
                </a:solidFill>
              </a:rPr>
              <a:t>Amy’s</a:t>
            </a:r>
            <a:r>
              <a:rPr lang="en-US" altLang="zh-CN" sz="3200" dirty="0" smtClean="0">
                <a:solidFill>
                  <a:schemeClr val="tx1"/>
                </a:solidFill>
              </a:rPr>
              <a:t> ball. 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r>
              <a:rPr lang="en-US" altLang="zh-CN" sz="3200" dirty="0" smtClean="0">
                <a:solidFill>
                  <a:schemeClr val="tx1"/>
                </a:solidFill>
              </a:rPr>
              <a:t> book.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6" name="圆角矩形标注 15"/>
          <p:cNvSpPr/>
          <p:nvPr/>
        </p:nvSpPr>
        <p:spPr>
          <a:xfrm>
            <a:off x="5135250" y="4080989"/>
            <a:ext cx="3992361" cy="2007948"/>
          </a:xfrm>
          <a:prstGeom prst="wedgeRoundRectCallout">
            <a:avLst>
              <a:gd name="adj1" fmla="val -16700"/>
              <a:gd name="adj2" fmla="val -6988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</a:rPr>
              <a:t>This is </a:t>
            </a:r>
            <a:r>
              <a:rPr lang="en-US" altLang="zh-CN" sz="3200" dirty="0" err="1">
                <a:solidFill>
                  <a:srgbClr val="FF0000"/>
                </a:solidFill>
              </a:rPr>
              <a:t>Daming’s</a:t>
            </a:r>
            <a:r>
              <a:rPr lang="en-US" altLang="zh-CN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book. 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Amy’s</a:t>
            </a:r>
            <a:r>
              <a:rPr lang="en-US" altLang="zh-CN" sz="3200" dirty="0" smtClean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ball</a:t>
            </a:r>
            <a:r>
              <a:rPr lang="en-US" altLang="zh-CN" sz="3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Sam’s</a:t>
            </a:r>
            <a:r>
              <a:rPr lang="en-US" altLang="zh-CN" sz="3200" dirty="0" smtClean="0">
                <a:solidFill>
                  <a:schemeClr val="tx1"/>
                </a:solidFill>
              </a:rPr>
              <a:t> book.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r>
              <a:rPr lang="en-US" altLang="zh-CN" sz="3200" dirty="0" smtClean="0">
                <a:solidFill>
                  <a:schemeClr val="tx1"/>
                </a:solidFill>
              </a:rPr>
              <a:t> toy horse.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3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7577" y="447953"/>
            <a:ext cx="8886423" cy="5863062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This is </a:t>
            </a:r>
            <a:r>
              <a:rPr lang="en-US" altLang="zh-CN" sz="3600" dirty="0">
                <a:solidFill>
                  <a:srgbClr val="FF0000"/>
                </a:solidFill>
              </a:rPr>
              <a:t>my</a:t>
            </a:r>
            <a:r>
              <a:rPr lang="en-US" altLang="zh-CN" sz="3600" dirty="0"/>
              <a:t> toy horse.</a:t>
            </a:r>
          </a:p>
          <a:p>
            <a:r>
              <a:rPr lang="en-US" altLang="zh-CN" sz="3600" dirty="0"/>
              <a:t>This is </a:t>
            </a:r>
            <a:r>
              <a:rPr lang="en-US" altLang="zh-CN" sz="3600" dirty="0">
                <a:solidFill>
                  <a:srgbClr val="FF0000"/>
                </a:solidFill>
              </a:rPr>
              <a:t>your </a:t>
            </a:r>
            <a:r>
              <a:rPr lang="en-US" altLang="zh-CN" sz="3600" dirty="0"/>
              <a:t>book</a:t>
            </a:r>
            <a:r>
              <a:rPr lang="en-US" altLang="zh-CN" sz="3600" dirty="0" smtClean="0"/>
              <a:t>.</a:t>
            </a:r>
          </a:p>
          <a:p>
            <a:endParaRPr lang="en-US" altLang="zh-CN" sz="3600" dirty="0" smtClean="0"/>
          </a:p>
          <a:p>
            <a:endParaRPr lang="en-US" altLang="zh-CN" sz="3600" dirty="0" smtClean="0"/>
          </a:p>
          <a:p>
            <a:r>
              <a:rPr lang="en-US" altLang="zh-CN" sz="3600" dirty="0" smtClean="0"/>
              <a:t>This </a:t>
            </a:r>
            <a:r>
              <a:rPr lang="en-US" altLang="zh-CN" sz="3600" dirty="0"/>
              <a:t>is </a:t>
            </a:r>
            <a:r>
              <a:rPr lang="en-US" altLang="zh-CN" sz="3600" dirty="0" err="1">
                <a:solidFill>
                  <a:srgbClr val="FF0000"/>
                </a:solidFill>
              </a:rPr>
              <a:t>Daming’s</a:t>
            </a:r>
            <a:r>
              <a:rPr lang="en-US" altLang="zh-CN" sz="3600" dirty="0">
                <a:solidFill>
                  <a:srgbClr val="FF0000"/>
                </a:solidFill>
              </a:rPr>
              <a:t> </a:t>
            </a:r>
            <a:r>
              <a:rPr lang="en-US" altLang="zh-CN" sz="3600" dirty="0"/>
              <a:t>book. This is </a:t>
            </a:r>
            <a:r>
              <a:rPr lang="en-US" altLang="zh-CN" sz="3600" dirty="0">
                <a:solidFill>
                  <a:srgbClr val="FF0000"/>
                </a:solidFill>
              </a:rPr>
              <a:t>Amy’s</a:t>
            </a:r>
            <a:r>
              <a:rPr lang="en-US" altLang="zh-CN" sz="3600" dirty="0"/>
              <a:t> ball.</a:t>
            </a:r>
          </a:p>
          <a:p>
            <a:r>
              <a:rPr lang="en-US" altLang="zh-CN" sz="3600" dirty="0"/>
              <a:t>This is </a:t>
            </a:r>
            <a:r>
              <a:rPr lang="en-US" altLang="zh-CN" sz="3600" dirty="0">
                <a:solidFill>
                  <a:srgbClr val="FF0000"/>
                </a:solidFill>
              </a:rPr>
              <a:t>Sam’s</a:t>
            </a:r>
            <a:r>
              <a:rPr lang="en-US" altLang="zh-CN" sz="3600" dirty="0"/>
              <a:t> book</a:t>
            </a:r>
            <a:r>
              <a:rPr lang="en-US" altLang="zh-CN" sz="3600" dirty="0" smtClean="0"/>
              <a:t>. </a:t>
            </a:r>
          </a:p>
          <a:p>
            <a:r>
              <a:rPr lang="en-US" altLang="zh-CN" sz="3600" dirty="0" smtClean="0"/>
              <a:t>They are not </a:t>
            </a:r>
            <a:r>
              <a:rPr lang="en-US" altLang="zh-CN" sz="3600" dirty="0" err="1" smtClean="0">
                <a:solidFill>
                  <a:srgbClr val="FF0000"/>
                </a:solidFill>
              </a:rPr>
              <a:t>Lingling’s</a:t>
            </a:r>
            <a:r>
              <a:rPr lang="en-US" altLang="zh-CN" sz="3600" dirty="0" smtClean="0"/>
              <a:t> toys.</a:t>
            </a:r>
            <a:endParaRPr lang="en-US" altLang="zh-CN" sz="3600" dirty="0"/>
          </a:p>
          <a:p>
            <a:endParaRPr lang="zh-CN" altLang="en-US" sz="3600" dirty="0"/>
          </a:p>
          <a:p>
            <a:pPr marL="0" indent="0">
              <a:buNone/>
            </a:pPr>
            <a:endParaRPr lang="zh-CN" altLang="en-US" sz="36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606770"/>
              </p:ext>
            </p:extLst>
          </p:nvPr>
        </p:nvGraphicFramePr>
        <p:xfrm>
          <a:off x="403534" y="1735813"/>
          <a:ext cx="8148035" cy="10499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4005"/>
                <a:gridCol w="1164005"/>
                <a:gridCol w="1164005"/>
                <a:gridCol w="1164005"/>
                <a:gridCol w="1164005"/>
                <a:gridCol w="1164005"/>
                <a:gridCol w="1164005"/>
              </a:tblGrid>
              <a:tr h="52499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我的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你的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她的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他的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它的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他们的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我们的</a:t>
                      </a:r>
                      <a:endParaRPr lang="zh-CN" altLang="en-US" dirty="0"/>
                    </a:p>
                  </a:txBody>
                  <a:tcPr/>
                </a:tc>
              </a:tr>
              <a:tr h="524993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656822" y="2201026"/>
            <a:ext cx="708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90163" y="2201025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your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07594" y="2201024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her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24647" y="2201023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his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254579" y="2201022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its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87919" y="2201021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their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521259" y="2201020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our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3488" y="4853187"/>
            <a:ext cx="6877315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3600" dirty="0" smtClean="0"/>
              <a:t>This is ________ pencil. ( Mr. Wang)</a:t>
            </a:r>
          </a:p>
          <a:p>
            <a:r>
              <a:rPr lang="en-US" altLang="zh-CN" sz="3600" dirty="0"/>
              <a:t>This is </a:t>
            </a:r>
            <a:r>
              <a:rPr lang="en-US" altLang="zh-CN" sz="3600" dirty="0" smtClean="0"/>
              <a:t>_______ book. </a:t>
            </a:r>
            <a:r>
              <a:rPr lang="en-US" altLang="zh-CN" sz="3600" dirty="0"/>
              <a:t>( </a:t>
            </a:r>
            <a:r>
              <a:rPr lang="en-US" altLang="zh-CN" sz="3600" dirty="0" smtClean="0"/>
              <a:t>teacher)</a:t>
            </a:r>
            <a:endParaRPr lang="en-US" altLang="zh-CN" sz="3600" dirty="0"/>
          </a:p>
          <a:p>
            <a:r>
              <a:rPr lang="en-US" altLang="zh-CN" sz="3600" dirty="0" smtClean="0"/>
              <a:t>They are not ______ pens. </a:t>
            </a:r>
            <a:r>
              <a:rPr lang="en-US" altLang="zh-CN" sz="3600" dirty="0"/>
              <a:t>( </a:t>
            </a:r>
            <a:r>
              <a:rPr lang="en-US" altLang="zh-CN" sz="3600" dirty="0" smtClean="0"/>
              <a:t>she)</a:t>
            </a:r>
            <a:endParaRPr lang="en-US" altLang="zh-CN" sz="3600" dirty="0"/>
          </a:p>
        </p:txBody>
      </p:sp>
      <p:sp>
        <p:nvSpPr>
          <p:cNvPr id="13" name="文本框 12"/>
          <p:cNvSpPr txBox="1"/>
          <p:nvPr/>
        </p:nvSpPr>
        <p:spPr>
          <a:xfrm>
            <a:off x="1562634" y="4853184"/>
            <a:ext cx="2964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Mr. Wang’s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78545" y="5437962"/>
            <a:ext cx="2964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teacher’s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18643" y="6010835"/>
            <a:ext cx="2964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her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95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084" y="1041005"/>
            <a:ext cx="6805685" cy="51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6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1" y="0"/>
            <a:ext cx="8856339" cy="58747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371" y="367719"/>
            <a:ext cx="1556904" cy="13036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008" y="674906"/>
            <a:ext cx="1245622" cy="99649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528" y="2087061"/>
            <a:ext cx="937102" cy="103254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186" y="1962874"/>
            <a:ext cx="1220731" cy="119224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3825">
            <a:off x="1875870" y="3495830"/>
            <a:ext cx="902787" cy="1150047"/>
          </a:xfrm>
          <a:prstGeom prst="rect">
            <a:avLst/>
          </a:prstGeom>
        </p:spPr>
      </p:pic>
      <p:sp>
        <p:nvSpPr>
          <p:cNvPr id="20" name="圆角矩形标注 19"/>
          <p:cNvSpPr/>
          <p:nvPr/>
        </p:nvSpPr>
        <p:spPr>
          <a:xfrm>
            <a:off x="2265637" y="4802505"/>
            <a:ext cx="5731099" cy="1252896"/>
          </a:xfrm>
          <a:prstGeom prst="wedgeRoundRectCallout">
            <a:avLst>
              <a:gd name="adj1" fmla="val -69546"/>
              <a:gd name="adj2" fmla="val 5519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dirty="0" smtClean="0">
                <a:solidFill>
                  <a:srgbClr val="FF0000"/>
                </a:solidFill>
              </a:rPr>
              <a:t>                                                                            ？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9819" y="4940975"/>
            <a:ext cx="1371600" cy="1047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0749" y="4874300"/>
            <a:ext cx="1095375" cy="11811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0773" y="4854574"/>
            <a:ext cx="1143502" cy="115439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8924" y="4857724"/>
            <a:ext cx="1106425" cy="1197676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49442" y="6055400"/>
            <a:ext cx="5280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Whose _____ is this?</a:t>
            </a:r>
            <a:endParaRPr lang="zh-CN" altLang="en-US" sz="4000" dirty="0"/>
          </a:p>
        </p:txBody>
      </p:sp>
      <p:sp>
        <p:nvSpPr>
          <p:cNvPr id="22" name="文本框 21"/>
          <p:cNvSpPr txBox="1"/>
          <p:nvPr/>
        </p:nvSpPr>
        <p:spPr>
          <a:xfrm>
            <a:off x="2944652" y="878834"/>
            <a:ext cx="1339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b</a:t>
            </a:r>
            <a:r>
              <a:rPr lang="en-US" altLang="zh-CN" sz="3600" dirty="0" smtClean="0">
                <a:solidFill>
                  <a:srgbClr val="FF0000"/>
                </a:solidFill>
              </a:rPr>
              <a:t>a</a:t>
            </a:r>
            <a:r>
              <a:rPr lang="en-US" altLang="zh-CN" sz="3600" dirty="0" smtClean="0"/>
              <a:t>ll</a:t>
            </a:r>
            <a:endParaRPr lang="zh-CN" altLang="en-US" sz="3600" dirty="0"/>
          </a:p>
        </p:txBody>
      </p:sp>
      <p:sp>
        <p:nvSpPr>
          <p:cNvPr id="23" name="文本框 22"/>
          <p:cNvSpPr txBox="1"/>
          <p:nvPr/>
        </p:nvSpPr>
        <p:spPr>
          <a:xfrm>
            <a:off x="6351917" y="798261"/>
            <a:ext cx="1957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t</a:t>
            </a:r>
            <a:r>
              <a:rPr lang="en-US" altLang="zh-CN" sz="3600" dirty="0" smtClean="0">
                <a:solidFill>
                  <a:srgbClr val="FF0000"/>
                </a:solidFill>
              </a:rPr>
              <a:t>oy</a:t>
            </a:r>
            <a:r>
              <a:rPr lang="en-US" altLang="zh-CN" sz="3600" dirty="0" smtClean="0"/>
              <a:t> h</a:t>
            </a:r>
            <a:r>
              <a:rPr lang="en-US" altLang="zh-CN" sz="3600" dirty="0" smtClean="0">
                <a:solidFill>
                  <a:srgbClr val="FF0000"/>
                </a:solidFill>
              </a:rPr>
              <a:t>or</a:t>
            </a:r>
            <a:r>
              <a:rPr lang="en-US" altLang="zh-CN" sz="3600" dirty="0" smtClean="0"/>
              <a:t>se</a:t>
            </a:r>
            <a:endParaRPr lang="zh-CN" altLang="en-US" sz="3600" dirty="0"/>
          </a:p>
        </p:txBody>
      </p:sp>
      <p:sp>
        <p:nvSpPr>
          <p:cNvPr id="24" name="文本框 23"/>
          <p:cNvSpPr txBox="1"/>
          <p:nvPr/>
        </p:nvSpPr>
        <p:spPr>
          <a:xfrm>
            <a:off x="2962171" y="2227072"/>
            <a:ext cx="1906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red p</a:t>
            </a:r>
            <a:r>
              <a:rPr lang="en-US" altLang="zh-CN" sz="3600" dirty="0" smtClean="0">
                <a:solidFill>
                  <a:srgbClr val="FF0000"/>
                </a:solidFill>
              </a:rPr>
              <a:t>e</a:t>
            </a:r>
            <a:r>
              <a:rPr lang="en-US" altLang="zh-CN" sz="3600" dirty="0" smtClean="0"/>
              <a:t>n</a:t>
            </a:r>
            <a:endParaRPr lang="zh-CN" altLang="en-US" sz="3600" dirty="0"/>
          </a:p>
        </p:txBody>
      </p:sp>
      <p:sp>
        <p:nvSpPr>
          <p:cNvPr id="26" name="文本框 25"/>
          <p:cNvSpPr txBox="1"/>
          <p:nvPr/>
        </p:nvSpPr>
        <p:spPr>
          <a:xfrm>
            <a:off x="6188232" y="2291021"/>
            <a:ext cx="279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black p</a:t>
            </a:r>
            <a:r>
              <a:rPr lang="en-US" altLang="zh-CN" sz="3600" dirty="0" smtClean="0">
                <a:solidFill>
                  <a:srgbClr val="FF0000"/>
                </a:solidFill>
              </a:rPr>
              <a:t>e</a:t>
            </a:r>
            <a:r>
              <a:rPr lang="en-US" altLang="zh-CN" sz="3600" dirty="0" smtClean="0"/>
              <a:t>n</a:t>
            </a:r>
            <a:endParaRPr lang="zh-CN" altLang="en-US" sz="3600" dirty="0"/>
          </a:p>
        </p:txBody>
      </p:sp>
      <p:sp>
        <p:nvSpPr>
          <p:cNvPr id="27" name="文本框 26"/>
          <p:cNvSpPr txBox="1"/>
          <p:nvPr/>
        </p:nvSpPr>
        <p:spPr>
          <a:xfrm>
            <a:off x="2997727" y="3771454"/>
            <a:ext cx="1906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b</a:t>
            </a:r>
            <a:r>
              <a:rPr lang="en-US" altLang="zh-CN" sz="3600" dirty="0" smtClean="0">
                <a:solidFill>
                  <a:srgbClr val="FF0000"/>
                </a:solidFill>
              </a:rPr>
              <a:t>oo</a:t>
            </a:r>
            <a:r>
              <a:rPr lang="en-US" altLang="zh-CN" sz="3600" dirty="0" smtClean="0"/>
              <a:t>k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43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/>
      <p:bldP spid="24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95534" y="298686"/>
            <a:ext cx="8901797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 and find: This is _____</a:t>
            </a:r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’s</a:t>
            </a:r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house.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642152" y="208533"/>
            <a:ext cx="11063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Bob</a:t>
            </a:r>
            <a:endParaRPr lang="zh-CN" altLang="en-U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47" name="ShockwaveFlash1" r:id="rId2" imgW="8120160" imgH="5294160"/>
        </mc:Choice>
        <mc:Fallback>
          <p:control name="ShockwaveFlash1" r:id="rId2" imgW="8120160" imgH="5294160">
            <p:pic>
              <p:nvPicPr>
                <p:cNvPr id="4" name="ShockwaveFlash1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28650" y="1296988"/>
                  <a:ext cx="8120063" cy="529431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97779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Listen: </a:t>
            </a:r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What’s the matter with Sam?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66" name="ShockwaveFlash1" r:id="rId2" imgW="8023320" imgH="5614920"/>
        </mc:Choice>
        <mc:Fallback>
          <p:control name="ShockwaveFlash1" r:id="rId2" imgW="8023320" imgH="5614920">
            <p:pic>
              <p:nvPicPr>
                <p:cNvPr id="5" name="ShockwaveFlash1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34588" y="1029863"/>
                  <a:ext cx="8023046" cy="561563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57518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49" y="296973"/>
            <a:ext cx="7227463" cy="6484317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5808372" y="6028218"/>
            <a:ext cx="2047740" cy="8297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3059838" y="4030867"/>
            <a:ext cx="1692466" cy="12623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593991" y="5392692"/>
            <a:ext cx="907658" cy="8630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2309866" y="4866900"/>
            <a:ext cx="1006817" cy="9573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997899" y="4555429"/>
            <a:ext cx="2008208" cy="14305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7183493" y="3329926"/>
            <a:ext cx="907658" cy="8630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30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88" y="2124078"/>
            <a:ext cx="4122951" cy="3208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9164" y="2124078"/>
            <a:ext cx="4622258" cy="3208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128788" y="5467799"/>
            <a:ext cx="4591251" cy="583621"/>
          </a:xfrm>
          <a:prstGeom prst="wedgeRoundRectCallout">
            <a:avLst>
              <a:gd name="adj1" fmla="val -31438"/>
              <a:gd name="adj2" fmla="val -15769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Hello, </a:t>
            </a:r>
            <a:r>
              <a:rPr lang="en-US" altLang="zh-CN" sz="3600" dirty="0" err="1" smtClean="0">
                <a:solidFill>
                  <a:schemeClr val="tx1"/>
                </a:solidFill>
              </a:rPr>
              <a:t>Lingling</a:t>
            </a:r>
            <a:r>
              <a:rPr lang="en-US" altLang="zh-CN" sz="3600" dirty="0" smtClean="0">
                <a:solidFill>
                  <a:schemeClr val="tx1"/>
                </a:solidFill>
              </a:rPr>
              <a:t>. I’m____.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4419165" y="1690689"/>
            <a:ext cx="3372554" cy="583621"/>
          </a:xfrm>
          <a:prstGeom prst="wedgeRoundRectCallout">
            <a:avLst>
              <a:gd name="adj1" fmla="val -3971"/>
              <a:gd name="adj2" fmla="val 784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Be careful, Sam!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96352" y="5436443"/>
            <a:ext cx="8855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late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0" name="new_1l5_m8u1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2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16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292405"/>
            <a:ext cx="7886700" cy="132556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160541"/>
            <a:ext cx="3375410" cy="2604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378" y="3268124"/>
            <a:ext cx="3038654" cy="26086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圆角矩形标注 5"/>
          <p:cNvSpPr/>
          <p:nvPr/>
        </p:nvSpPr>
        <p:spPr>
          <a:xfrm>
            <a:off x="628650" y="1371565"/>
            <a:ext cx="3372554" cy="583621"/>
          </a:xfrm>
          <a:prstGeom prst="wedgeRoundRectCallout">
            <a:avLst>
              <a:gd name="adj1" fmla="val -3971"/>
              <a:gd name="adj2" fmla="val 784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Are you ok, Sam?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419164" y="2617968"/>
            <a:ext cx="4096185" cy="583621"/>
          </a:xfrm>
          <a:prstGeom prst="wedgeRoundRectCallout">
            <a:avLst>
              <a:gd name="adj1" fmla="val -3971"/>
              <a:gd name="adj2" fmla="val 784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I’ve got a _________.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59705" y="2555258"/>
            <a:ext cx="2007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headache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0" name="new_1l5_m8u1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8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16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907" y="2349588"/>
            <a:ext cx="6275954" cy="4141363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1693639" y="1242004"/>
            <a:ext cx="5576551" cy="1107584"/>
          </a:xfrm>
          <a:prstGeom prst="wedgeRoundRectCallout">
            <a:avLst>
              <a:gd name="adj1" fmla="val -26669"/>
              <a:gd name="adj2" fmla="val 7180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This is ______ book,______.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 And this is ______’s book.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6598343" y="4910337"/>
            <a:ext cx="2378231" cy="743488"/>
          </a:xfrm>
          <a:prstGeom prst="wedgeRoundRectCallout">
            <a:avLst>
              <a:gd name="adj1" fmla="val -43998"/>
              <a:gd name="adj2" fmla="val -9537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Thank you.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51654" y="1221083"/>
            <a:ext cx="10336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your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493839" y="1189296"/>
            <a:ext cx="1624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 smtClean="0">
                <a:solidFill>
                  <a:srgbClr val="FF0000"/>
                </a:solidFill>
              </a:rPr>
              <a:t>Daming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30350" y="1735044"/>
            <a:ext cx="986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Sam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1" name="new_1l5_m8u1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40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6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325</Words>
  <Application>Microsoft Office PowerPoint</Application>
  <PresentationFormat>全屏显示(4:3)</PresentationFormat>
  <Paragraphs>81</Paragraphs>
  <Slides>16</Slides>
  <Notes>0</Notes>
  <HiddenSlides>0</HiddenSlides>
  <MMClips>6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1" baseType="lpstr">
      <vt:lpstr>宋体</vt:lpstr>
      <vt:lpstr>Arial</vt:lpstr>
      <vt:lpstr>Calibri</vt:lpstr>
      <vt:lpstr>Calibri Light</vt:lpstr>
      <vt:lpstr>Office 主题</vt:lpstr>
      <vt:lpstr>Module 8 Unit 1 This is Sam’s book.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</dc:creator>
  <cp:lastModifiedBy>May</cp:lastModifiedBy>
  <cp:revision>29</cp:revision>
  <dcterms:created xsi:type="dcterms:W3CDTF">2016-11-08T13:32:18Z</dcterms:created>
  <dcterms:modified xsi:type="dcterms:W3CDTF">2016-11-08T16:08:32Z</dcterms:modified>
</cp:coreProperties>
</file>