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63" r:id="rId2"/>
    <p:sldId id="330" r:id="rId3"/>
    <p:sldId id="350" r:id="rId4"/>
    <p:sldId id="300" r:id="rId5"/>
    <p:sldId id="322" r:id="rId6"/>
    <p:sldId id="304" r:id="rId7"/>
    <p:sldId id="282" r:id="rId8"/>
    <p:sldId id="323" r:id="rId9"/>
    <p:sldId id="288" r:id="rId10"/>
    <p:sldId id="362" r:id="rId11"/>
    <p:sldId id="359" r:id="rId12"/>
    <p:sldId id="358" r:id="rId13"/>
    <p:sldId id="360" r:id="rId14"/>
    <p:sldId id="361" r:id="rId15"/>
    <p:sldId id="307" r:id="rId16"/>
    <p:sldId id="296" r:id="rId17"/>
    <p:sldId id="295" r:id="rId18"/>
    <p:sldId id="332" r:id="rId19"/>
    <p:sldId id="310" r:id="rId20"/>
    <p:sldId id="325" r:id="rId21"/>
    <p:sldId id="311" r:id="rId22"/>
    <p:sldId id="313" r:id="rId23"/>
    <p:sldId id="351" r:id="rId24"/>
    <p:sldId id="355" r:id="rId25"/>
    <p:sldId id="352" r:id="rId26"/>
    <p:sldId id="354" r:id="rId27"/>
    <p:sldId id="353" r:id="rId28"/>
    <p:sldId id="328" r:id="rId29"/>
    <p:sldId id="356" r:id="rId30"/>
    <p:sldId id="329" r:id="rId31"/>
    <p:sldId id="357" r:id="rId32"/>
    <p:sldId id="27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DFDFD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-126" y="-612"/>
      </p:cViewPr>
      <p:guideLst>
        <p:guide orient="horz" pos="2112"/>
        <p:guide pos="38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995F5-1541-43FD-A8C4-71D150A11CAD}" type="datetimeFigureOut">
              <a:rPr lang="zh-CN" altLang="en-US" smtClean="0"/>
              <a:pPr/>
              <a:t>2015-12-23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F96FD-6F31-4684-939D-23E856E8B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BBCD77F9-6958-4D9B-AA64-5CE226D94248}" type="slidenum">
              <a:rPr lang="zh-CN" altLang="en-US">
                <a:latin typeface="Calibri" pitchFamily="34" charset="0"/>
              </a:rPr>
              <a:pPr eaLnBrk="1" hangingPunct="1"/>
              <a:t>19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0313" y="620713"/>
            <a:ext cx="2746904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20713"/>
            <a:ext cx="8081472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24417" y="620713"/>
            <a:ext cx="10972800" cy="7207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endParaRPr lang="zh-CN" altLang="en-US" smtClean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grpSp>
        <p:nvGrpSpPr>
          <p:cNvPr id="3" name="组合 14"/>
          <p:cNvGrpSpPr>
            <a:grpSpLocks/>
          </p:cNvGrpSpPr>
          <p:nvPr/>
        </p:nvGrpSpPr>
        <p:grpSpPr bwMode="auto">
          <a:xfrm>
            <a:off x="2784475" y="725027"/>
            <a:ext cx="5889625" cy="5180473"/>
            <a:chOff x="1043608" y="-150932"/>
            <a:chExt cx="5889676" cy="5180045"/>
          </a:xfrm>
        </p:grpSpPr>
        <p:pic>
          <p:nvPicPr>
            <p:cNvPr id="4" name="图片 12" descr="asts.jpg"/>
            <p:cNvPicPr>
              <a:picLocks noChangeAspect="1"/>
            </p:cNvPicPr>
            <p:nvPr/>
          </p:nvPicPr>
          <p:blipFill>
            <a:blip r:embed="rId3"/>
            <a:srcRect t="7994" b="5320"/>
            <a:stretch>
              <a:fillRect/>
            </a:stretch>
          </p:blipFill>
          <p:spPr bwMode="auto">
            <a:xfrm>
              <a:off x="1043608" y="-150932"/>
              <a:ext cx="5889676" cy="5180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组合 11"/>
            <p:cNvGrpSpPr>
              <a:grpSpLocks/>
            </p:cNvGrpSpPr>
            <p:nvPr/>
          </p:nvGrpSpPr>
          <p:grpSpPr bwMode="auto">
            <a:xfrm>
              <a:off x="3097853" y="3141727"/>
              <a:ext cx="1725628" cy="503194"/>
              <a:chOff x="3362092" y="3783371"/>
              <a:chExt cx="1943350" cy="56324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362092" y="3941506"/>
                <a:ext cx="1943350" cy="35358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4604620" y="3783371"/>
                <a:ext cx="616794" cy="563244"/>
              </a:xfrm>
              <a:custGeom>
                <a:avLst/>
                <a:gdLst>
                  <a:gd name="connsiteX0" fmla="*/ 0 w 616640"/>
                  <a:gd name="connsiteY0" fmla="*/ 564208 h 564208"/>
                  <a:gd name="connsiteX1" fmla="*/ 89209 w 616640"/>
                  <a:gd name="connsiteY1" fmla="*/ 541906 h 564208"/>
                  <a:gd name="connsiteX2" fmla="*/ 144966 w 616640"/>
                  <a:gd name="connsiteY2" fmla="*/ 497301 h 564208"/>
                  <a:gd name="connsiteX3" fmla="*/ 156117 w 616640"/>
                  <a:gd name="connsiteY3" fmla="*/ 430394 h 564208"/>
                  <a:gd name="connsiteX4" fmla="*/ 200722 w 616640"/>
                  <a:gd name="connsiteY4" fmla="*/ 385789 h 564208"/>
                  <a:gd name="connsiteX5" fmla="*/ 211873 w 616640"/>
                  <a:gd name="connsiteY5" fmla="*/ 352335 h 564208"/>
                  <a:gd name="connsiteX6" fmla="*/ 245326 w 616640"/>
                  <a:gd name="connsiteY6" fmla="*/ 330033 h 564208"/>
                  <a:gd name="connsiteX7" fmla="*/ 267629 w 616640"/>
                  <a:gd name="connsiteY7" fmla="*/ 307730 h 564208"/>
                  <a:gd name="connsiteX8" fmla="*/ 334536 w 616640"/>
                  <a:gd name="connsiteY8" fmla="*/ 285428 h 564208"/>
                  <a:gd name="connsiteX9" fmla="*/ 401444 w 616640"/>
                  <a:gd name="connsiteY9" fmla="*/ 263126 h 564208"/>
                  <a:gd name="connsiteX10" fmla="*/ 434897 w 616640"/>
                  <a:gd name="connsiteY10" fmla="*/ 251974 h 564208"/>
                  <a:gd name="connsiteX11" fmla="*/ 524107 w 616640"/>
                  <a:gd name="connsiteY11" fmla="*/ 229672 h 564208"/>
                  <a:gd name="connsiteX12" fmla="*/ 546409 w 616640"/>
                  <a:gd name="connsiteY12" fmla="*/ 207369 h 564208"/>
                  <a:gd name="connsiteX13" fmla="*/ 568712 w 616640"/>
                  <a:gd name="connsiteY13" fmla="*/ 84706 h 564208"/>
                  <a:gd name="connsiteX14" fmla="*/ 591014 w 616640"/>
                  <a:gd name="connsiteY14" fmla="*/ 51252 h 564208"/>
                  <a:gd name="connsiteX15" fmla="*/ 613317 w 616640"/>
                  <a:gd name="connsiteY15" fmla="*/ 6648 h 56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6640" h="564208">
                    <a:moveTo>
                      <a:pt x="0" y="564208"/>
                    </a:moveTo>
                    <a:cubicBezTo>
                      <a:pt x="21208" y="559966"/>
                      <a:pt x="66349" y="553336"/>
                      <a:pt x="89209" y="541906"/>
                    </a:cubicBezTo>
                    <a:cubicBezTo>
                      <a:pt x="117345" y="527838"/>
                      <a:pt x="124221" y="518046"/>
                      <a:pt x="144966" y="497301"/>
                    </a:cubicBezTo>
                    <a:cubicBezTo>
                      <a:pt x="148683" y="474999"/>
                      <a:pt x="146006" y="450617"/>
                      <a:pt x="156117" y="430394"/>
                    </a:cubicBezTo>
                    <a:cubicBezTo>
                      <a:pt x="165521" y="411587"/>
                      <a:pt x="200722" y="385789"/>
                      <a:pt x="200722" y="385789"/>
                    </a:cubicBezTo>
                    <a:cubicBezTo>
                      <a:pt x="204439" y="374638"/>
                      <a:pt x="204530" y="361514"/>
                      <a:pt x="211873" y="352335"/>
                    </a:cubicBezTo>
                    <a:cubicBezTo>
                      <a:pt x="220245" y="341870"/>
                      <a:pt x="234861" y="338405"/>
                      <a:pt x="245326" y="330033"/>
                    </a:cubicBezTo>
                    <a:cubicBezTo>
                      <a:pt x="253536" y="323465"/>
                      <a:pt x="258225" y="312432"/>
                      <a:pt x="267629" y="307730"/>
                    </a:cubicBezTo>
                    <a:cubicBezTo>
                      <a:pt x="288656" y="297217"/>
                      <a:pt x="312234" y="292862"/>
                      <a:pt x="334536" y="285428"/>
                    </a:cubicBezTo>
                    <a:lnTo>
                      <a:pt x="401444" y="263126"/>
                    </a:lnTo>
                    <a:cubicBezTo>
                      <a:pt x="412595" y="259409"/>
                      <a:pt x="423494" y="254825"/>
                      <a:pt x="434897" y="251974"/>
                    </a:cubicBezTo>
                    <a:lnTo>
                      <a:pt x="524107" y="229672"/>
                    </a:lnTo>
                    <a:cubicBezTo>
                      <a:pt x="531541" y="222238"/>
                      <a:pt x="541000" y="216384"/>
                      <a:pt x="546409" y="207369"/>
                    </a:cubicBezTo>
                    <a:cubicBezTo>
                      <a:pt x="564004" y="178045"/>
                      <a:pt x="563840" y="102570"/>
                      <a:pt x="568712" y="84706"/>
                    </a:cubicBezTo>
                    <a:cubicBezTo>
                      <a:pt x="572238" y="71776"/>
                      <a:pt x="585020" y="63239"/>
                      <a:pt x="591014" y="51252"/>
                    </a:cubicBezTo>
                    <a:cubicBezTo>
                      <a:pt x="616640" y="0"/>
                      <a:pt x="588125" y="31840"/>
                      <a:pt x="613317" y="6648"/>
                    </a:cubicBezTo>
                  </a:path>
                </a:pathLst>
              </a:custGeom>
              <a:ln w="38100">
                <a:solidFill>
                  <a:schemeClr val="accent4">
                    <a:lumMod val="75000"/>
                    <a:alpha val="2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3490813" y="3824237"/>
                <a:ext cx="395107" cy="406887"/>
              </a:xfrm>
              <a:custGeom>
                <a:avLst/>
                <a:gdLst>
                  <a:gd name="connsiteX0" fmla="*/ 0 w 396129"/>
                  <a:gd name="connsiteY0" fmla="*/ 0 h 408739"/>
                  <a:gd name="connsiteX1" fmla="*/ 33453 w 396129"/>
                  <a:gd name="connsiteY1" fmla="*/ 11151 h 408739"/>
                  <a:gd name="connsiteX2" fmla="*/ 66907 w 396129"/>
                  <a:gd name="connsiteY2" fmla="*/ 66907 h 408739"/>
                  <a:gd name="connsiteX3" fmla="*/ 89209 w 396129"/>
                  <a:gd name="connsiteY3" fmla="*/ 89210 h 408739"/>
                  <a:gd name="connsiteX4" fmla="*/ 133814 w 396129"/>
                  <a:gd name="connsiteY4" fmla="*/ 133815 h 408739"/>
                  <a:gd name="connsiteX5" fmla="*/ 178419 w 396129"/>
                  <a:gd name="connsiteY5" fmla="*/ 178420 h 408739"/>
                  <a:gd name="connsiteX6" fmla="*/ 223024 w 396129"/>
                  <a:gd name="connsiteY6" fmla="*/ 234176 h 408739"/>
                  <a:gd name="connsiteX7" fmla="*/ 256478 w 396129"/>
                  <a:gd name="connsiteY7" fmla="*/ 245327 h 408739"/>
                  <a:gd name="connsiteX8" fmla="*/ 278780 w 396129"/>
                  <a:gd name="connsiteY8" fmla="*/ 278781 h 408739"/>
                  <a:gd name="connsiteX9" fmla="*/ 312234 w 396129"/>
                  <a:gd name="connsiteY9" fmla="*/ 289932 h 408739"/>
                  <a:gd name="connsiteX10" fmla="*/ 323385 w 396129"/>
                  <a:gd name="connsiteY10" fmla="*/ 323386 h 408739"/>
                  <a:gd name="connsiteX11" fmla="*/ 345688 w 396129"/>
                  <a:gd name="connsiteY11" fmla="*/ 345688 h 408739"/>
                  <a:gd name="connsiteX12" fmla="*/ 379141 w 396129"/>
                  <a:gd name="connsiteY12" fmla="*/ 390293 h 408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6129" h="408739">
                    <a:moveTo>
                      <a:pt x="0" y="0"/>
                    </a:moveTo>
                    <a:cubicBezTo>
                      <a:pt x="11151" y="3717"/>
                      <a:pt x="23374" y="5103"/>
                      <a:pt x="33453" y="11151"/>
                    </a:cubicBezTo>
                    <a:cubicBezTo>
                      <a:pt x="68772" y="32343"/>
                      <a:pt x="47172" y="34014"/>
                      <a:pt x="66907" y="66907"/>
                    </a:cubicBezTo>
                    <a:cubicBezTo>
                      <a:pt x="72316" y="75922"/>
                      <a:pt x="81775" y="81776"/>
                      <a:pt x="89209" y="89210"/>
                    </a:cubicBezTo>
                    <a:cubicBezTo>
                      <a:pt x="111513" y="156119"/>
                      <a:pt x="81775" y="96644"/>
                      <a:pt x="133814" y="133815"/>
                    </a:cubicBezTo>
                    <a:cubicBezTo>
                      <a:pt x="150924" y="146037"/>
                      <a:pt x="166755" y="160925"/>
                      <a:pt x="178419" y="178420"/>
                    </a:cubicBezTo>
                    <a:cubicBezTo>
                      <a:pt x="188547" y="193611"/>
                      <a:pt x="205372" y="223585"/>
                      <a:pt x="223024" y="234176"/>
                    </a:cubicBezTo>
                    <a:cubicBezTo>
                      <a:pt x="233103" y="240224"/>
                      <a:pt x="245327" y="241610"/>
                      <a:pt x="256478" y="245327"/>
                    </a:cubicBezTo>
                    <a:cubicBezTo>
                      <a:pt x="263912" y="256478"/>
                      <a:pt x="268315" y="270409"/>
                      <a:pt x="278780" y="278781"/>
                    </a:cubicBezTo>
                    <a:cubicBezTo>
                      <a:pt x="287959" y="286124"/>
                      <a:pt x="303922" y="281620"/>
                      <a:pt x="312234" y="289932"/>
                    </a:cubicBezTo>
                    <a:cubicBezTo>
                      <a:pt x="320546" y="298244"/>
                      <a:pt x="317337" y="313307"/>
                      <a:pt x="323385" y="323386"/>
                    </a:cubicBezTo>
                    <a:cubicBezTo>
                      <a:pt x="328794" y="332401"/>
                      <a:pt x="339120" y="337478"/>
                      <a:pt x="345688" y="345688"/>
                    </a:cubicBezTo>
                    <a:cubicBezTo>
                      <a:pt x="396129" y="408739"/>
                      <a:pt x="348620" y="359772"/>
                      <a:pt x="379141" y="390293"/>
                    </a:cubicBezTo>
                  </a:path>
                </a:pathLst>
              </a:custGeom>
              <a:ln w="38100">
                <a:solidFill>
                  <a:schemeClr val="bg1">
                    <a:alpha val="3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991400" y="3811800"/>
                <a:ext cx="134086" cy="445976"/>
              </a:xfrm>
              <a:custGeom>
                <a:avLst/>
                <a:gdLst>
                  <a:gd name="connsiteX0" fmla="*/ 0 w 133814"/>
                  <a:gd name="connsiteY0" fmla="*/ 0 h 446049"/>
                  <a:gd name="connsiteX1" fmla="*/ 22302 w 133814"/>
                  <a:gd name="connsiteY1" fmla="*/ 111512 h 446049"/>
                  <a:gd name="connsiteX2" fmla="*/ 44604 w 133814"/>
                  <a:gd name="connsiteY2" fmla="*/ 133815 h 446049"/>
                  <a:gd name="connsiteX3" fmla="*/ 66907 w 133814"/>
                  <a:gd name="connsiteY3" fmla="*/ 245327 h 446049"/>
                  <a:gd name="connsiteX4" fmla="*/ 89209 w 133814"/>
                  <a:gd name="connsiteY4" fmla="*/ 379141 h 446049"/>
                  <a:gd name="connsiteX5" fmla="*/ 111512 w 133814"/>
                  <a:gd name="connsiteY5" fmla="*/ 401444 h 446049"/>
                  <a:gd name="connsiteX6" fmla="*/ 133814 w 133814"/>
                  <a:gd name="connsiteY6" fmla="*/ 446049 h 44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814" h="446049">
                    <a:moveTo>
                      <a:pt x="0" y="0"/>
                    </a:moveTo>
                    <a:cubicBezTo>
                      <a:pt x="1934" y="13535"/>
                      <a:pt x="7705" y="87183"/>
                      <a:pt x="22302" y="111512"/>
                    </a:cubicBezTo>
                    <a:cubicBezTo>
                      <a:pt x="27711" y="120527"/>
                      <a:pt x="37170" y="126381"/>
                      <a:pt x="44604" y="133815"/>
                    </a:cubicBezTo>
                    <a:cubicBezTo>
                      <a:pt x="63432" y="190293"/>
                      <a:pt x="55517" y="159902"/>
                      <a:pt x="66907" y="245327"/>
                    </a:cubicBezTo>
                    <a:cubicBezTo>
                      <a:pt x="68048" y="253887"/>
                      <a:pt x="76881" y="354485"/>
                      <a:pt x="89209" y="379141"/>
                    </a:cubicBezTo>
                    <a:cubicBezTo>
                      <a:pt x="93911" y="388545"/>
                      <a:pt x="104078" y="394010"/>
                      <a:pt x="111512" y="401444"/>
                    </a:cubicBezTo>
                    <a:cubicBezTo>
                      <a:pt x="124325" y="439885"/>
                      <a:pt x="114351" y="426586"/>
                      <a:pt x="133814" y="446049"/>
                    </a:cubicBezTo>
                  </a:path>
                </a:pathLst>
              </a:custGeom>
              <a:ln w="38100">
                <a:solidFill>
                  <a:schemeClr val="bg1">
                    <a:alpha val="3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5" name="图片 4" descr="DSC_31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1209"/>
            <a:ext cx="8132233" cy="5443891"/>
          </a:xfrm>
          <a:prstGeom prst="rect">
            <a:avLst/>
          </a:prstGeom>
        </p:spPr>
      </p:pic>
      <p:pic>
        <p:nvPicPr>
          <p:cNvPr id="6" name="图片 5" descr="DSC_32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0600" y="1414109"/>
            <a:ext cx="8132233" cy="5443891"/>
          </a:xfrm>
          <a:prstGeom prst="rect">
            <a:avLst/>
          </a:prstGeom>
        </p:spPr>
      </p:pic>
      <p:pic>
        <p:nvPicPr>
          <p:cNvPr id="7" name="图片 6" descr="DSC_32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52800" y="1386309"/>
            <a:ext cx="8132233" cy="54438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6100" y="254000"/>
            <a:ext cx="4483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台湾名师进课堂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 descr="IMG_72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47030" y="1050290"/>
            <a:ext cx="6572250" cy="4928870"/>
          </a:xfrm>
          <a:prstGeom prst="rect">
            <a:avLst/>
          </a:prstGeom>
        </p:spPr>
      </p:pic>
      <p:pic>
        <p:nvPicPr>
          <p:cNvPr id="3" name="图片 2" descr="知识维度长板 作文"/>
          <p:cNvPicPr>
            <a:picLocks noChangeAspect="1"/>
          </p:cNvPicPr>
          <p:nvPr/>
        </p:nvPicPr>
        <p:blipFill>
          <a:blip r:embed="rId4"/>
          <a:srcRect r="3528"/>
          <a:stretch>
            <a:fillRect/>
          </a:stretch>
        </p:blipFill>
        <p:spPr>
          <a:xfrm>
            <a:off x="250190" y="142875"/>
            <a:ext cx="4772660" cy="6598285"/>
          </a:xfrm>
          <a:prstGeom prst="rect">
            <a:avLst/>
          </a:prstGeom>
        </p:spPr>
      </p:pic>
      <p:pic>
        <p:nvPicPr>
          <p:cNvPr id="4" name="图片 3" descr="ll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87415" y="-140970"/>
            <a:ext cx="5253990" cy="6870065"/>
          </a:xfrm>
          <a:prstGeom prst="rect">
            <a:avLst/>
          </a:prstGeom>
        </p:spPr>
      </p:pic>
      <p:pic>
        <p:nvPicPr>
          <p:cNvPr id="5" name="图片 4" descr="l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3655" y="-187325"/>
            <a:ext cx="5401945" cy="677164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489835" y="1666240"/>
            <a:ext cx="658495" cy="7626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77225" y="2258060"/>
            <a:ext cx="658495" cy="7626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IMG_72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740217">
            <a:off x="2428911" y="762605"/>
            <a:ext cx="6421904" cy="4816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538" t="38029" r="7962" b="12963"/>
          <a:stretch>
            <a:fillRect/>
          </a:stretch>
        </p:blipFill>
        <p:spPr>
          <a:xfrm>
            <a:off x="0" y="1231901"/>
            <a:ext cx="11871328" cy="504055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435395" y="4897669"/>
            <a:ext cx="457200" cy="4460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05115" y="5385154"/>
            <a:ext cx="485827" cy="44509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0600" y="397451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二、分项解读，心中有数</a:t>
            </a:r>
            <a:endParaRPr lang="en-US" altLang="zh-CN" sz="48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79348" y="3969783"/>
            <a:ext cx="485827" cy="44509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017448" y="3514356"/>
            <a:ext cx="488224" cy="390932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92048" y="3079472"/>
            <a:ext cx="488224" cy="390932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306" t="22666" r="7917" b="25333"/>
          <a:stretch>
            <a:fillRect/>
          </a:stretch>
        </p:blipFill>
        <p:spPr>
          <a:xfrm>
            <a:off x="0" y="1333500"/>
            <a:ext cx="12096750" cy="49149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004748" y="4098556"/>
            <a:ext cx="614752" cy="435344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9400" y="3892034"/>
            <a:ext cx="88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</a:rPr>
              <a:t>〈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0480" y="-167005"/>
            <a:ext cx="12236450" cy="6984365"/>
          </a:xfrm>
          <a:prstGeom prst="rect">
            <a:avLst/>
          </a:prstGeom>
        </p:spPr>
      </p:pic>
      <p:pic>
        <p:nvPicPr>
          <p:cNvPr id="2" name="图片 1" descr="学生个体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8120" y="1031240"/>
            <a:ext cx="2619375" cy="5717540"/>
          </a:xfrm>
          <a:prstGeom prst="rect">
            <a:avLst/>
          </a:prstGeom>
        </p:spPr>
      </p:pic>
      <p:pic>
        <p:nvPicPr>
          <p:cNvPr id="3" name="图片 2" descr="学生个体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978150" y="953770"/>
            <a:ext cx="2815590" cy="5587365"/>
          </a:xfrm>
          <a:prstGeom prst="rect">
            <a:avLst/>
          </a:prstGeom>
        </p:spPr>
      </p:pic>
      <p:pic>
        <p:nvPicPr>
          <p:cNvPr id="4" name="图片 3" descr="学生个体2"/>
          <p:cNvPicPr>
            <a:picLocks noChangeAspect="1"/>
          </p:cNvPicPr>
          <p:nvPr/>
        </p:nvPicPr>
        <p:blipFill>
          <a:blip r:embed="rId5"/>
          <a:srcRect t="2507"/>
          <a:stretch>
            <a:fillRect/>
          </a:stretch>
        </p:blipFill>
        <p:spPr>
          <a:xfrm>
            <a:off x="5955030" y="1003300"/>
            <a:ext cx="2578735" cy="5521960"/>
          </a:xfrm>
          <a:prstGeom prst="rect">
            <a:avLst/>
          </a:prstGeom>
        </p:spPr>
      </p:pic>
      <p:pic>
        <p:nvPicPr>
          <p:cNvPr id="5" name="图片 4" descr="学生个体3"/>
          <p:cNvPicPr>
            <a:picLocks noChangeAspect="1"/>
          </p:cNvPicPr>
          <p:nvPr/>
        </p:nvPicPr>
        <p:blipFill>
          <a:blip r:embed="rId6"/>
          <a:srcRect t="7074"/>
          <a:stretch>
            <a:fillRect/>
          </a:stretch>
        </p:blipFill>
        <p:spPr>
          <a:xfrm>
            <a:off x="8768080" y="965200"/>
            <a:ext cx="2687320" cy="5448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24225" y="153670"/>
            <a:ext cx="352171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极端低分值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915" y="-10795"/>
            <a:ext cx="12236450" cy="6984365"/>
          </a:xfrm>
          <a:prstGeom prst="rect">
            <a:avLst/>
          </a:prstGeom>
        </p:spPr>
      </p:pic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0048" t="26704" r="8061" b="34439"/>
          <a:stretch>
            <a:fillRect/>
          </a:stretch>
        </p:blipFill>
        <p:spPr>
          <a:xfrm>
            <a:off x="-63500" y="3354070"/>
            <a:ext cx="12379325" cy="3597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9538" t="47416" r="7962" b="12963"/>
          <a:stretch>
            <a:fillRect/>
          </a:stretch>
        </p:blipFill>
        <p:spPr>
          <a:xfrm>
            <a:off x="-60325" y="-149225"/>
            <a:ext cx="12393295" cy="3622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66263" y="1206603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66263" y="3659469"/>
            <a:ext cx="53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班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30148" y="528083"/>
            <a:ext cx="485827" cy="81811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03147" y="3932527"/>
            <a:ext cx="602053" cy="8553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630" t="11037" r="8056" b="8519"/>
          <a:stretch>
            <a:fillRect/>
          </a:stretch>
        </p:blipFill>
        <p:spPr>
          <a:xfrm>
            <a:off x="-65405" y="-245110"/>
            <a:ext cx="12284075" cy="710311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010016" y="3661190"/>
            <a:ext cx="686052" cy="42821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93637" y="4744486"/>
            <a:ext cx="686052" cy="4371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040380" y="4364990"/>
            <a:ext cx="685800" cy="44831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6759" t="16667" r="15093" b="9407"/>
          <a:stretch>
            <a:fillRect/>
          </a:stretch>
        </p:blipFill>
        <p:spPr>
          <a:xfrm>
            <a:off x="-42545" y="-128270"/>
            <a:ext cx="12217400" cy="704342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003885" y="4333412"/>
            <a:ext cx="627001" cy="87314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810658" y="537033"/>
          <a:ext cx="2021113" cy="5907307"/>
        </p:xfrm>
        <a:graphic>
          <a:graphicData uri="http://schemas.openxmlformats.org/drawingml/2006/table">
            <a:tbl>
              <a:tblPr/>
              <a:tblGrid>
                <a:gridCol w="821871"/>
                <a:gridCol w="1199242"/>
              </a:tblGrid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推理 分化程度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45.5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44.6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43.2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45.8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699658" y="3904344"/>
            <a:ext cx="1045028" cy="65314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778829" y="529775"/>
          <a:ext cx="2115457" cy="5907307"/>
        </p:xfrm>
        <a:graphic>
          <a:graphicData uri="http://schemas.openxmlformats.org/drawingml/2006/table">
            <a:tbl>
              <a:tblPr/>
              <a:tblGrid>
                <a:gridCol w="821871"/>
                <a:gridCol w="1293586"/>
              </a:tblGrid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综合概况 </a:t>
                      </a:r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分化程度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39.5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41.8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43.8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45.9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50.3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50.6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5602516" y="4049487"/>
            <a:ext cx="1045028" cy="65314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2650672" y="1233715"/>
            <a:ext cx="1045028" cy="5138055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5693229" y="1306286"/>
            <a:ext cx="1045028" cy="5196113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6667" t="27609" r="15502" b="27016"/>
          <a:stretch>
            <a:fillRect/>
          </a:stretch>
        </p:blipFill>
        <p:spPr>
          <a:xfrm>
            <a:off x="0" y="1282246"/>
            <a:ext cx="12207796" cy="510403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24188" y="4641850"/>
            <a:ext cx="685800" cy="5715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24188" y="2821215"/>
            <a:ext cx="685800" cy="5715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31958" t="9143" r="30159" b="4847"/>
          <a:stretch>
            <a:fillRect/>
          </a:stretch>
        </p:blipFill>
        <p:spPr bwMode="auto">
          <a:xfrm>
            <a:off x="3338286" y="-188686"/>
            <a:ext cx="5196115" cy="737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l="14497" t="25735" r="13333" b="4656"/>
          <a:stretch>
            <a:fillRect/>
          </a:stretch>
        </p:blipFill>
        <p:spPr bwMode="auto">
          <a:xfrm>
            <a:off x="1219211" y="462643"/>
            <a:ext cx="9898743" cy="596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 l="11905" t="18974" r="10212" b="5005"/>
          <a:stretch>
            <a:fillRect/>
          </a:stretch>
        </p:blipFill>
        <p:spPr bwMode="auto">
          <a:xfrm>
            <a:off x="870857" y="246753"/>
            <a:ext cx="10539746" cy="642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 l="14021" t="10000" r="12963" b="20413"/>
          <a:stretch>
            <a:fillRect/>
          </a:stretch>
        </p:blipFill>
        <p:spPr bwMode="auto">
          <a:xfrm>
            <a:off x="1132115" y="319308"/>
            <a:ext cx="10014857" cy="596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 b="53259"/>
          <a:stretch>
            <a:fillRect/>
          </a:stretch>
        </p:blipFill>
        <p:spPr bwMode="auto">
          <a:xfrm>
            <a:off x="-616857" y="1247322"/>
            <a:ext cx="13716000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184" y="969918"/>
          <a:ext cx="7492986" cy="5595260"/>
        </p:xfrm>
        <a:graphic>
          <a:graphicData uri="http://schemas.openxmlformats.org/drawingml/2006/table">
            <a:tbl>
              <a:tblPr/>
              <a:tblGrid>
                <a:gridCol w="1211444"/>
                <a:gridCol w="1211444"/>
                <a:gridCol w="1251825"/>
                <a:gridCol w="1090301"/>
                <a:gridCol w="1090301"/>
                <a:gridCol w="1637671"/>
              </a:tblGrid>
              <a:tr h="103725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词汇辨析  </a:t>
                      </a:r>
                      <a:endParaRPr lang="en-US" altLang="zh-CN" sz="1600" b="1" i="0" u="none" strike="noStrike" dirty="0" smtClean="0">
                        <a:solidFill>
                          <a:schemeClr val="tx1"/>
                        </a:solidFill>
                        <a:latin typeface="宋体"/>
                      </a:endParaRPr>
                    </a:p>
                    <a:p>
                      <a:pPr algn="ctr" fontAlgn="b"/>
                      <a:r>
                        <a:rPr lang="zh-CN" altLang="en-US" sz="16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 </a:t>
                      </a:r>
                      <a:r>
                        <a:rPr lang="zh-CN" altLang="en-US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得分率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语言理解   </a:t>
                      </a:r>
                      <a:endParaRPr lang="en-US" altLang="zh-CN" sz="1400" b="1" i="0" u="none" strike="noStrike" dirty="0" smtClean="0">
                        <a:solidFill>
                          <a:schemeClr val="tx1"/>
                        </a:solidFill>
                        <a:latin typeface="宋体"/>
                      </a:endParaRPr>
                    </a:p>
                    <a:p>
                      <a:pPr algn="ctr" fontAlgn="b"/>
                      <a:r>
                        <a:rPr lang="zh-CN" altLang="en-US" sz="14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得分</a:t>
                      </a:r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逻辑</a:t>
                      </a:r>
                      <a:r>
                        <a:rPr lang="zh-CN" altLang="en-US" sz="14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分析</a:t>
                      </a:r>
                      <a:endParaRPr lang="en-US" altLang="zh-CN" sz="1400" b="1" i="0" u="none" strike="noStrike" dirty="0" smtClean="0">
                        <a:solidFill>
                          <a:schemeClr val="tx1"/>
                        </a:solidFill>
                        <a:latin typeface="宋体"/>
                      </a:endParaRPr>
                    </a:p>
                    <a:p>
                      <a:pPr algn="ctr" fontAlgn="b"/>
                      <a:r>
                        <a:rPr lang="zh-CN" altLang="en-US" sz="14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 </a:t>
                      </a:r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得分率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人际理解 </a:t>
                      </a:r>
                      <a:endParaRPr lang="en-US" altLang="zh-CN" sz="1400" b="1" i="0" u="none" strike="noStrike" dirty="0" smtClean="0">
                        <a:solidFill>
                          <a:schemeClr val="tx1"/>
                        </a:solidFill>
                        <a:latin typeface="宋体"/>
                      </a:endParaRPr>
                    </a:p>
                    <a:p>
                      <a:pPr algn="ctr" fontAlgn="b"/>
                      <a:r>
                        <a:rPr lang="zh-CN" altLang="en-US" sz="14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得分</a:t>
                      </a:r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自我认识 </a:t>
                      </a:r>
                      <a:endParaRPr lang="en-US" altLang="zh-CN" sz="1400" b="1" i="0" u="none" strike="noStrike" dirty="0" smtClean="0">
                        <a:solidFill>
                          <a:schemeClr val="tx1"/>
                        </a:solidFill>
                        <a:latin typeface="宋体"/>
                      </a:endParaRPr>
                    </a:p>
                    <a:p>
                      <a:pPr algn="ctr" fontAlgn="b"/>
                      <a:r>
                        <a:rPr lang="zh-CN" altLang="en-US" sz="14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得分</a:t>
                      </a:r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率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68.3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82.4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82.6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85.4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80.2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58.1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74.6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*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88.2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84.5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68.3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50.1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85.3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*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75.1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65.9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59.5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81.3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*</a:t>
                      </a:r>
                      <a:endParaRPr lang="en-US" altLang="zh-CN" sz="1600" b="1" i="0" u="none" strike="noStrike" dirty="0">
                        <a:solidFill>
                          <a:schemeClr val="tx1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68.5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86.1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58.7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81.7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棠外附小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57.8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82.2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区域平均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84.8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68.2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66.8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56.5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4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与区域差值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椭圆 5"/>
          <p:cNvSpPr/>
          <p:nvPr/>
        </p:nvSpPr>
        <p:spPr>
          <a:xfrm>
            <a:off x="5238563" y="3497109"/>
            <a:ext cx="1077687" cy="6749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38563" y="1991038"/>
            <a:ext cx="1077687" cy="6749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6230257" y="2414089"/>
            <a:ext cx="2728686" cy="43543"/>
          </a:xfrm>
          <a:prstGeom prst="straightConnector1">
            <a:avLst/>
          </a:prstGeom>
          <a:ln w="25400">
            <a:solidFill>
              <a:srgbClr val="FF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877301" y="2327003"/>
            <a:ext cx="3274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C</a:t>
            </a:r>
            <a:r>
              <a:rPr lang="zh-CN" altLang="en-US" sz="2400" b="1" dirty="0" smtClean="0"/>
              <a:t>班在此项有明显优势；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746673" y="3633289"/>
            <a:ext cx="3274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</a:t>
            </a:r>
            <a:r>
              <a:rPr lang="zh-CN" altLang="en-US" sz="2400" b="1" dirty="0" smtClean="0"/>
              <a:t>班在此项上差距明显；</a:t>
            </a:r>
            <a:endParaRPr lang="zh-CN" altLang="en-US" sz="2400" b="1" dirty="0"/>
          </a:p>
        </p:txBody>
      </p:sp>
      <p:cxnSp>
        <p:nvCxnSpPr>
          <p:cNvPr id="14" name="直接箭头连接符 13"/>
          <p:cNvCxnSpPr>
            <a:endCxn id="13" idx="1"/>
          </p:cNvCxnSpPr>
          <p:nvPr/>
        </p:nvCxnSpPr>
        <p:spPr>
          <a:xfrm flipV="1">
            <a:off x="6331857" y="3864757"/>
            <a:ext cx="2414816" cy="23167"/>
          </a:xfrm>
          <a:prstGeom prst="straightConnector1">
            <a:avLst/>
          </a:prstGeom>
          <a:ln w="25400">
            <a:solidFill>
              <a:srgbClr val="FF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6878" t="21174" r="15080" b="40730"/>
          <a:stretch>
            <a:fillRect/>
          </a:stretch>
        </p:blipFill>
        <p:spPr>
          <a:xfrm>
            <a:off x="0" y="1639774"/>
            <a:ext cx="12177205" cy="426107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828998" y="4307844"/>
            <a:ext cx="857250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538" t="46958" r="53118" b="12963"/>
          <a:stretch>
            <a:fillRect/>
          </a:stretch>
        </p:blipFill>
        <p:spPr>
          <a:xfrm>
            <a:off x="69140" y="-1"/>
            <a:ext cx="4586377" cy="30763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6667" t="34806" r="52361" b="27016"/>
          <a:stretch>
            <a:fillRect/>
          </a:stretch>
        </p:blipFill>
        <p:spPr>
          <a:xfrm>
            <a:off x="6333182" y="1478071"/>
            <a:ext cx="5239737" cy="40368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9630" t="43895" r="53063" b="8519"/>
          <a:stretch>
            <a:fillRect/>
          </a:stretch>
        </p:blipFill>
        <p:spPr>
          <a:xfrm>
            <a:off x="2095635" y="3083102"/>
            <a:ext cx="4368396" cy="3587041"/>
          </a:xfrm>
          <a:prstGeom prst="rect">
            <a:avLst/>
          </a:prstGeom>
        </p:spPr>
      </p:pic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224020" y="2175204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9239251" y="3922658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4460508" y="3922658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588617" y="608013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595630" y="920998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 flipH="1">
            <a:off x="4964135" y="2311399"/>
            <a:ext cx="4203677" cy="1750661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4998176" y="4240213"/>
            <a:ext cx="4241073" cy="515797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4493352" y="4532611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H="1" flipV="1">
            <a:off x="1587500" y="2019299"/>
            <a:ext cx="2924716" cy="2626271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 flipH="1" flipV="1">
            <a:off x="1790700" y="1892300"/>
            <a:ext cx="2777724" cy="2023584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7137" y="482263"/>
            <a:ext cx="7295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知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识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11067" y="3995649"/>
            <a:ext cx="7334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技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能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542713" y="2284413"/>
            <a:ext cx="6492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能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</a:rPr>
              <a:t>力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Oval 10"/>
          <p:cNvSpPr>
            <a:spLocks noChangeArrowheads="1"/>
          </p:cNvSpPr>
          <p:nvPr/>
        </p:nvSpPr>
        <p:spPr bwMode="auto">
          <a:xfrm>
            <a:off x="1229110" y="1550918"/>
            <a:ext cx="504825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" name="Line 16"/>
          <p:cNvSpPr>
            <a:spLocks noChangeShapeType="1"/>
          </p:cNvSpPr>
          <p:nvPr/>
        </p:nvSpPr>
        <p:spPr bwMode="auto">
          <a:xfrm flipH="1">
            <a:off x="1803400" y="1193800"/>
            <a:ext cx="762000" cy="482600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35500" y="-228600"/>
            <a:ext cx="8001000" cy="1216025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事出有因（从根源解决问题）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" grpId="0" bldLvl="0" animBg="1"/>
      <p:bldP spid="3" grpId="0" bldLvl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226651" y="1258888"/>
            <a:ext cx="8786283" cy="1281112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charset="-122"/>
                <a:ea typeface="宋体" charset="-122"/>
              </a:rPr>
              <a:t>（一）落实</a:t>
            </a:r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charset="-122"/>
                <a:ea typeface="宋体" charset="-122"/>
              </a:rPr>
              <a:t>字词教学，指导句子辨析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602429" y="2477024"/>
            <a:ext cx="10776772" cy="3867896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1.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培养学生运用工具书、联系上下文等方法独立理解词语的能力；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zh-CN" altLang="en-US" sz="3600" b="1" dirty="0" smtClean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302851" y="179388"/>
            <a:ext cx="8786283" cy="12811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宋体" charset="-122"/>
              <a:ea typeface="宋体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381000"/>
            <a:ext cx="3111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改善措施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谭毅_mmexport1450795832477_76525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53050" y="1123950"/>
            <a:ext cx="6629400" cy="4972050"/>
          </a:xfrm>
          <a:prstGeom prst="rect">
            <a:avLst/>
          </a:prstGeom>
        </p:spPr>
      </p:pic>
      <p:pic>
        <p:nvPicPr>
          <p:cNvPr id="5" name="图片 4" descr="谭毅_mmexport1450795825206_76525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3215" y="450215"/>
            <a:ext cx="4420235" cy="589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26365"/>
            <a:ext cx="12236450" cy="6984365"/>
          </a:xfrm>
          <a:prstGeom prst="rect">
            <a:avLst/>
          </a:prstGeom>
        </p:spPr>
      </p:pic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226651" y="623888"/>
            <a:ext cx="8786283" cy="1281112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charset="-122"/>
                <a:ea typeface="宋体" charset="-122"/>
              </a:rPr>
              <a:t>（一）落实</a:t>
            </a:r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charset="-122"/>
                <a:ea typeface="宋体" charset="-122"/>
              </a:rPr>
              <a:t>字词教学，指导句子辨析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559249" y="2217309"/>
            <a:ext cx="10776772" cy="3867896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1.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培养学生运用工具书、联系上下文等方法独立理解词语的能力；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2.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训练学生正确运用修辞手法和标点符号；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截图201512222245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04840" y="1635125"/>
            <a:ext cx="6258560" cy="4675505"/>
          </a:xfrm>
          <a:prstGeom prst="rect">
            <a:avLst/>
          </a:prstGeom>
        </p:spPr>
      </p:pic>
      <p:pic>
        <p:nvPicPr>
          <p:cNvPr id="5" name="图片 4" descr="QQ截图2015122222445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4300" y="711835"/>
            <a:ext cx="5887085" cy="439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226651" y="623888"/>
            <a:ext cx="8786283" cy="1281112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charset="-122"/>
                <a:ea typeface="宋体" charset="-122"/>
              </a:rPr>
              <a:t>（一）落实</a:t>
            </a:r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charset="-122"/>
                <a:ea typeface="宋体" charset="-122"/>
              </a:rPr>
              <a:t>字词教学，指导句子辨析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602429" y="2043954"/>
            <a:ext cx="10776772" cy="3867896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1.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培养学生运用工具书、联系上下文等方法独立理解词语的能力；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2.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训练学生正确运用修辞手法和标点符号；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3.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理解词语在文句中的含义及其表达效果。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r>
              <a:rPr lang="en-US" altLang="zh-CN" sz="3600" b="1" dirty="0" smtClean="0">
                <a:latin typeface="宋体" charset="-122"/>
                <a:ea typeface="宋体" charset="-122"/>
              </a:rPr>
              <a:t>4.</a:t>
            </a:r>
            <a:r>
              <a:rPr lang="zh-CN" altLang="en-US" sz="3600" b="1" dirty="0" smtClean="0">
                <a:latin typeface="宋体" charset="-122"/>
                <a:ea typeface="宋体" charset="-122"/>
              </a:rPr>
              <a:t>句式的转换练习要落实。</a:t>
            </a:r>
            <a:endParaRPr lang="en-US" altLang="zh-CN" sz="3600" b="1" dirty="0" smtClean="0">
              <a:latin typeface="宋体" charset="-122"/>
              <a:ea typeface="宋体" charset="-122"/>
            </a:endParaRPr>
          </a:p>
          <a:p>
            <a:pPr marL="0" indent="0">
              <a:buFont typeface="Wingdings 3" pitchFamily="18" charset="2"/>
              <a:buNone/>
            </a:pPr>
            <a:endParaRPr lang="zh-CN" altLang="en-US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4450" y="-126365"/>
            <a:ext cx="12236450" cy="6984365"/>
          </a:xfrm>
          <a:prstGeom prst="rect">
            <a:avLst/>
          </a:prstGeom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68451" y="915989"/>
            <a:ext cx="9065683" cy="784225"/>
          </a:xfrm>
        </p:spPr>
        <p:txBody>
          <a:bodyPr rtlCol="0">
            <a:no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（二）加强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综合概括能力</a:t>
            </a:r>
            <a:endParaRPr lang="zh-CN" altLang="zh-CN" sz="48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581151" y="2278063"/>
            <a:ext cx="9065683" cy="884237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4000" dirty="0" smtClean="0">
                <a:latin typeface="宋体" charset="-122"/>
                <a:ea typeface="宋体" charset="-122"/>
              </a:rPr>
              <a:t>1.</a:t>
            </a:r>
            <a:r>
              <a:rPr lang="zh-CN" altLang="en-US" sz="4000" dirty="0" smtClean="0">
                <a:latin typeface="宋体" charset="-122"/>
                <a:ea typeface="宋体" charset="-122"/>
              </a:rPr>
              <a:t>删繁就简，提取要点</a:t>
            </a:r>
            <a:r>
              <a:rPr lang="zh-CN" altLang="en-US" sz="4000" dirty="0" smtClean="0">
                <a:latin typeface="宋体" charset="-122"/>
                <a:ea typeface="宋体" charset="-122"/>
              </a:rPr>
              <a:t>。</a:t>
            </a:r>
            <a:endParaRPr lang="en-US" altLang="zh-CN" sz="4000" dirty="0" smtClean="0">
              <a:latin typeface="宋体" charset="-122"/>
              <a:ea typeface="宋体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41451" y="3281363"/>
            <a:ext cx="9065683" cy="88423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r>
              <a:rPr lang="en-US" altLang="zh-CN" sz="4000" dirty="0" smtClean="0">
                <a:latin typeface="宋体" charset="-122"/>
                <a:ea typeface="宋体" charset="-122"/>
              </a:rPr>
              <a:t>2.</a:t>
            </a:r>
            <a:r>
              <a:rPr lang="zh-CN" altLang="en-US" sz="4000" dirty="0" smtClean="0">
                <a:latin typeface="宋体" charset="-122"/>
                <a:ea typeface="宋体" charset="-122"/>
              </a:rPr>
              <a:t>练习用提问的方式理解</a:t>
            </a:r>
            <a:r>
              <a:rPr lang="zh-CN" altLang="en-US" sz="4000" smtClean="0">
                <a:latin typeface="宋体" charset="-122"/>
                <a:ea typeface="宋体" charset="-122"/>
              </a:rPr>
              <a:t>文本</a:t>
            </a:r>
            <a:r>
              <a:rPr lang="zh-CN" altLang="en-US" sz="4000" smtClean="0">
                <a:latin typeface="宋体" charset="-122"/>
                <a:ea typeface="宋体" charset="-122"/>
              </a:rPr>
              <a:t>。</a:t>
            </a:r>
            <a:endParaRPr lang="en-US" altLang="zh-CN" sz="4000" dirty="0" smtClean="0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提问本"/>
          <p:cNvPicPr>
            <a:picLocks noChangeAspect="1"/>
          </p:cNvPicPr>
          <p:nvPr/>
        </p:nvPicPr>
        <p:blipFill>
          <a:blip r:embed="rId3" cstate="print"/>
          <a:srcRect t="10227" b="24621"/>
          <a:stretch>
            <a:fillRect/>
          </a:stretch>
        </p:blipFill>
        <p:spPr>
          <a:xfrm>
            <a:off x="381635" y="572770"/>
            <a:ext cx="5085715" cy="4418330"/>
          </a:xfrm>
          <a:prstGeom prst="rect">
            <a:avLst/>
          </a:prstGeom>
        </p:spPr>
      </p:pic>
      <p:pic>
        <p:nvPicPr>
          <p:cNvPr id="5" name="图片 4" descr="提问本3"/>
          <p:cNvPicPr>
            <a:picLocks noChangeAspect="1"/>
          </p:cNvPicPr>
          <p:nvPr/>
        </p:nvPicPr>
        <p:blipFill>
          <a:blip r:embed="rId4"/>
          <a:srcRect l="8081" t="10802" r="3536" b="2083"/>
          <a:stretch>
            <a:fillRect/>
          </a:stretch>
        </p:blipFill>
        <p:spPr>
          <a:xfrm rot="180000">
            <a:off x="3721735" y="427355"/>
            <a:ext cx="4427855" cy="5820410"/>
          </a:xfrm>
          <a:prstGeom prst="rect">
            <a:avLst/>
          </a:prstGeom>
        </p:spPr>
      </p:pic>
      <p:pic>
        <p:nvPicPr>
          <p:cNvPr id="6" name="图片 5" descr="提问本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938645" y="190500"/>
            <a:ext cx="4471670" cy="5963285"/>
          </a:xfrm>
          <a:prstGeom prst="rect">
            <a:avLst/>
          </a:prstGeom>
        </p:spPr>
      </p:pic>
      <p:pic>
        <p:nvPicPr>
          <p:cNvPr id="7" name="图片 6" descr="提问本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57400" y="685800"/>
            <a:ext cx="7696835" cy="577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 descr="开头部分：研究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07035" y="963930"/>
            <a:ext cx="6249035" cy="4687570"/>
          </a:xfrm>
          <a:prstGeom prst="rect">
            <a:avLst/>
          </a:prstGeom>
        </p:spPr>
      </p:pic>
      <p:pic>
        <p:nvPicPr>
          <p:cNvPr id="3" name="图片 2" descr="开头部分：研究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412615" y="1915160"/>
            <a:ext cx="6910705" cy="462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2186517" y="585788"/>
            <a:ext cx="8786283" cy="1281112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（三）培养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人际理解能力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800100" y="2184400"/>
            <a:ext cx="8788400" cy="67310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en-US" altLang="zh-CN" sz="2800" dirty="0" smtClean="0">
                <a:latin typeface="宋体" charset="-122"/>
                <a:ea typeface="宋体" charset="-122"/>
              </a:rPr>
              <a:t>1.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生活体验</a:t>
            </a:r>
            <a:r>
              <a:rPr lang="en-US" altLang="zh-CN" sz="2800" dirty="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引导学生在文本中找寻生活足迹</a:t>
            </a:r>
            <a:endParaRPr lang="en-US" altLang="zh-CN" sz="2800" dirty="0" smtClean="0">
              <a:latin typeface="宋体" charset="-122"/>
              <a:ea typeface="宋体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889000" y="3035300"/>
            <a:ext cx="8788400" cy="88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r>
              <a:rPr lang="en-US" altLang="zh-CN" sz="2800" dirty="0" smtClean="0">
                <a:latin typeface="宋体" charset="-122"/>
                <a:ea typeface="宋体" charset="-122"/>
              </a:rPr>
              <a:t>2.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兴趣体验</a:t>
            </a:r>
            <a:r>
              <a:rPr lang="en-US" altLang="zh-CN" sz="2800" dirty="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组织学生在活动中扮演文本角色</a:t>
            </a:r>
            <a:endParaRPr lang="en-US" altLang="zh-CN" sz="2800" dirty="0" smtClean="0">
              <a:latin typeface="宋体" charset="-122"/>
              <a:ea typeface="宋体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863600" y="4076700"/>
            <a:ext cx="8788400" cy="88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r>
              <a:rPr lang="en-US" altLang="zh-CN" sz="2800" dirty="0" smtClean="0">
                <a:latin typeface="宋体" charset="-122"/>
                <a:ea typeface="宋体" charset="-122"/>
              </a:rPr>
              <a:t>3.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情感体验</a:t>
            </a:r>
            <a:r>
              <a:rPr lang="en-US" altLang="zh-CN" sz="2800" dirty="0" smtClean="0">
                <a:latin typeface="宋体" charset="-122"/>
                <a:ea typeface="宋体" charset="-122"/>
              </a:rPr>
              <a:t>——</a:t>
            </a:r>
            <a:r>
              <a:rPr lang="zh-CN" altLang="en-US" sz="2800" dirty="0" smtClean="0">
                <a:latin typeface="宋体" charset="-122"/>
                <a:ea typeface="宋体" charset="-122"/>
              </a:rPr>
              <a:t>激发学生在诵读中分享文本情愫</a:t>
            </a:r>
            <a:endParaRPr lang="en-US" altLang="zh-CN" sz="2800" dirty="0" smtClean="0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 descr="措施4"/>
          <p:cNvPicPr>
            <a:picLocks noChangeAspect="1"/>
          </p:cNvPicPr>
          <p:nvPr/>
        </p:nvPicPr>
        <p:blipFill>
          <a:blip r:embed="rId3"/>
          <a:srcRect t="5651"/>
          <a:stretch>
            <a:fillRect/>
          </a:stretch>
        </p:blipFill>
        <p:spPr>
          <a:xfrm>
            <a:off x="120015" y="191135"/>
            <a:ext cx="8503285" cy="6017895"/>
          </a:xfrm>
          <a:prstGeom prst="rect">
            <a:avLst/>
          </a:prstGeom>
        </p:spPr>
      </p:pic>
      <p:pic>
        <p:nvPicPr>
          <p:cNvPr id="9" name="图片 8" descr="措施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726180" y="1568450"/>
            <a:ext cx="6464300" cy="4848860"/>
          </a:xfrm>
          <a:prstGeom prst="rect">
            <a:avLst/>
          </a:prstGeom>
        </p:spPr>
      </p:pic>
      <p:pic>
        <p:nvPicPr>
          <p:cNvPr id="10" name="图片 9" descr="措施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33975" y="-60325"/>
            <a:ext cx="7155180" cy="5367020"/>
          </a:xfrm>
          <a:prstGeom prst="rect">
            <a:avLst/>
          </a:prstGeom>
        </p:spPr>
      </p:pic>
      <p:pic>
        <p:nvPicPr>
          <p:cNvPr id="5" name="图片 4" descr="措施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14500" y="140970"/>
            <a:ext cx="8872855" cy="5901690"/>
          </a:xfrm>
          <a:prstGeom prst="rect">
            <a:avLst/>
          </a:prstGeom>
        </p:spPr>
      </p:pic>
      <p:pic>
        <p:nvPicPr>
          <p:cNvPr id="6" name="图片 5" descr="措施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214880" y="461645"/>
            <a:ext cx="9080500" cy="6078220"/>
          </a:xfrm>
          <a:prstGeom prst="rect">
            <a:avLst/>
          </a:prstGeom>
        </p:spPr>
      </p:pic>
      <p:pic>
        <p:nvPicPr>
          <p:cNvPr id="11" name="图片 10" descr="IMG_722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9000" y="0"/>
            <a:ext cx="482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7170" y="2606675"/>
            <a:ext cx="8823325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感谢聆听</a:t>
            </a:r>
            <a:r>
              <a:rPr lang="zh-CN" altLang="en-US" sz="6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敬请指正！</a:t>
            </a:r>
            <a:endParaRPr lang="zh-CN" altLang="en-US" sz="66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5" name="标题 5"/>
          <p:cNvSpPr txBox="1"/>
          <p:nvPr/>
        </p:nvSpPr>
        <p:spPr>
          <a:xfrm>
            <a:off x="1580101" y="1274621"/>
            <a:ext cx="8963332" cy="218743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 smtClean="0">
                <a:solidFill>
                  <a:srgbClr val="FF0000"/>
                </a:solidFill>
                <a:latin typeface="华文行楷" charset="0"/>
                <a:ea typeface="华文行楷" charset="0"/>
              </a:rPr>
              <a:t>“大  数  据 ” 背  后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6" name="副标题 6"/>
          <p:cNvSpPr txBox="1"/>
          <p:nvPr/>
        </p:nvSpPr>
        <p:spPr>
          <a:xfrm>
            <a:off x="3248863" y="3846248"/>
            <a:ext cx="6125538" cy="98615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dirty="0" smtClean="0">
                <a:solidFill>
                  <a:srgbClr val="002060"/>
                </a:solidFill>
              </a:rPr>
              <a:t>——棠外附小四年级语文ACTS班级报告单解读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9985" y="881561"/>
            <a:ext cx="923330" cy="34277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r>
              <a:rPr lang="zh-CN" altLang="en-US" sz="4800" b="1" dirty="0" smtClean="0">
                <a:latin typeface="华文隶书" charset="0"/>
                <a:ea typeface="华文隶书" charset="0"/>
              </a:rPr>
              <a:t>区域比较</a:t>
            </a:r>
            <a:endParaRPr lang="zh-CN" altLang="en-US" sz="4800" b="1" dirty="0">
              <a:latin typeface="华文隶书" charset="0"/>
              <a:ea typeface="华文隶书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38301" y="662939"/>
          <a:ext cx="9143998" cy="5848482"/>
        </p:xfrm>
        <a:graphic>
          <a:graphicData uri="http://schemas.openxmlformats.org/drawingml/2006/table">
            <a:tbl>
              <a:tblPr/>
              <a:tblGrid>
                <a:gridCol w="1458482"/>
                <a:gridCol w="1363944"/>
                <a:gridCol w="1786604"/>
                <a:gridCol w="1458482"/>
                <a:gridCol w="1481271"/>
                <a:gridCol w="1595215"/>
              </a:tblGrid>
              <a:tr h="8724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班级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人数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知识 平均分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技能 平均分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能力 平均分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总成绩 平均分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89.55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90.06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86.01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*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86.26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86.34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82.29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85.89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*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41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91.54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92.28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86.92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91.37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40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90.62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84.83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*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88.97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85.13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*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42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85.75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89.18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年级平均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89.14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89.70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85.16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89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年级最低分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86.26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86.34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82.29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85.89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5528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区域平均分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85.08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85.92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81.48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84.61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923C"/>
                    </a:solidFill>
                  </a:tcPr>
                </a:tc>
              </a:tr>
            </a:tbl>
          </a:graphicData>
        </a:graphic>
      </p:graphicFrame>
      <p:sp>
        <p:nvSpPr>
          <p:cNvPr id="9" name="椭圆 8"/>
          <p:cNvSpPr/>
          <p:nvPr/>
        </p:nvSpPr>
        <p:spPr>
          <a:xfrm>
            <a:off x="9455555" y="4824124"/>
            <a:ext cx="898691" cy="5628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541383" y="5967124"/>
            <a:ext cx="898691" cy="562816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30805" y="3185824"/>
            <a:ext cx="9061045" cy="5628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444" t="32678" r="7917" b="17109"/>
          <a:stretch>
            <a:fillRect/>
          </a:stretch>
        </p:blipFill>
        <p:spPr>
          <a:xfrm>
            <a:off x="-62230" y="1732915"/>
            <a:ext cx="12254865" cy="512572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306285" y="4049485"/>
            <a:ext cx="827315" cy="21626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679703" y="3848358"/>
            <a:ext cx="1828800" cy="990600"/>
          </a:xfrm>
          <a:prstGeom prst="wedgeRoundRectCallout">
            <a:avLst>
              <a:gd name="adj1" fmla="val -91380"/>
              <a:gd name="adj2" fmla="val 59454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技能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itchFamily="49" charset="-122"/>
              </a:rPr>
              <a:t>得分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最高</a:t>
            </a:r>
          </a:p>
        </p:txBody>
      </p:sp>
      <p:sp>
        <p:nvSpPr>
          <p:cNvPr id="5" name="椭圆 4"/>
          <p:cNvSpPr/>
          <p:nvPr/>
        </p:nvSpPr>
        <p:spPr>
          <a:xfrm>
            <a:off x="1373413" y="4501500"/>
            <a:ext cx="693058" cy="6749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4308" y="651609"/>
            <a:ext cx="695575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一、把控全局，精准定位</a:t>
            </a:r>
            <a:endParaRPr lang="en-US" altLang="zh-CN" sz="48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667" t="22444" r="56806" b="24889"/>
          <a:stretch>
            <a:fillRect/>
          </a:stretch>
        </p:blipFill>
        <p:spPr>
          <a:xfrm>
            <a:off x="3297570" y="364065"/>
            <a:ext cx="7867650" cy="623623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691833" y="3765637"/>
            <a:ext cx="5215372" cy="76089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320478" y="3893963"/>
            <a:ext cx="1453020" cy="126512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8700" y="1335405"/>
            <a:ext cx="1689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</a:t>
            </a:r>
            <a:endParaRPr lang="en-US" altLang="zh-CN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endParaRPr lang="en-US" altLang="zh-CN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型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l="9583" t="22444" r="7917" b="23333"/>
          <a:stretch>
            <a:fillRect/>
          </a:stretch>
        </p:blipFill>
        <p:spPr bwMode="auto">
          <a:xfrm>
            <a:off x="330200" y="938530"/>
            <a:ext cx="112014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 l="9583" t="33157" r="7917" b="28667"/>
          <a:stretch>
            <a:fillRect/>
          </a:stretch>
        </p:blipFill>
        <p:spPr bwMode="auto">
          <a:xfrm>
            <a:off x="406400" y="4213860"/>
            <a:ext cx="11137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椭圆 6"/>
          <p:cNvSpPr/>
          <p:nvPr/>
        </p:nvSpPr>
        <p:spPr>
          <a:xfrm>
            <a:off x="1290742" y="3444968"/>
            <a:ext cx="2531958" cy="6495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5400000">
            <a:off x="2586142" y="5464270"/>
            <a:ext cx="1706458" cy="6495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附小ppt背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5085" y="-137795"/>
            <a:ext cx="12236450" cy="6984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538" t="38029" r="7962" b="12963"/>
          <a:stretch>
            <a:fillRect/>
          </a:stretch>
        </p:blipFill>
        <p:spPr>
          <a:xfrm>
            <a:off x="0" y="1231901"/>
            <a:ext cx="11871328" cy="504055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435395" y="4897669"/>
            <a:ext cx="457200" cy="4460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0460" y="368876"/>
            <a:ext cx="69557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二、分项解读，心中有数</a:t>
            </a:r>
            <a:endParaRPr lang="en-US" altLang="zh-CN" sz="48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479</Words>
  <Application>Kingsoft Office WPP</Application>
  <PresentationFormat>自定义</PresentationFormat>
  <Paragraphs>196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科技宣讲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事出有因（从根源解决问题）</vt:lpstr>
      <vt:lpstr>（一）落实字词教学，指导句子辨析</vt:lpstr>
      <vt:lpstr>幻灯片 24</vt:lpstr>
      <vt:lpstr>（一）落实字词教学，指导句子辨析</vt:lpstr>
      <vt:lpstr>幻灯片 26</vt:lpstr>
      <vt:lpstr>（一）落实字词教学，指导句子辨析</vt:lpstr>
      <vt:lpstr>（二）加强综合概括能力</vt:lpstr>
      <vt:lpstr>幻灯片 29</vt:lpstr>
      <vt:lpstr>（三）培养人际理解能力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</dc:creator>
  <cp:lastModifiedBy>tw</cp:lastModifiedBy>
  <cp:revision>169</cp:revision>
  <dcterms:created xsi:type="dcterms:W3CDTF">2015-11-21T12:16:00Z</dcterms:created>
  <dcterms:modified xsi:type="dcterms:W3CDTF">2015-12-23T04:13:46Z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