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80" r:id="rId5"/>
    <p:sldId id="275" r:id="rId6"/>
    <p:sldId id="281" r:id="rId7"/>
    <p:sldId id="258" r:id="rId8"/>
    <p:sldId id="277" r:id="rId9"/>
    <p:sldId id="279" r:id="rId10"/>
    <p:sldId id="282" r:id="rId11"/>
    <p:sldId id="262" r:id="rId12"/>
    <p:sldId id="263" r:id="rId13"/>
    <p:sldId id="283" r:id="rId14"/>
    <p:sldId id="284" r:id="rId15"/>
    <p:sldId id="285" r:id="rId16"/>
    <p:sldId id="286" r:id="rId17"/>
    <p:sldId id="287" r:id="rId18"/>
    <p:sldId id="289" r:id="rId19"/>
    <p:sldId id="290" r:id="rId20"/>
    <p:sldId id="288" r:id="rId21"/>
    <p:sldId id="295" r:id="rId22"/>
    <p:sldId id="296" r:id="rId23"/>
    <p:sldId id="297" r:id="rId24"/>
    <p:sldId id="298" r:id="rId25"/>
    <p:sldId id="299" r:id="rId26"/>
    <p:sldId id="301" r:id="rId27"/>
    <p:sldId id="302" r:id="rId28"/>
    <p:sldId id="300" r:id="rId29"/>
    <p:sldId id="304" r:id="rId30"/>
    <p:sldId id="303" r:id="rId31"/>
    <p:sldId id="305" r:id="rId32"/>
    <p:sldId id="306" r:id="rId33"/>
    <p:sldId id="307" r:id="rId34"/>
    <p:sldId id="309" r:id="rId35"/>
    <p:sldId id="308" r:id="rId36"/>
    <p:sldId id="311" r:id="rId37"/>
    <p:sldId id="312" r:id="rId38"/>
    <p:sldId id="314" r:id="rId39"/>
    <p:sldId id="313" r:id="rId40"/>
    <p:sldId id="266" r:id="rId41"/>
    <p:sldId id="267" r:id="rId42"/>
    <p:sldId id="268" r:id="rId43"/>
    <p:sldId id="269" r:id="rId44"/>
    <p:sldId id="271" r:id="rId45"/>
    <p:sldId id="272" r:id="rId46"/>
    <p:sldId id="270" r:id="rId47"/>
    <p:sldId id="294" r:id="rId4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57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-1044" y="-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CN"/>
  <c:chart>
    <c:plotArea>
      <c:layout>
        <c:manualLayout>
          <c:layoutTarget val="inner"/>
          <c:xMode val="edge"/>
          <c:yMode val="edge"/>
          <c:x val="0.26174483267716525"/>
          <c:y val="4.7695309565987346E-2"/>
          <c:w val="0.73810039370078762"/>
          <c:h val="0.84710151038991732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年级平均分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Sheet1!$A$2:$A$7</c:f>
              <c:strCache>
                <c:ptCount val="4"/>
                <c:pt idx="0">
                  <c:v>知识应用</c:v>
                </c:pt>
                <c:pt idx="1">
                  <c:v>技能应用</c:v>
                </c:pt>
                <c:pt idx="2">
                  <c:v>能力倾向</c:v>
                </c:pt>
                <c:pt idx="3">
                  <c:v>总成绩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89.14</c:v>
                </c:pt>
                <c:pt idx="1">
                  <c:v>89.7</c:v>
                </c:pt>
                <c:pt idx="2">
                  <c:v>85.16</c:v>
                </c:pt>
                <c:pt idx="3">
                  <c:v>89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区域平均分</c:v>
                </c:pt>
              </c:strCache>
            </c:strRef>
          </c:tx>
          <c:cat>
            <c:strRef>
              <c:f>Sheet1!$A$2:$A$7</c:f>
              <c:strCache>
                <c:ptCount val="4"/>
                <c:pt idx="0">
                  <c:v>知识应用</c:v>
                </c:pt>
                <c:pt idx="1">
                  <c:v>技能应用</c:v>
                </c:pt>
                <c:pt idx="2">
                  <c:v>能力倾向</c:v>
                </c:pt>
                <c:pt idx="3">
                  <c:v>总成绩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85.08</c:v>
                </c:pt>
                <c:pt idx="1">
                  <c:v>85.92</c:v>
                </c:pt>
                <c:pt idx="2">
                  <c:v>81.48</c:v>
                </c:pt>
                <c:pt idx="3">
                  <c:v>84.61</c:v>
                </c:pt>
              </c:numCache>
            </c:numRef>
          </c:val>
        </c:ser>
        <c:axId val="77241344"/>
        <c:axId val="77255424"/>
      </c:barChart>
      <c:catAx>
        <c:axId val="77241344"/>
        <c:scaling>
          <c:orientation val="minMax"/>
        </c:scaling>
        <c:axPos val="b"/>
        <c:tickLblPos val="nextTo"/>
        <c:crossAx val="77255424"/>
        <c:crosses val="autoZero"/>
        <c:auto val="1"/>
        <c:lblAlgn val="ctr"/>
        <c:lblOffset val="100"/>
      </c:catAx>
      <c:valAx>
        <c:axId val="77255424"/>
        <c:scaling>
          <c:orientation val="minMax"/>
        </c:scaling>
        <c:axPos val="l"/>
        <c:majorGridlines/>
        <c:numFmt formatCode="General" sourceLinked="1"/>
        <c:tickLblPos val="nextTo"/>
        <c:crossAx val="7724134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zh-CN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标题幻灯片">
    <p:bg>
      <p:bgPr>
        <a:blipFill rotWithShape="0">
          <a:blip r:embed="rId2"/>
          <a:srcRect/>
          <a:stretch>
            <a:fillRect b="-69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049" descr="5副本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2051" name="标题 2050"/>
          <p:cNvSpPr>
            <a:spLocks noGrp="1"/>
          </p:cNvSpPr>
          <p:nvPr>
            <p:ph type="ctrTitle"/>
          </p:nvPr>
        </p:nvSpPr>
        <p:spPr>
          <a:xfrm>
            <a:off x="912284" y="3357563"/>
            <a:ext cx="10363200" cy="12541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 lvl="0">
              <a:defRPr kern="1200"/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2" name="副标题 2051"/>
          <p:cNvSpPr>
            <a:spLocks noGrp="1"/>
          </p:cNvSpPr>
          <p:nvPr>
            <p:ph type="subTitle" idx="1"/>
          </p:nvPr>
        </p:nvSpPr>
        <p:spPr>
          <a:xfrm>
            <a:off x="1828800" y="4654550"/>
            <a:ext cx="8534400" cy="985838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>
            <a:lvl1pPr marL="0" lvl="0" indent="0" algn="ctr">
              <a:buNone/>
              <a:defRPr kern="1200"/>
            </a:lvl1pPr>
            <a:lvl2pPr marL="457200" lvl="1" indent="-45720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/>
            <a:r>
              <a:rPr lang="zh-CN" altLang="en-US"/>
              <a:t>单击此处编辑母版副标题样式</a:t>
            </a:r>
          </a:p>
        </p:txBody>
      </p:sp>
      <p:sp>
        <p:nvSpPr>
          <p:cNvPr id="2053" name="日期占位符 2052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/>
          <a:p>
            <a:endParaRPr lang="zh-CN" altLang="en-US"/>
          </a:p>
        </p:txBody>
      </p:sp>
      <p:sp>
        <p:nvSpPr>
          <p:cNvPr id="2054" name="页脚占位符 2053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/>
          <a:p>
            <a:endParaRPr lang="zh-CN" altLang="en-US"/>
          </a:p>
        </p:txBody>
      </p:sp>
      <p:sp>
        <p:nvSpPr>
          <p:cNvPr id="2055" name="灯片编号占位符 2054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50313" y="620713"/>
            <a:ext cx="2746904" cy="55070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620713"/>
            <a:ext cx="8081472" cy="55070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412875"/>
            <a:ext cx="5376672" cy="47148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412875"/>
            <a:ext cx="5376672" cy="47148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rcRect/>
          <a:stretch>
            <a:fillRect b="-69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24417" y="620713"/>
            <a:ext cx="10972800" cy="7207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609600" y="1412875"/>
            <a:ext cx="10972800" cy="4714875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400"/>
            </a:lvl1pPr>
          </a:lstStyle>
          <a:p>
            <a:endParaRPr lang="zh-CN" altLang="en-US" smtClean="0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400"/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spcBef>
          <a:spcPct val="0"/>
        </a:spcBef>
        <a:spcAft>
          <a:spcPct val="0"/>
        </a:spcAft>
        <a:buClr>
          <a:srgbClr val="000000"/>
        </a:buClr>
        <a:buNone/>
        <a:defRPr sz="36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spcBef>
          <a:spcPct val="20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spcBef>
          <a:spcPct val="20000"/>
        </a:spcBef>
        <a:spcAft>
          <a:spcPct val="0"/>
        </a:spcAft>
        <a:buChar char="–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spcBef>
          <a:spcPct val="20000"/>
        </a:spcBef>
        <a:spcAft>
          <a:spcPct val="0"/>
        </a:spcAft>
        <a:buChar char="»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spcBef>
          <a:spcPct val="20000"/>
        </a:spcBef>
        <a:spcAft>
          <a:spcPct val="0"/>
        </a:spcAft>
        <a:buChar char="»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spcBef>
          <a:spcPct val="20000"/>
        </a:spcBef>
        <a:spcAft>
          <a:spcPct val="0"/>
        </a:spcAft>
        <a:buChar char="»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spcBef>
          <a:spcPct val="20000"/>
        </a:spcBef>
        <a:spcAft>
          <a:spcPct val="0"/>
        </a:spcAft>
        <a:buChar char="»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spcBef>
          <a:spcPct val="20000"/>
        </a:spcBef>
        <a:spcAft>
          <a:spcPct val="0"/>
        </a:spcAft>
        <a:buChar char="»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wmf"/><Relationship Id="rId4" Type="http://schemas.openxmlformats.org/officeDocument/2006/relationships/image" Target="../media/image2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733849" y="1690053"/>
            <a:ext cx="10363200" cy="1254125"/>
          </a:xfrm>
          <a:noFill/>
        </p:spPr>
        <p:txBody>
          <a:bodyPr/>
          <a:lstStyle/>
          <a:p>
            <a:r>
              <a:rPr lang="zh-CN" altLang="en-US" sz="7200" b="1" dirty="0" smtClean="0">
                <a:solidFill>
                  <a:srgbClr val="FF0000"/>
                </a:solidFill>
                <a:latin typeface="华文行楷" charset="0"/>
                <a:ea typeface="华文行楷" charset="0"/>
              </a:rPr>
              <a:t>科学评价，扬长避短</a:t>
            </a:r>
            <a:endParaRPr lang="zh-CN" altLang="en-US" sz="7200" b="1" dirty="0">
              <a:solidFill>
                <a:srgbClr val="FF0000"/>
              </a:solidFill>
              <a:latin typeface="华文行楷" charset="0"/>
              <a:ea typeface="华文行楷" charset="0"/>
            </a:endParaRPr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>
          <a:xfrm>
            <a:off x="1904365" y="3300095"/>
            <a:ext cx="9620885" cy="986155"/>
          </a:xfrm>
        </p:spPr>
        <p:txBody>
          <a:bodyPr/>
          <a:lstStyle/>
          <a:p>
            <a:r>
              <a:rPr lang="zh-CN" altLang="en-US" sz="3200" b="1" dirty="0" smtClean="0"/>
              <a:t>——棠外附小ACTS</a:t>
            </a:r>
            <a:r>
              <a:rPr lang="zh-CN" altLang="en-US" sz="3200" b="1" dirty="0"/>
              <a:t>报告单解读</a:t>
            </a:r>
          </a:p>
          <a:p>
            <a:r>
              <a:rPr lang="zh-CN" altLang="en-US" sz="3200" b="1" dirty="0" smtClean="0"/>
              <a:t>四年级语文 </a:t>
            </a:r>
            <a:endParaRPr lang="zh-CN" altLang="en-US" sz="32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4375150" y="5507990"/>
            <a:ext cx="397573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棠外 附小   肖雪玲</a:t>
            </a:r>
            <a:endParaRPr lang="zh-CN" altLang="en-US" sz="3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88066" y="511885"/>
            <a:ext cx="3820160" cy="640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dirty="0"/>
              <a:t>（二）重点解读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1106" y="1157466"/>
            <a:ext cx="1158240" cy="3582035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r>
              <a:rPr lang="zh-CN" altLang="en-US" sz="3200" dirty="0">
                <a:latin typeface="华文隶书" charset="0"/>
                <a:ea typeface="华文隶书" charset="0"/>
              </a:rPr>
              <a:t>与学校外部分析，</a:t>
            </a:r>
          </a:p>
          <a:p>
            <a:r>
              <a:rPr lang="zh-CN" altLang="en-US" sz="3200" dirty="0">
                <a:latin typeface="华文隶书" charset="0"/>
                <a:ea typeface="华文隶书" charset="0"/>
              </a:rPr>
              <a:t>三个维度找优劣势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971675" y="4285129"/>
            <a:ext cx="10220325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知识这一维度上：</a:t>
            </a:r>
            <a:r>
              <a:rPr lang="zh-CN" altLang="en-US" sz="3200" dirty="0">
                <a:solidFill>
                  <a:srgbClr val="FF0000"/>
                </a:solidFill>
              </a:rPr>
              <a:t>我</a:t>
            </a:r>
            <a:r>
              <a:rPr lang="zh-CN" altLang="en-US" sz="3200" dirty="0" smtClean="0">
                <a:solidFill>
                  <a:srgbClr val="FF0000"/>
                </a:solidFill>
              </a:rPr>
              <a:t>校在所有版块上都高出区域水平，</a:t>
            </a:r>
            <a:endParaRPr lang="en-US" altLang="zh-CN" sz="3200" dirty="0" smtClean="0">
              <a:solidFill>
                <a:srgbClr val="FF0000"/>
              </a:solidFill>
            </a:endParaRPr>
          </a:p>
          <a:p>
            <a:r>
              <a:rPr lang="en-US" altLang="zh-CN" sz="3200" dirty="0" smtClean="0">
                <a:solidFill>
                  <a:srgbClr val="FF0000"/>
                </a:solidFill>
              </a:rPr>
              <a:t>         </a:t>
            </a:r>
            <a:r>
              <a:rPr lang="zh-CN" altLang="en-US" sz="3200" dirty="0" smtClean="0">
                <a:solidFill>
                  <a:srgbClr val="FF0000"/>
                </a:solidFill>
              </a:rPr>
              <a:t>文学常识这一个板块优势比较明显，但是在字词</a:t>
            </a:r>
            <a:endParaRPr lang="en-US" altLang="zh-CN" sz="3200" dirty="0" smtClean="0">
              <a:solidFill>
                <a:srgbClr val="FF0000"/>
              </a:solidFill>
            </a:endParaRPr>
          </a:p>
          <a:p>
            <a:r>
              <a:rPr lang="en-US" altLang="zh-CN" sz="3200" dirty="0" smtClean="0">
                <a:solidFill>
                  <a:srgbClr val="FF0000"/>
                </a:solidFill>
              </a:rPr>
              <a:t>          </a:t>
            </a:r>
            <a:r>
              <a:rPr lang="zh-CN" altLang="en-US" sz="3200" dirty="0" smtClean="0">
                <a:solidFill>
                  <a:srgbClr val="FF0000"/>
                </a:solidFill>
              </a:rPr>
              <a:t>的把握上</a:t>
            </a:r>
            <a:r>
              <a:rPr lang="zh-CN" altLang="en-US" sz="3200" dirty="0" smtClean="0">
                <a:solidFill>
                  <a:srgbClr val="FF0000"/>
                </a:solidFill>
              </a:rPr>
              <a:t>，只是略高于</a:t>
            </a:r>
            <a:r>
              <a:rPr lang="zh-CN" altLang="en-US" sz="3200" dirty="0" smtClean="0">
                <a:solidFill>
                  <a:srgbClr val="FF0000"/>
                </a:solidFill>
              </a:rPr>
              <a:t>区域水平。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3786693" y="666614"/>
          <a:ext cx="7562626" cy="3286125"/>
        </p:xfrm>
        <a:graphic>
          <a:graphicData uri="http://schemas.openxmlformats.org/drawingml/2006/table">
            <a:tbl>
              <a:tblPr/>
              <a:tblGrid>
                <a:gridCol w="1098687"/>
                <a:gridCol w="1098687"/>
                <a:gridCol w="1135309"/>
                <a:gridCol w="988818"/>
                <a:gridCol w="988818"/>
                <a:gridCol w="988818"/>
                <a:gridCol w="1263489"/>
              </a:tblGrid>
              <a:tr h="77152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字词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句子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语段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文章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作文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文学常识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72.1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78.1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76.1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67.1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62.1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65.9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76.8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棠外附小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73.02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69.33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59.87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区域平均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56.5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与区域差值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0.95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4.82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2.53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3.37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2.38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5.65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10402646" y="3603811"/>
            <a:ext cx="666973" cy="37651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5109884" y="3614569"/>
            <a:ext cx="666973" cy="37651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6347012" y="3345627"/>
            <a:ext cx="548640" cy="311971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43541" y="746499"/>
            <a:ext cx="1158240" cy="3582035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r>
              <a:rPr lang="zh-CN" altLang="en-US" sz="3200" dirty="0">
                <a:latin typeface="华文隶书" charset="0"/>
                <a:ea typeface="华文隶书" charset="0"/>
              </a:rPr>
              <a:t>与学校外部分析，</a:t>
            </a:r>
          </a:p>
          <a:p>
            <a:r>
              <a:rPr lang="zh-CN" altLang="en-US" sz="3200" dirty="0">
                <a:latin typeface="华文隶书" charset="0"/>
                <a:ea typeface="华文隶书" charset="0"/>
              </a:rPr>
              <a:t>三个维度找优劣势</a:t>
            </a:r>
          </a:p>
        </p:txBody>
      </p:sp>
      <p:sp>
        <p:nvSpPr>
          <p:cNvPr id="1073742871" name="椭圆 1073742870"/>
          <p:cNvSpPr/>
          <p:nvPr/>
        </p:nvSpPr>
        <p:spPr>
          <a:xfrm>
            <a:off x="7175350" y="3324114"/>
            <a:ext cx="796065" cy="387274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3888852" y="3352501"/>
            <a:ext cx="539750" cy="26416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718945" y="4343400"/>
            <a:ext cx="10310495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/>
              <a:t>技能这一维度上</a:t>
            </a:r>
            <a:r>
              <a:rPr lang="zh-CN" altLang="en-US" sz="3200" dirty="0"/>
              <a:t>：我校</a:t>
            </a:r>
            <a:r>
              <a:rPr lang="zh-CN" altLang="en-US" sz="3200" dirty="0" smtClean="0"/>
              <a:t>在很多技能</a:t>
            </a:r>
            <a:r>
              <a:rPr lang="zh-CN" altLang="en-US" sz="3200" dirty="0"/>
              <a:t>上都表现较好</a:t>
            </a:r>
            <a:r>
              <a:rPr lang="zh-CN" altLang="en-US" sz="3200" dirty="0" smtClean="0"/>
              <a:t>，“推理”是突出优势，“综合概括”“应用”还比较弱，低于了区域水平。</a:t>
            </a:r>
            <a:endParaRPr lang="zh-CN" altLang="en-US" sz="3200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2898440" y="902779"/>
          <a:ext cx="7385869" cy="3214566"/>
        </p:xfrm>
        <a:graphic>
          <a:graphicData uri="http://schemas.openxmlformats.org/drawingml/2006/table">
            <a:tbl>
              <a:tblPr/>
              <a:tblGrid>
                <a:gridCol w="934061"/>
                <a:gridCol w="693014"/>
                <a:gridCol w="847436"/>
                <a:gridCol w="934061"/>
                <a:gridCol w="813538"/>
                <a:gridCol w="813538"/>
                <a:gridCol w="723145"/>
                <a:gridCol w="813538"/>
                <a:gridCol w="813538"/>
              </a:tblGrid>
              <a:tr h="5143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认知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理解  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信息提取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综合概括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推理 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应用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分析 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表达 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69.1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61.1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76.1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57.5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63.8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63.7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73.1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62.5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70.4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53.6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69.7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62.4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72.3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棠外附小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67.783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57.6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62.93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72.65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88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区域平均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66.5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58.8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65.4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95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与区域差值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6.5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1.28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5.9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-1.2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11.63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-0.4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4.65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2.367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74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73742871" grpId="0" animBg="1"/>
      <p:bldP spid="4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24455" y="617406"/>
            <a:ext cx="1158240" cy="3582035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r>
              <a:rPr lang="zh-CN" altLang="en-US" sz="3200" dirty="0">
                <a:latin typeface="华文隶书" charset="0"/>
                <a:ea typeface="华文隶书" charset="0"/>
              </a:rPr>
              <a:t>与学校外部分析，</a:t>
            </a:r>
          </a:p>
          <a:p>
            <a:r>
              <a:rPr lang="zh-CN" altLang="en-US" sz="3200" dirty="0">
                <a:latin typeface="华文隶书" charset="0"/>
                <a:ea typeface="华文隶书" charset="0"/>
              </a:rPr>
              <a:t>三个维度找优劣势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915160" y="4358640"/>
            <a:ext cx="1019048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/>
              <a:t>能力这一维度上</a:t>
            </a:r>
            <a:r>
              <a:rPr lang="zh-CN" altLang="en-US" sz="3200" dirty="0"/>
              <a:t>：我校在“</a:t>
            </a:r>
            <a:r>
              <a:rPr lang="zh-CN" altLang="en-US" sz="3200" dirty="0">
                <a:solidFill>
                  <a:srgbClr val="FF0000"/>
                </a:solidFill>
              </a:rPr>
              <a:t>逻辑分析</a:t>
            </a:r>
            <a:r>
              <a:rPr lang="zh-CN" altLang="en-US" sz="3200" dirty="0"/>
              <a:t>”这一版块</a:t>
            </a:r>
            <a:r>
              <a:rPr lang="zh-CN" altLang="en-US" sz="3200" dirty="0" smtClean="0"/>
              <a:t>上优势突出，但是在其他的几个板块虽然高于区域平均，但是优势不明显。</a:t>
            </a:r>
            <a:endParaRPr lang="zh-CN" altLang="en-US" sz="3200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2753957" y="731524"/>
          <a:ext cx="7777779" cy="3267719"/>
        </p:xfrm>
        <a:graphic>
          <a:graphicData uri="http://schemas.openxmlformats.org/drawingml/2006/table">
            <a:tbl>
              <a:tblPr/>
              <a:tblGrid>
                <a:gridCol w="1356589"/>
                <a:gridCol w="1356589"/>
                <a:gridCol w="1401808"/>
                <a:gridCol w="1220931"/>
                <a:gridCol w="1220931"/>
                <a:gridCol w="1220931"/>
              </a:tblGrid>
              <a:tr h="50097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词汇辨析  </a:t>
                      </a:r>
                      <a:endParaRPr lang="en-US" altLang="zh-CN" sz="16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6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 </a:t>
                      </a:r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语言理解   </a:t>
                      </a:r>
                      <a:endParaRPr lang="en-US" altLang="zh-CN" sz="14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4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得分</a:t>
                      </a: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率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逻辑</a:t>
                      </a:r>
                      <a:r>
                        <a:rPr lang="zh-CN" altLang="en-US" sz="14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分析</a:t>
                      </a:r>
                      <a:endParaRPr lang="en-US" altLang="zh-CN" sz="14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4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 </a:t>
                      </a: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得分率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人际理解 </a:t>
                      </a:r>
                      <a:endParaRPr lang="en-US" altLang="zh-CN" sz="14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4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得分</a:t>
                      </a: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率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自我认识 </a:t>
                      </a:r>
                      <a:endParaRPr lang="en-US" altLang="zh-CN" sz="14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4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得分</a:t>
                      </a:r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率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741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82.4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1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58.1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1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69.1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87.2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87.4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1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1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65.9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1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68.5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58.7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棠外附小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57.8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区域平均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56.5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1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与区域差值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>
                          <a:solidFill>
                            <a:srgbClr val="FF0000"/>
                          </a:solidFill>
                          <a:latin typeface="宋体"/>
                        </a:rPr>
                        <a:t>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2.2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7110806" y="3668359"/>
            <a:ext cx="774549" cy="38727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0" y="623584"/>
          <a:ext cx="5099125" cy="2884380"/>
        </p:xfrm>
        <a:graphic>
          <a:graphicData uri="http://schemas.openxmlformats.org/drawingml/2006/table">
            <a:tbl>
              <a:tblPr/>
              <a:tblGrid>
                <a:gridCol w="736539"/>
                <a:gridCol w="683930"/>
                <a:gridCol w="701466"/>
                <a:gridCol w="754076"/>
                <a:gridCol w="683930"/>
                <a:gridCol w="666392"/>
                <a:gridCol w="872792"/>
              </a:tblGrid>
              <a:tr h="59362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字词 </a:t>
                      </a:r>
                      <a:r>
                        <a:rPr lang="zh-CN" altLang="en-US" sz="16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 平均</a:t>
                      </a:r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句子   </a:t>
                      </a:r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语</a:t>
                      </a:r>
                      <a:r>
                        <a:rPr lang="zh-CN" altLang="en-US" sz="16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段   </a:t>
                      </a:r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文章 </a:t>
                      </a:r>
                      <a:r>
                        <a:rPr lang="zh-CN" altLang="en-US" sz="16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 平均</a:t>
                      </a:r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作文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文学常识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7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72.1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78.1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76.1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67.1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62.1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65.9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76.8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棠外附小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73.02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69.33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59.87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834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区域平均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56.5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4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与区域差值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0.95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4.82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2.53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3.37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2.38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5.65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5195946" y="687626"/>
          <a:ext cx="6239431" cy="2819707"/>
        </p:xfrm>
        <a:graphic>
          <a:graphicData uri="http://schemas.openxmlformats.org/drawingml/2006/table">
            <a:tbl>
              <a:tblPr/>
              <a:tblGrid>
                <a:gridCol w="789076"/>
                <a:gridCol w="585444"/>
                <a:gridCol w="715897"/>
                <a:gridCol w="789076"/>
                <a:gridCol w="687260"/>
                <a:gridCol w="682515"/>
                <a:gridCol w="615643"/>
                <a:gridCol w="687260"/>
                <a:gridCol w="687260"/>
              </a:tblGrid>
              <a:tr h="44480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认知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理解  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信息提取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综合概括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推理 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应用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分析 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表达     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43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69.1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61.1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76.1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57.5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63.8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63.7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73.1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62.5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70.4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53.6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69.7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62.4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68.1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72.3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82.9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46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棠外附小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67.783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57.6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62.93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72.65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82.37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45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区域平均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66.5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58.8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65.4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79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与区域差值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6.5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1.28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5.9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70C0"/>
                          </a:solidFill>
                          <a:latin typeface="宋体"/>
                        </a:rPr>
                        <a:t>-1.2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11.63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70C0"/>
                          </a:solidFill>
                          <a:latin typeface="宋体"/>
                        </a:rPr>
                        <a:t>-0.4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4.65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2.367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0" y="3590282"/>
          <a:ext cx="5152913" cy="2803122"/>
        </p:xfrm>
        <a:graphic>
          <a:graphicData uri="http://schemas.openxmlformats.org/drawingml/2006/table">
            <a:tbl>
              <a:tblPr/>
              <a:tblGrid>
                <a:gridCol w="908145"/>
                <a:gridCol w="908145"/>
                <a:gridCol w="938416"/>
                <a:gridCol w="817331"/>
                <a:gridCol w="817331"/>
                <a:gridCol w="763545"/>
              </a:tblGrid>
              <a:tr h="471114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词汇辨析  </a:t>
                      </a:r>
                      <a:endParaRPr lang="en-US" altLang="zh-CN" sz="1600" b="1" i="0" u="none" strike="noStrike" dirty="0" smtClean="0">
                        <a:solidFill>
                          <a:schemeClr val="tx1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600" b="1" i="0" u="none" strike="noStrike" dirty="0" smtClean="0">
                          <a:solidFill>
                            <a:schemeClr val="tx1"/>
                          </a:solidFill>
                          <a:latin typeface="宋体"/>
                        </a:rPr>
                        <a:t> </a:t>
                      </a:r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语言理解   </a:t>
                      </a:r>
                      <a:endParaRPr lang="en-US" altLang="zh-CN" sz="1400" b="1" i="0" u="none" strike="noStrike" dirty="0" smtClean="0">
                        <a:solidFill>
                          <a:schemeClr val="tx1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400" b="1" i="0" u="none" strike="noStrike" dirty="0" smtClean="0">
                          <a:solidFill>
                            <a:schemeClr val="tx1"/>
                          </a:solidFill>
                          <a:latin typeface="宋体"/>
                        </a:rPr>
                        <a:t>得分</a:t>
                      </a:r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率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逻辑</a:t>
                      </a:r>
                      <a:r>
                        <a:rPr lang="zh-CN" altLang="en-US" sz="1400" b="1" i="0" u="none" strike="noStrike" dirty="0" smtClean="0">
                          <a:solidFill>
                            <a:schemeClr val="tx1"/>
                          </a:solidFill>
                          <a:latin typeface="宋体"/>
                        </a:rPr>
                        <a:t>分析</a:t>
                      </a:r>
                      <a:endParaRPr lang="en-US" altLang="zh-CN" sz="1400" b="1" i="0" u="none" strike="noStrike" dirty="0" smtClean="0">
                        <a:solidFill>
                          <a:schemeClr val="tx1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400" b="1" i="0" u="none" strike="noStrike" dirty="0" smtClean="0">
                          <a:solidFill>
                            <a:schemeClr val="tx1"/>
                          </a:solidFill>
                          <a:latin typeface="宋体"/>
                        </a:rPr>
                        <a:t> </a:t>
                      </a:r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得分率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人际理解 </a:t>
                      </a:r>
                      <a:endParaRPr lang="en-US" altLang="zh-CN" sz="1400" b="1" i="0" u="none" strike="noStrike" dirty="0" smtClean="0">
                        <a:solidFill>
                          <a:schemeClr val="tx1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400" b="1" i="0" u="none" strike="noStrike" dirty="0" smtClean="0">
                          <a:solidFill>
                            <a:schemeClr val="tx1"/>
                          </a:solidFill>
                          <a:latin typeface="宋体"/>
                        </a:rPr>
                        <a:t>得分</a:t>
                      </a:r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率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自我认识 </a:t>
                      </a:r>
                      <a:endParaRPr lang="en-US" altLang="zh-CN" sz="1400" b="1" i="0" u="none" strike="noStrike" dirty="0" smtClean="0">
                        <a:solidFill>
                          <a:schemeClr val="tx1"/>
                        </a:solidFill>
                        <a:latin typeface="宋体"/>
                      </a:endParaRPr>
                    </a:p>
                    <a:p>
                      <a:pPr algn="ctr" fontAlgn="b"/>
                      <a:r>
                        <a:rPr lang="zh-CN" altLang="en-US" sz="1400" b="1" i="0" u="none" strike="noStrike" dirty="0" smtClean="0">
                          <a:solidFill>
                            <a:schemeClr val="tx1"/>
                          </a:solidFill>
                          <a:latin typeface="宋体"/>
                        </a:rPr>
                        <a:t>得分</a:t>
                      </a:r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率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400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68.3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82.4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85.4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65.5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80.2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58.1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74.6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69.1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87.2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55.5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87.4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84.5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68.3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50.1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85.3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75.1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65.9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59.5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68.5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86.1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58.7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81.7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7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棠外附小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85.7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57.8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82.2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7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区域平均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84.8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68.2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66.8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56.5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99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与区域差值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70C0"/>
                          </a:solidFill>
                          <a:latin typeface="宋体"/>
                        </a:rPr>
                        <a:t>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70C0"/>
                          </a:solidFill>
                          <a:latin typeface="宋体"/>
                        </a:rPr>
                        <a:t>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FF0000"/>
                          </a:solidFill>
                          <a:latin typeface="宋体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chemeClr val="tx1"/>
                          </a:solidFill>
                          <a:latin typeface="宋体"/>
                        </a:rPr>
                        <a:t>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latin typeface="宋体"/>
                        </a:rPr>
                        <a:t>2.2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文本框 1"/>
          <p:cNvSpPr txBox="1"/>
          <p:nvPr/>
        </p:nvSpPr>
        <p:spPr>
          <a:xfrm>
            <a:off x="5279570" y="3582681"/>
            <a:ext cx="6574973" cy="31085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/>
              <a:t>        </a:t>
            </a:r>
            <a:r>
              <a:rPr lang="zh-CN" altLang="en-US" sz="2800" dirty="0"/>
              <a:t>通过</a:t>
            </a:r>
            <a:r>
              <a:rPr lang="zh-CN" altLang="en-US" sz="2800" dirty="0" smtClean="0"/>
              <a:t>与区域的</a:t>
            </a:r>
            <a:r>
              <a:rPr lang="zh-CN" altLang="en-US" sz="2800" dirty="0"/>
              <a:t>整体比较，我校的突出</a:t>
            </a:r>
            <a:r>
              <a:rPr lang="zh-CN" altLang="en-US" sz="2800" b="1" dirty="0">
                <a:solidFill>
                  <a:srgbClr val="FF0000"/>
                </a:solidFill>
              </a:rPr>
              <a:t>优势是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“推理” “逻辑分析”</a:t>
            </a:r>
            <a:r>
              <a:rPr lang="zh-CN" altLang="en-US" sz="2800" dirty="0" smtClean="0"/>
              <a:t>，</a:t>
            </a:r>
            <a:r>
              <a:rPr lang="zh-CN" altLang="en-US" sz="2800" dirty="0"/>
              <a:t>整体的</a:t>
            </a:r>
            <a:r>
              <a:rPr lang="zh-CN" altLang="en-US" sz="2800" b="1" dirty="0">
                <a:solidFill>
                  <a:srgbClr val="FF0000"/>
                </a:solidFill>
              </a:rPr>
              <a:t>劣势是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“综合概括”</a:t>
            </a:r>
            <a:r>
              <a:rPr lang="zh-CN" altLang="en-US" sz="2800" b="1" dirty="0">
                <a:solidFill>
                  <a:srgbClr val="FF0000"/>
                </a:solidFill>
              </a:rPr>
              <a:t>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“应用”</a:t>
            </a:r>
            <a:r>
              <a:rPr lang="zh-CN" altLang="en-US" sz="2800" dirty="0" smtClean="0"/>
              <a:t>。稍微弱的有“字词”、“词汇辨析”、“语言理解”在</a:t>
            </a:r>
            <a:r>
              <a:rPr lang="zh-CN" altLang="en-US" sz="2800" dirty="0"/>
              <a:t>整体比较中，我们找到了自己的自信，树立了信心，也看到了要努力的方向，明确了目标。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 l="9630" t="41989" r="52381" b="17545"/>
          <a:stretch>
            <a:fillRect/>
          </a:stretch>
        </p:blipFill>
        <p:spPr bwMode="auto">
          <a:xfrm>
            <a:off x="1320800" y="667656"/>
            <a:ext cx="4572000" cy="269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/>
          <a:srcRect l="9101" t="32677" r="52804" b="19075"/>
          <a:stretch>
            <a:fillRect/>
          </a:stretch>
        </p:blipFill>
        <p:spPr bwMode="auto">
          <a:xfrm>
            <a:off x="7039429" y="595088"/>
            <a:ext cx="4470400" cy="287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/>
          <a:srcRect l="8730" t="32857" r="52857" b="20582"/>
          <a:stretch>
            <a:fillRect/>
          </a:stretch>
        </p:blipFill>
        <p:spPr bwMode="auto">
          <a:xfrm>
            <a:off x="1175658" y="3410857"/>
            <a:ext cx="4688113" cy="293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80571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知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识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6286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技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1" y="4499429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力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306577" y="2971674"/>
            <a:ext cx="6536721" cy="3304645"/>
            <a:chOff x="2306577" y="2971674"/>
            <a:chExt cx="6536721" cy="3304645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8068749" y="3116817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2393663" y="2971674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2306577" y="5889045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024051" y="3305992"/>
            <a:ext cx="5225143" cy="2793999"/>
            <a:chOff x="3024051" y="3305992"/>
            <a:chExt cx="5225143" cy="2793999"/>
          </a:xfrm>
        </p:grpSpPr>
        <p:cxnSp>
          <p:nvCxnSpPr>
            <p:cNvPr id="15" name="直接箭头连接符 14"/>
            <p:cNvCxnSpPr/>
            <p:nvPr/>
          </p:nvCxnSpPr>
          <p:spPr>
            <a:xfrm rot="10800000" flipV="1">
              <a:off x="6894286" y="3393077"/>
              <a:ext cx="1354908" cy="1106352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16"/>
            <p:cNvCxnSpPr/>
            <p:nvPr/>
          </p:nvCxnSpPr>
          <p:spPr>
            <a:xfrm flipV="1">
              <a:off x="3103880" y="4601029"/>
              <a:ext cx="3514634" cy="1498962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/>
            <p:nvPr/>
          </p:nvCxnSpPr>
          <p:spPr>
            <a:xfrm>
              <a:off x="3024051" y="3305992"/>
              <a:ext cx="3841206" cy="1164408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6406864" y="4517445"/>
            <a:ext cx="1242165" cy="80929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589486" y="4601029"/>
            <a:ext cx="1122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自主 </a:t>
            </a:r>
            <a:endParaRPr lang="zh-CN" altLang="en-US" sz="3200" b="1" dirty="0"/>
          </a:p>
        </p:txBody>
      </p:sp>
      <p:grpSp>
        <p:nvGrpSpPr>
          <p:cNvPr id="37" name="组合 36"/>
          <p:cNvGrpSpPr/>
          <p:nvPr/>
        </p:nvGrpSpPr>
        <p:grpSpPr>
          <a:xfrm>
            <a:off x="8665029" y="2322286"/>
            <a:ext cx="2670628" cy="2888342"/>
            <a:chOff x="8665029" y="2322286"/>
            <a:chExt cx="2670628" cy="2888342"/>
          </a:xfrm>
        </p:grpSpPr>
        <p:grpSp>
          <p:nvGrpSpPr>
            <p:cNvPr id="36" name="组合 35"/>
            <p:cNvGrpSpPr/>
            <p:nvPr/>
          </p:nvGrpSpPr>
          <p:grpSpPr>
            <a:xfrm>
              <a:off x="9360522" y="2322286"/>
              <a:ext cx="828508" cy="1640116"/>
              <a:chOff x="9360522" y="2322286"/>
              <a:chExt cx="828508" cy="1640116"/>
            </a:xfrm>
          </p:grpSpPr>
          <p:sp>
            <p:nvSpPr>
              <p:cNvPr id="24" name="Oval 5"/>
              <p:cNvSpPr>
                <a:spLocks noChangeArrowheads="1"/>
              </p:cNvSpPr>
              <p:nvPr/>
            </p:nvSpPr>
            <p:spPr bwMode="auto">
              <a:xfrm>
                <a:off x="9360522" y="2322286"/>
                <a:ext cx="828508" cy="290286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25" name="直接箭头连接符 24"/>
              <p:cNvCxnSpPr/>
              <p:nvPr/>
            </p:nvCxnSpPr>
            <p:spPr>
              <a:xfrm rot="16200000" flipH="1">
                <a:off x="9144909" y="3266622"/>
                <a:ext cx="1331325" cy="60235"/>
              </a:xfrm>
              <a:prstGeom prst="straightConnector1">
                <a:avLst/>
              </a:prstGeom>
              <a:ln w="47625" cmpd="thickThin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>
              <a:off x="8665029" y="3991428"/>
              <a:ext cx="2670628" cy="1219200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8853716" y="4412341"/>
            <a:ext cx="2452912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B050"/>
                </a:solidFill>
              </a:rPr>
              <a:t>学生的应用技能</a:t>
            </a:r>
            <a:r>
              <a:rPr lang="zh-CN" altLang="en-US" sz="2000" b="1" dirty="0" smtClean="0">
                <a:solidFill>
                  <a:srgbClr val="00B050"/>
                </a:solidFill>
              </a:rPr>
              <a:t>差</a:t>
            </a:r>
            <a:endParaRPr lang="en-US" altLang="zh-CN" sz="2000" b="1" dirty="0" smtClean="0">
              <a:solidFill>
                <a:srgbClr val="00B050"/>
              </a:solidFill>
            </a:endParaRPr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3663665" y="5217886"/>
            <a:ext cx="828508" cy="290286"/>
          </a:xfrm>
          <a:prstGeom prst="ellips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0" name="直接箭头连接符 29"/>
          <p:cNvCxnSpPr/>
          <p:nvPr/>
        </p:nvCxnSpPr>
        <p:spPr>
          <a:xfrm>
            <a:off x="4475482" y="5308964"/>
            <a:ext cx="3362236" cy="816065"/>
          </a:xfrm>
          <a:prstGeom prst="straightConnector1">
            <a:avLst/>
          </a:prstGeom>
          <a:ln w="47625" cmpd="thickThin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7801429" y="5820228"/>
            <a:ext cx="3127828" cy="63863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8302171" y="595085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7030A0"/>
                </a:solidFill>
              </a:rPr>
              <a:t>人际理解是优势</a:t>
            </a:r>
            <a:endParaRPr lang="zh-CN" altLang="en-US" b="1" dirty="0">
              <a:solidFill>
                <a:srgbClr val="7030A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370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一班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 l="9101" t="41481" r="52804" b="18391"/>
          <a:stretch>
            <a:fillRect/>
          </a:stretch>
        </p:blipFill>
        <p:spPr bwMode="auto">
          <a:xfrm>
            <a:off x="740230" y="624114"/>
            <a:ext cx="5225142" cy="2989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/>
          <a:srcRect l="8730" t="32349" r="52328" b="18212"/>
          <a:stretch>
            <a:fillRect/>
          </a:stretch>
        </p:blipFill>
        <p:spPr bwMode="auto">
          <a:xfrm>
            <a:off x="6618515" y="638630"/>
            <a:ext cx="4818743" cy="310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4"/>
          <a:srcRect l="8624" t="16942" r="52646" b="36328"/>
          <a:stretch>
            <a:fillRect/>
          </a:stretch>
        </p:blipFill>
        <p:spPr bwMode="auto">
          <a:xfrm>
            <a:off x="696685" y="3686628"/>
            <a:ext cx="5312229" cy="284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61256" y="1611087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知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识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66971" y="1611087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技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286" y="4470401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力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370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二班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2030806" y="3203903"/>
            <a:ext cx="6536721" cy="3304645"/>
            <a:chOff x="2306577" y="2971674"/>
            <a:chExt cx="6536721" cy="3304645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8068749" y="3116817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2393663" y="2971674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2306577" y="5889045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cxnSp>
        <p:nvCxnSpPr>
          <p:cNvPr id="29" name="直接箭头连接符 28"/>
          <p:cNvCxnSpPr/>
          <p:nvPr/>
        </p:nvCxnSpPr>
        <p:spPr>
          <a:xfrm flipV="1">
            <a:off x="2866097" y="4717143"/>
            <a:ext cx="3694363" cy="1489875"/>
          </a:xfrm>
          <a:prstGeom prst="straightConnector1">
            <a:avLst/>
          </a:prstGeom>
          <a:ln w="47625" cmpd="thickThin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>
            <a:off x="2771140" y="3545477"/>
            <a:ext cx="4137660" cy="953952"/>
          </a:xfrm>
          <a:prstGeom prst="straightConnector1">
            <a:avLst/>
          </a:prstGeom>
          <a:ln w="47625" cmpd="thickThin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 rot="10800000" flipV="1">
            <a:off x="7097487" y="3701142"/>
            <a:ext cx="1045029" cy="769258"/>
          </a:xfrm>
          <a:prstGeom prst="straightConnector1">
            <a:avLst/>
          </a:prstGeom>
          <a:ln w="47625" cmpd="thickThin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6581032" y="4517445"/>
            <a:ext cx="1242165" cy="80929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6589486" y="4601029"/>
            <a:ext cx="1236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 自主 </a:t>
            </a:r>
            <a:endParaRPr lang="zh-CN" altLang="en-US" sz="3200" b="1" dirty="0"/>
          </a:p>
        </p:txBody>
      </p:sp>
      <p:sp>
        <p:nvSpPr>
          <p:cNvPr id="43" name="Oval 5"/>
          <p:cNvSpPr>
            <a:spLocks noChangeArrowheads="1"/>
          </p:cNvSpPr>
          <p:nvPr/>
        </p:nvSpPr>
        <p:spPr bwMode="auto">
          <a:xfrm>
            <a:off x="9084751" y="2496458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" name="Oval 5"/>
          <p:cNvSpPr>
            <a:spLocks noChangeArrowheads="1"/>
          </p:cNvSpPr>
          <p:nvPr/>
        </p:nvSpPr>
        <p:spPr bwMode="auto">
          <a:xfrm>
            <a:off x="3562064" y="5798457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" name="Oval 5"/>
          <p:cNvSpPr>
            <a:spLocks noChangeArrowheads="1"/>
          </p:cNvSpPr>
          <p:nvPr/>
        </p:nvSpPr>
        <p:spPr bwMode="auto">
          <a:xfrm>
            <a:off x="3482237" y="2612572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46" name="直接箭头连接符 45"/>
          <p:cNvCxnSpPr/>
          <p:nvPr/>
        </p:nvCxnSpPr>
        <p:spPr>
          <a:xfrm rot="16200000" flipH="1">
            <a:off x="9499601" y="3519715"/>
            <a:ext cx="740230" cy="348345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9106523" y="3055258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50" name="直接箭头连接符 49"/>
          <p:cNvCxnSpPr>
            <a:stCxn id="44" idx="6"/>
          </p:cNvCxnSpPr>
          <p:nvPr/>
        </p:nvCxnSpPr>
        <p:spPr>
          <a:xfrm flipV="1">
            <a:off x="4390572" y="4876801"/>
            <a:ext cx="5029200" cy="1066799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箭头连接符 50"/>
          <p:cNvCxnSpPr>
            <a:stCxn id="45" idx="5"/>
          </p:cNvCxnSpPr>
          <p:nvPr/>
        </p:nvCxnSpPr>
        <p:spPr>
          <a:xfrm rot="16200000" flipH="1">
            <a:off x="6006823" y="1042937"/>
            <a:ext cx="1522970" cy="5157790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箭头连接符 57"/>
          <p:cNvCxnSpPr>
            <a:stCxn id="43" idx="4"/>
          </p:cNvCxnSpPr>
          <p:nvPr/>
        </p:nvCxnSpPr>
        <p:spPr>
          <a:xfrm rot="16200000" flipH="1">
            <a:off x="8980419" y="3305330"/>
            <a:ext cx="1393373" cy="356200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"/>
          <p:cNvSpPr>
            <a:spLocks noChangeArrowheads="1"/>
          </p:cNvSpPr>
          <p:nvPr/>
        </p:nvSpPr>
        <p:spPr bwMode="auto">
          <a:xfrm>
            <a:off x="9274629" y="4005942"/>
            <a:ext cx="2917371" cy="2467429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6" name="TextBox 65"/>
          <p:cNvSpPr txBox="1"/>
          <p:nvPr/>
        </p:nvSpPr>
        <p:spPr>
          <a:xfrm>
            <a:off x="9477830" y="4296227"/>
            <a:ext cx="2452912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B050"/>
                </a:solidFill>
              </a:rPr>
              <a:t>学生的应用、表达技能差，导致作文差，是学生自我认识不到位的表现。老师在表达上还要下工夫。</a:t>
            </a:r>
            <a:endParaRPr lang="zh-CN" altLang="en-US" sz="2000" b="1" dirty="0">
              <a:solidFill>
                <a:srgbClr val="00B050"/>
              </a:solidFill>
            </a:endParaRPr>
          </a:p>
        </p:txBody>
      </p:sp>
      <p:sp>
        <p:nvSpPr>
          <p:cNvPr id="67" name="Oval 5"/>
          <p:cNvSpPr>
            <a:spLocks noChangeArrowheads="1"/>
          </p:cNvSpPr>
          <p:nvPr/>
        </p:nvSpPr>
        <p:spPr bwMode="auto">
          <a:xfrm>
            <a:off x="6813265" y="5471886"/>
            <a:ext cx="1866278" cy="1146628"/>
          </a:xfrm>
          <a:prstGeom prst="ellips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8" name="TextBox 67"/>
          <p:cNvSpPr txBox="1"/>
          <p:nvPr/>
        </p:nvSpPr>
        <p:spPr>
          <a:xfrm>
            <a:off x="6966857" y="584925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7030A0"/>
                </a:solidFill>
              </a:rPr>
              <a:t>优势基本没有</a:t>
            </a:r>
            <a:endParaRPr lang="zh-CN" altLang="en-US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9471" t="37429" r="63757" b="29217"/>
          <a:stretch>
            <a:fillRect/>
          </a:stretch>
        </p:blipFill>
        <p:spPr bwMode="auto">
          <a:xfrm>
            <a:off x="6836229" y="609600"/>
            <a:ext cx="4775199" cy="2960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9471" t="18635" r="63862" b="49196"/>
          <a:stretch>
            <a:fillRect/>
          </a:stretch>
        </p:blipFill>
        <p:spPr bwMode="auto">
          <a:xfrm>
            <a:off x="1132115" y="3541486"/>
            <a:ext cx="4673600" cy="2757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80571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知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识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6286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技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1" y="4499429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力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6406864" y="4517445"/>
            <a:ext cx="1242165" cy="80929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589486" y="4601029"/>
            <a:ext cx="1122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自主 </a:t>
            </a:r>
            <a:endParaRPr lang="zh-CN" altLang="en-US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8911774" y="4397828"/>
            <a:ext cx="2452912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B050"/>
                </a:solidFill>
              </a:rPr>
              <a:t>学生的应用技能差</a:t>
            </a:r>
            <a:endParaRPr lang="en-US" altLang="zh-CN" sz="2000" b="1" dirty="0" smtClean="0">
              <a:solidFill>
                <a:srgbClr val="00B050"/>
              </a:solidFill>
            </a:endParaRPr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3591093" y="4840515"/>
            <a:ext cx="828508" cy="290286"/>
          </a:xfrm>
          <a:prstGeom prst="ellips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0" name="直接箭头连接符 29"/>
          <p:cNvCxnSpPr/>
          <p:nvPr/>
        </p:nvCxnSpPr>
        <p:spPr>
          <a:xfrm rot="16200000" flipH="1">
            <a:off x="5564138" y="3735334"/>
            <a:ext cx="1036739" cy="3539449"/>
          </a:xfrm>
          <a:prstGeom prst="straightConnector1">
            <a:avLst/>
          </a:prstGeom>
          <a:ln w="47625" cmpd="thickThin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7801429" y="5820228"/>
            <a:ext cx="4013200" cy="63863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8302171" y="5950857"/>
            <a:ext cx="3438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7030A0"/>
                </a:solidFill>
              </a:rPr>
              <a:t>逻辑分析、自我认识相对是优势</a:t>
            </a:r>
            <a:endParaRPr lang="zh-CN" altLang="en-US" b="1" dirty="0">
              <a:solidFill>
                <a:srgbClr val="7030A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370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三班</a:t>
            </a: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9312" t="43005" r="63810" b="29397"/>
          <a:stretch>
            <a:fillRect/>
          </a:stretch>
        </p:blipFill>
        <p:spPr bwMode="auto">
          <a:xfrm>
            <a:off x="1117601" y="624114"/>
            <a:ext cx="4644570" cy="271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13"/>
          <p:cNvGrpSpPr/>
          <p:nvPr/>
        </p:nvGrpSpPr>
        <p:grpSpPr>
          <a:xfrm>
            <a:off x="2234006" y="2986187"/>
            <a:ext cx="6536721" cy="3304645"/>
            <a:chOff x="2306577" y="2971674"/>
            <a:chExt cx="6536721" cy="3304645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8068749" y="3116817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2393663" y="2971674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2306577" y="5889045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" name="组合 36"/>
          <p:cNvGrpSpPr/>
          <p:nvPr/>
        </p:nvGrpSpPr>
        <p:grpSpPr>
          <a:xfrm>
            <a:off x="8665029" y="2322286"/>
            <a:ext cx="2670628" cy="2888342"/>
            <a:chOff x="8665029" y="2322286"/>
            <a:chExt cx="2670628" cy="2888342"/>
          </a:xfrm>
        </p:grpSpPr>
        <p:grpSp>
          <p:nvGrpSpPr>
            <p:cNvPr id="5" name="组合 35"/>
            <p:cNvGrpSpPr/>
            <p:nvPr/>
          </p:nvGrpSpPr>
          <p:grpSpPr>
            <a:xfrm>
              <a:off x="9360522" y="2322286"/>
              <a:ext cx="828508" cy="1640116"/>
              <a:chOff x="9360522" y="2322286"/>
              <a:chExt cx="828508" cy="1640116"/>
            </a:xfrm>
          </p:grpSpPr>
          <p:sp>
            <p:nvSpPr>
              <p:cNvPr id="24" name="Oval 5"/>
              <p:cNvSpPr>
                <a:spLocks noChangeArrowheads="1"/>
              </p:cNvSpPr>
              <p:nvPr/>
            </p:nvSpPr>
            <p:spPr bwMode="auto">
              <a:xfrm>
                <a:off x="9360522" y="2322286"/>
                <a:ext cx="828508" cy="290286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25" name="直接箭头连接符 24"/>
              <p:cNvCxnSpPr/>
              <p:nvPr/>
            </p:nvCxnSpPr>
            <p:spPr>
              <a:xfrm rot="16200000" flipH="1">
                <a:off x="9144909" y="3266622"/>
                <a:ext cx="1331325" cy="60235"/>
              </a:xfrm>
              <a:prstGeom prst="straightConnector1">
                <a:avLst/>
              </a:prstGeom>
              <a:ln w="47625" cmpd="thickThin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>
              <a:off x="8665029" y="3991428"/>
              <a:ext cx="2670628" cy="1219200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组合 20"/>
          <p:cNvGrpSpPr/>
          <p:nvPr/>
        </p:nvGrpSpPr>
        <p:grpSpPr>
          <a:xfrm>
            <a:off x="3024051" y="3189878"/>
            <a:ext cx="5016863" cy="2793999"/>
            <a:chOff x="3024051" y="3305992"/>
            <a:chExt cx="5016863" cy="2793999"/>
          </a:xfrm>
        </p:grpSpPr>
        <p:cxnSp>
          <p:nvCxnSpPr>
            <p:cNvPr id="15" name="直接箭头连接符 14"/>
            <p:cNvCxnSpPr/>
            <p:nvPr/>
          </p:nvCxnSpPr>
          <p:spPr>
            <a:xfrm rot="10800000" flipV="1">
              <a:off x="6894286" y="3585027"/>
              <a:ext cx="1146628" cy="914401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16"/>
            <p:cNvCxnSpPr/>
            <p:nvPr/>
          </p:nvCxnSpPr>
          <p:spPr>
            <a:xfrm flipV="1">
              <a:off x="3103880" y="4601029"/>
              <a:ext cx="3514634" cy="1498962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/>
            <p:nvPr/>
          </p:nvCxnSpPr>
          <p:spPr>
            <a:xfrm>
              <a:off x="3024051" y="3305992"/>
              <a:ext cx="3841206" cy="1164408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3576579" y="5551715"/>
            <a:ext cx="828508" cy="290286"/>
          </a:xfrm>
          <a:prstGeom prst="ellips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7" name="直接箭头连接符 36"/>
          <p:cNvCxnSpPr/>
          <p:nvPr/>
        </p:nvCxnSpPr>
        <p:spPr>
          <a:xfrm>
            <a:off x="4426857" y="5747658"/>
            <a:ext cx="3345543" cy="406400"/>
          </a:xfrm>
          <a:prstGeom prst="straightConnector1">
            <a:avLst/>
          </a:prstGeom>
          <a:ln w="47625" cmpd="thickThin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8518" t="27947" r="71376" b="47841"/>
          <a:stretch>
            <a:fillRect/>
          </a:stretch>
        </p:blipFill>
        <p:spPr bwMode="auto">
          <a:xfrm>
            <a:off x="1248228" y="3641099"/>
            <a:ext cx="4281714" cy="264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8730" t="17111" r="71270" b="57154"/>
          <a:stretch>
            <a:fillRect/>
          </a:stretch>
        </p:blipFill>
        <p:spPr bwMode="auto">
          <a:xfrm>
            <a:off x="6966857" y="841828"/>
            <a:ext cx="4673600" cy="267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8360" t="35556" r="71429" b="43111"/>
          <a:stretch>
            <a:fillRect/>
          </a:stretch>
        </p:blipFill>
        <p:spPr bwMode="auto">
          <a:xfrm>
            <a:off x="1161144" y="754743"/>
            <a:ext cx="4426856" cy="261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80571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知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识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6286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技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1" y="4499429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力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6406864" y="4517445"/>
            <a:ext cx="1242165" cy="80929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589486" y="4601029"/>
            <a:ext cx="1122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自主 </a:t>
            </a:r>
            <a:endParaRPr lang="zh-CN" altLang="en-US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8897260" y="4049485"/>
            <a:ext cx="2452912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B050"/>
                </a:solidFill>
              </a:rPr>
              <a:t>学生字词掌握还不够牢固，理解能力较差，导致句子、词汇辨析成了劣势。</a:t>
            </a:r>
            <a:endParaRPr lang="en-US" altLang="zh-CN" sz="2000" b="1" dirty="0" smtClean="0">
              <a:solidFill>
                <a:srgbClr val="00B050"/>
              </a:solidFill>
            </a:endParaRPr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9367778" y="2198915"/>
            <a:ext cx="828508" cy="195942"/>
          </a:xfrm>
          <a:prstGeom prst="ellips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0" name="直接箭头连接符 29"/>
          <p:cNvCxnSpPr>
            <a:endCxn id="32" idx="7"/>
          </p:cNvCxnSpPr>
          <p:nvPr/>
        </p:nvCxnSpPr>
        <p:spPr>
          <a:xfrm rot="16200000" flipH="1">
            <a:off x="9035899" y="3485742"/>
            <a:ext cx="3496092" cy="1359930"/>
          </a:xfrm>
          <a:prstGeom prst="straightConnector1">
            <a:avLst/>
          </a:prstGeom>
          <a:ln w="47625" cmpd="thickThin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9419771" y="5820228"/>
            <a:ext cx="2394858" cy="63863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9637485" y="5979886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7030A0"/>
                </a:solidFill>
              </a:rPr>
              <a:t>推理是该班的优势</a:t>
            </a:r>
            <a:endParaRPr lang="zh-CN" altLang="en-US" b="1" dirty="0">
              <a:solidFill>
                <a:srgbClr val="7030A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370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四班</a:t>
            </a:r>
            <a:endParaRPr lang="zh-CN" altLang="en-US" dirty="0"/>
          </a:p>
        </p:txBody>
      </p:sp>
      <p:grpSp>
        <p:nvGrpSpPr>
          <p:cNvPr id="2" name="组合 13"/>
          <p:cNvGrpSpPr/>
          <p:nvPr/>
        </p:nvGrpSpPr>
        <p:grpSpPr>
          <a:xfrm>
            <a:off x="2234006" y="2986187"/>
            <a:ext cx="6536721" cy="3304645"/>
            <a:chOff x="2306577" y="2971674"/>
            <a:chExt cx="6536721" cy="3304645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8068749" y="3116817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2393663" y="2971674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2306577" y="5889045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组合 36"/>
          <p:cNvGrpSpPr/>
          <p:nvPr/>
        </p:nvGrpSpPr>
        <p:grpSpPr>
          <a:xfrm>
            <a:off x="8679544" y="1538516"/>
            <a:ext cx="2670628" cy="4151084"/>
            <a:chOff x="8592458" y="2322286"/>
            <a:chExt cx="2670628" cy="4151084"/>
          </a:xfrm>
        </p:grpSpPr>
        <p:grpSp>
          <p:nvGrpSpPr>
            <p:cNvPr id="4" name="组合 35"/>
            <p:cNvGrpSpPr/>
            <p:nvPr/>
          </p:nvGrpSpPr>
          <p:grpSpPr>
            <a:xfrm>
              <a:off x="9360522" y="2322286"/>
              <a:ext cx="828508" cy="2307773"/>
              <a:chOff x="9360522" y="2322286"/>
              <a:chExt cx="828508" cy="2307773"/>
            </a:xfrm>
          </p:grpSpPr>
          <p:sp>
            <p:nvSpPr>
              <p:cNvPr id="24" name="Oval 5"/>
              <p:cNvSpPr>
                <a:spLocks noChangeArrowheads="1"/>
              </p:cNvSpPr>
              <p:nvPr/>
            </p:nvSpPr>
            <p:spPr bwMode="auto">
              <a:xfrm>
                <a:off x="9360522" y="2322286"/>
                <a:ext cx="828508" cy="290286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25" name="直接箭头连接符 24"/>
              <p:cNvCxnSpPr/>
              <p:nvPr/>
            </p:nvCxnSpPr>
            <p:spPr>
              <a:xfrm rot="16200000" flipH="1">
                <a:off x="8824686" y="3628570"/>
                <a:ext cx="1973946" cy="29032"/>
              </a:xfrm>
              <a:prstGeom prst="straightConnector1">
                <a:avLst/>
              </a:prstGeom>
              <a:ln w="47625" cmpd="thickThin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>
              <a:off x="8592458" y="4586514"/>
              <a:ext cx="2670628" cy="1886856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" name="组合 20"/>
          <p:cNvGrpSpPr/>
          <p:nvPr/>
        </p:nvGrpSpPr>
        <p:grpSpPr>
          <a:xfrm>
            <a:off x="3024051" y="3189878"/>
            <a:ext cx="5016863" cy="2793999"/>
            <a:chOff x="3024051" y="3305992"/>
            <a:chExt cx="5016863" cy="2793999"/>
          </a:xfrm>
        </p:grpSpPr>
        <p:cxnSp>
          <p:nvCxnSpPr>
            <p:cNvPr id="15" name="直接箭头连接符 14"/>
            <p:cNvCxnSpPr/>
            <p:nvPr/>
          </p:nvCxnSpPr>
          <p:spPr>
            <a:xfrm rot="10800000" flipV="1">
              <a:off x="6894286" y="3585027"/>
              <a:ext cx="1146628" cy="914401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16"/>
            <p:cNvCxnSpPr/>
            <p:nvPr/>
          </p:nvCxnSpPr>
          <p:spPr>
            <a:xfrm flipV="1">
              <a:off x="3103880" y="4601029"/>
              <a:ext cx="3514634" cy="1498962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/>
            <p:nvPr/>
          </p:nvCxnSpPr>
          <p:spPr>
            <a:xfrm>
              <a:off x="3024051" y="3305992"/>
              <a:ext cx="3841206" cy="1164408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3431437" y="1589316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" name="Oval 5"/>
          <p:cNvSpPr>
            <a:spLocks noChangeArrowheads="1"/>
          </p:cNvSpPr>
          <p:nvPr/>
        </p:nvSpPr>
        <p:spPr bwMode="auto">
          <a:xfrm>
            <a:off x="3474979" y="1299030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" name="Oval 5"/>
          <p:cNvSpPr>
            <a:spLocks noChangeArrowheads="1"/>
          </p:cNvSpPr>
          <p:nvPr/>
        </p:nvSpPr>
        <p:spPr bwMode="auto">
          <a:xfrm>
            <a:off x="3460465" y="5174344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" name="Oval 5"/>
          <p:cNvSpPr>
            <a:spLocks noChangeArrowheads="1"/>
          </p:cNvSpPr>
          <p:nvPr/>
        </p:nvSpPr>
        <p:spPr bwMode="auto">
          <a:xfrm>
            <a:off x="3445951" y="4129316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44" name="直接箭头连接符 43"/>
          <p:cNvCxnSpPr/>
          <p:nvPr/>
        </p:nvCxnSpPr>
        <p:spPr>
          <a:xfrm flipV="1">
            <a:off x="4288972" y="4775200"/>
            <a:ext cx="4637314" cy="573314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>
            <a:endCxn id="27" idx="2"/>
          </p:cNvCxnSpPr>
          <p:nvPr/>
        </p:nvCxnSpPr>
        <p:spPr>
          <a:xfrm>
            <a:off x="4151086" y="4267199"/>
            <a:ext cx="4528458" cy="478973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>
            <a:endCxn id="27" idx="1"/>
          </p:cNvCxnSpPr>
          <p:nvPr/>
        </p:nvCxnSpPr>
        <p:spPr>
          <a:xfrm>
            <a:off x="4172858" y="1748971"/>
            <a:ext cx="4897791" cy="2330096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 l="7989" t="27778" r="71270" b="48010"/>
          <a:stretch>
            <a:fillRect/>
          </a:stretch>
        </p:blipFill>
        <p:spPr bwMode="auto">
          <a:xfrm>
            <a:off x="1146627" y="3468914"/>
            <a:ext cx="4484915" cy="2825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8519" t="38444" r="71481" b="35820"/>
          <a:stretch>
            <a:fillRect/>
          </a:stretch>
        </p:blipFill>
        <p:spPr bwMode="auto">
          <a:xfrm>
            <a:off x="6850743" y="653143"/>
            <a:ext cx="4731657" cy="2888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l="8783" t="35386" r="71534" b="43111"/>
          <a:stretch>
            <a:fillRect/>
          </a:stretch>
        </p:blipFill>
        <p:spPr bwMode="auto">
          <a:xfrm>
            <a:off x="1291771" y="870856"/>
            <a:ext cx="4223657" cy="249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80571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知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识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6286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技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1" y="4499429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力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6406864" y="4517445"/>
            <a:ext cx="1242165" cy="80929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589486" y="4601029"/>
            <a:ext cx="1122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自主 </a:t>
            </a:r>
            <a:endParaRPr lang="zh-CN" altLang="en-US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8897260" y="4049485"/>
            <a:ext cx="245291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B050"/>
                </a:solidFill>
              </a:rPr>
              <a:t>学生的综合概括的能力、应用能力和语段的掌握是劣势。</a:t>
            </a:r>
            <a:endParaRPr lang="en-US" altLang="zh-CN" sz="2000" b="1" dirty="0" smtClean="0">
              <a:solidFill>
                <a:srgbClr val="00B050"/>
              </a:solidFill>
            </a:endParaRPr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9353264" y="2097315"/>
            <a:ext cx="828508" cy="290286"/>
          </a:xfrm>
          <a:prstGeom prst="ellips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0" name="直接箭头连接符 29"/>
          <p:cNvCxnSpPr>
            <a:endCxn id="32" idx="7"/>
          </p:cNvCxnSpPr>
          <p:nvPr/>
        </p:nvCxnSpPr>
        <p:spPr>
          <a:xfrm rot="16200000" flipH="1">
            <a:off x="8914621" y="3364463"/>
            <a:ext cx="3765639" cy="1332939"/>
          </a:xfrm>
          <a:prstGeom prst="straightConnector1">
            <a:avLst/>
          </a:prstGeom>
          <a:ln w="47625" cmpd="thickThin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9419771" y="5820228"/>
            <a:ext cx="2394858" cy="63863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9637485" y="5979886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7030A0"/>
                </a:solidFill>
              </a:rPr>
              <a:t>推理是该班的优势</a:t>
            </a:r>
            <a:endParaRPr lang="zh-CN" altLang="en-US" b="1" dirty="0">
              <a:solidFill>
                <a:srgbClr val="7030A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370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五班</a:t>
            </a:r>
            <a:endParaRPr lang="zh-CN" altLang="en-US" dirty="0"/>
          </a:p>
        </p:txBody>
      </p:sp>
      <p:grpSp>
        <p:nvGrpSpPr>
          <p:cNvPr id="2" name="组合 13"/>
          <p:cNvGrpSpPr/>
          <p:nvPr/>
        </p:nvGrpSpPr>
        <p:grpSpPr>
          <a:xfrm>
            <a:off x="2234006" y="2986187"/>
            <a:ext cx="6536721" cy="3304645"/>
            <a:chOff x="2306577" y="2971674"/>
            <a:chExt cx="6536721" cy="3304645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8068749" y="3116817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2393663" y="2971674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2306577" y="5889045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组合 36"/>
          <p:cNvGrpSpPr/>
          <p:nvPr/>
        </p:nvGrpSpPr>
        <p:grpSpPr>
          <a:xfrm>
            <a:off x="8737601" y="1930399"/>
            <a:ext cx="2670628" cy="3178631"/>
            <a:chOff x="8650515" y="2737077"/>
            <a:chExt cx="2670628" cy="3805805"/>
          </a:xfrm>
        </p:grpSpPr>
        <p:grpSp>
          <p:nvGrpSpPr>
            <p:cNvPr id="4" name="组合 35"/>
            <p:cNvGrpSpPr/>
            <p:nvPr/>
          </p:nvGrpSpPr>
          <p:grpSpPr>
            <a:xfrm>
              <a:off x="9244408" y="2737077"/>
              <a:ext cx="843022" cy="2380801"/>
              <a:chOff x="9244408" y="2737077"/>
              <a:chExt cx="843022" cy="2380801"/>
            </a:xfrm>
          </p:grpSpPr>
          <p:sp>
            <p:nvSpPr>
              <p:cNvPr id="24" name="Oval 5"/>
              <p:cNvSpPr>
                <a:spLocks noChangeArrowheads="1"/>
              </p:cNvSpPr>
              <p:nvPr/>
            </p:nvSpPr>
            <p:spPr bwMode="auto">
              <a:xfrm>
                <a:off x="9244408" y="3280033"/>
                <a:ext cx="828508" cy="290287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25" name="直接箭头连接符 24"/>
              <p:cNvCxnSpPr/>
              <p:nvPr/>
            </p:nvCxnSpPr>
            <p:spPr>
              <a:xfrm rot="16200000" flipH="1">
                <a:off x="9067003" y="4271624"/>
                <a:ext cx="1590909" cy="101600"/>
              </a:xfrm>
              <a:prstGeom prst="straightConnector1">
                <a:avLst/>
              </a:prstGeom>
              <a:ln w="47625" cmpd="thickThin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Oval 5"/>
              <p:cNvSpPr>
                <a:spLocks noChangeArrowheads="1"/>
              </p:cNvSpPr>
              <p:nvPr/>
            </p:nvSpPr>
            <p:spPr bwMode="auto">
              <a:xfrm>
                <a:off x="9258922" y="2737077"/>
                <a:ext cx="828508" cy="203399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>
              <a:off x="8650515" y="5239524"/>
              <a:ext cx="2670628" cy="1303358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" name="组合 20"/>
          <p:cNvGrpSpPr/>
          <p:nvPr/>
        </p:nvGrpSpPr>
        <p:grpSpPr>
          <a:xfrm>
            <a:off x="3008555" y="3204392"/>
            <a:ext cx="5104930" cy="2892803"/>
            <a:chOff x="2935984" y="3305992"/>
            <a:chExt cx="5104930" cy="2892803"/>
          </a:xfrm>
        </p:grpSpPr>
        <p:cxnSp>
          <p:nvCxnSpPr>
            <p:cNvPr id="15" name="直接箭头连接符 14"/>
            <p:cNvCxnSpPr/>
            <p:nvPr/>
          </p:nvCxnSpPr>
          <p:spPr>
            <a:xfrm rot="10800000" flipV="1">
              <a:off x="6894286" y="3585027"/>
              <a:ext cx="1146628" cy="914401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16"/>
            <p:cNvCxnSpPr>
              <a:stCxn id="13" idx="6"/>
            </p:cNvCxnSpPr>
            <p:nvPr/>
          </p:nvCxnSpPr>
          <p:spPr>
            <a:xfrm flipV="1">
              <a:off x="2935984" y="4601029"/>
              <a:ext cx="3682530" cy="1597766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/>
            <p:nvPr/>
          </p:nvCxnSpPr>
          <p:spPr>
            <a:xfrm>
              <a:off x="3024051" y="3305992"/>
              <a:ext cx="3841206" cy="1164408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3489494" y="1937659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46" name="直接箭头连接符 45"/>
          <p:cNvCxnSpPr>
            <a:endCxn id="27" idx="1"/>
          </p:cNvCxnSpPr>
          <p:nvPr/>
        </p:nvCxnSpPr>
        <p:spPr>
          <a:xfrm>
            <a:off x="4455886" y="2235200"/>
            <a:ext cx="4672820" cy="1944675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 l="8095" t="48942" r="71058" b="26508"/>
          <a:stretch>
            <a:fillRect/>
          </a:stretch>
        </p:blipFill>
        <p:spPr bwMode="auto">
          <a:xfrm>
            <a:off x="1113698" y="3410857"/>
            <a:ext cx="4416244" cy="292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8413" t="33026" r="71058" b="41069"/>
          <a:stretch>
            <a:fillRect/>
          </a:stretch>
        </p:blipFill>
        <p:spPr bwMode="auto">
          <a:xfrm>
            <a:off x="6850743" y="682171"/>
            <a:ext cx="4760685" cy="287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 l="8783" t="35556" r="71534" b="43280"/>
          <a:stretch>
            <a:fillRect/>
          </a:stretch>
        </p:blipFill>
        <p:spPr bwMode="auto">
          <a:xfrm>
            <a:off x="1349829" y="696685"/>
            <a:ext cx="4194628" cy="264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80571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知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识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6286" y="1640115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技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1" y="4499429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力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6406864" y="4517445"/>
            <a:ext cx="1242165" cy="80929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633029" y="4572001"/>
            <a:ext cx="1122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自主 </a:t>
            </a:r>
            <a:endParaRPr lang="zh-CN" altLang="en-US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8897260" y="4049485"/>
            <a:ext cx="245291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B050"/>
                </a:solidFill>
              </a:rPr>
              <a:t>学生的综合概括的能力、字词和语段的掌握是劣势。</a:t>
            </a:r>
            <a:endParaRPr lang="en-US" altLang="zh-CN" sz="2000" b="1" dirty="0" smtClean="0">
              <a:solidFill>
                <a:srgbClr val="00B050"/>
              </a:solidFill>
            </a:endParaRPr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9353264" y="2097315"/>
            <a:ext cx="828508" cy="290286"/>
          </a:xfrm>
          <a:prstGeom prst="ellips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0" name="直接箭头连接符 29"/>
          <p:cNvCxnSpPr>
            <a:endCxn id="32" idx="7"/>
          </p:cNvCxnSpPr>
          <p:nvPr/>
        </p:nvCxnSpPr>
        <p:spPr>
          <a:xfrm rot="16200000" flipH="1">
            <a:off x="8947140" y="3244859"/>
            <a:ext cx="3547924" cy="1964033"/>
          </a:xfrm>
          <a:prstGeom prst="straightConnector1">
            <a:avLst/>
          </a:prstGeom>
          <a:ln w="47625" cmpd="thickThin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8853714" y="5907313"/>
            <a:ext cx="3338286" cy="63863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9218109" y="6066972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7030A0"/>
                </a:solidFill>
              </a:rPr>
              <a:t>推理相对来说是该班的优势</a:t>
            </a:r>
            <a:endParaRPr lang="zh-CN" altLang="en-US" b="1" dirty="0">
              <a:solidFill>
                <a:srgbClr val="7030A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370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六班</a:t>
            </a:r>
            <a:endParaRPr lang="zh-CN" altLang="en-US" dirty="0"/>
          </a:p>
        </p:txBody>
      </p:sp>
      <p:grpSp>
        <p:nvGrpSpPr>
          <p:cNvPr id="2" name="组合 13"/>
          <p:cNvGrpSpPr/>
          <p:nvPr/>
        </p:nvGrpSpPr>
        <p:grpSpPr>
          <a:xfrm>
            <a:off x="2234006" y="2986187"/>
            <a:ext cx="6536721" cy="3304645"/>
            <a:chOff x="2306577" y="2971674"/>
            <a:chExt cx="6536721" cy="3304645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8068749" y="3116817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2393663" y="2971674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2306577" y="5889045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组合 36"/>
          <p:cNvGrpSpPr/>
          <p:nvPr/>
        </p:nvGrpSpPr>
        <p:grpSpPr>
          <a:xfrm>
            <a:off x="8737601" y="1930399"/>
            <a:ext cx="2670628" cy="3178631"/>
            <a:chOff x="8650515" y="2737077"/>
            <a:chExt cx="2670628" cy="3805805"/>
          </a:xfrm>
        </p:grpSpPr>
        <p:grpSp>
          <p:nvGrpSpPr>
            <p:cNvPr id="4" name="组合 35"/>
            <p:cNvGrpSpPr/>
            <p:nvPr/>
          </p:nvGrpSpPr>
          <p:grpSpPr>
            <a:xfrm>
              <a:off x="9258922" y="2737077"/>
              <a:ext cx="828508" cy="2380800"/>
              <a:chOff x="9258922" y="2737077"/>
              <a:chExt cx="828508" cy="2380800"/>
            </a:xfrm>
          </p:grpSpPr>
          <p:cxnSp>
            <p:nvCxnSpPr>
              <p:cNvPr id="25" name="直接箭头连接符 24"/>
              <p:cNvCxnSpPr>
                <a:stCxn id="50" idx="5"/>
              </p:cNvCxnSpPr>
              <p:nvPr/>
            </p:nvCxnSpPr>
            <p:spPr>
              <a:xfrm rot="5400000">
                <a:off x="8836084" y="3987863"/>
                <a:ext cx="2207189" cy="52840"/>
              </a:xfrm>
              <a:prstGeom prst="straightConnector1">
                <a:avLst/>
              </a:prstGeom>
              <a:ln w="47625" cmpd="thickThin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Oval 5"/>
              <p:cNvSpPr>
                <a:spLocks noChangeArrowheads="1"/>
              </p:cNvSpPr>
              <p:nvPr/>
            </p:nvSpPr>
            <p:spPr bwMode="auto">
              <a:xfrm>
                <a:off x="9258922" y="2737077"/>
                <a:ext cx="828508" cy="203399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>
              <a:off x="8650515" y="5239524"/>
              <a:ext cx="2670628" cy="1303358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" name="组合 20"/>
          <p:cNvGrpSpPr/>
          <p:nvPr/>
        </p:nvGrpSpPr>
        <p:grpSpPr>
          <a:xfrm>
            <a:off x="3008555" y="3204392"/>
            <a:ext cx="5104930" cy="2892803"/>
            <a:chOff x="2935984" y="3305992"/>
            <a:chExt cx="5104930" cy="2892803"/>
          </a:xfrm>
        </p:grpSpPr>
        <p:cxnSp>
          <p:nvCxnSpPr>
            <p:cNvPr id="15" name="直接箭头连接符 14"/>
            <p:cNvCxnSpPr/>
            <p:nvPr/>
          </p:nvCxnSpPr>
          <p:spPr>
            <a:xfrm rot="10800000" flipV="1">
              <a:off x="6894286" y="3585027"/>
              <a:ext cx="1146628" cy="914401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16"/>
            <p:cNvCxnSpPr>
              <a:stCxn id="13" idx="6"/>
            </p:cNvCxnSpPr>
            <p:nvPr/>
          </p:nvCxnSpPr>
          <p:spPr>
            <a:xfrm flipV="1">
              <a:off x="2935984" y="4601029"/>
              <a:ext cx="3682530" cy="1597766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/>
            <p:nvPr/>
          </p:nvCxnSpPr>
          <p:spPr>
            <a:xfrm>
              <a:off x="3024051" y="3305992"/>
              <a:ext cx="3841206" cy="1164408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3518523" y="1226459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46" name="直接箭头连接符 45"/>
          <p:cNvCxnSpPr>
            <a:endCxn id="27" idx="1"/>
          </p:cNvCxnSpPr>
          <p:nvPr/>
        </p:nvCxnSpPr>
        <p:spPr>
          <a:xfrm>
            <a:off x="4455886" y="2235200"/>
            <a:ext cx="4672820" cy="1944675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5"/>
          <p:cNvSpPr>
            <a:spLocks noChangeArrowheads="1"/>
          </p:cNvSpPr>
          <p:nvPr/>
        </p:nvSpPr>
        <p:spPr bwMode="auto">
          <a:xfrm>
            <a:off x="3533037" y="1836059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52195" y="1531620"/>
            <a:ext cx="8305800" cy="39319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en-US" sz="4800">
                <a:latin typeface="华文新魏" charset="0"/>
                <a:ea typeface="华文新魏" charset="0"/>
              </a:rPr>
              <a:t>一、全面了解，准确定位</a:t>
            </a:r>
          </a:p>
          <a:p>
            <a:endParaRPr lang="zh-CN" altLang="en-US" sz="5400">
              <a:latin typeface="华文新魏" charset="0"/>
              <a:ea typeface="华文新魏" charset="0"/>
            </a:endParaRPr>
          </a:p>
          <a:p>
            <a:r>
              <a:rPr lang="zh-CN" altLang="en-US" sz="4800">
                <a:latin typeface="华文新魏" charset="0"/>
                <a:ea typeface="华文新魏" charset="0"/>
              </a:rPr>
              <a:t>二、具体表现</a:t>
            </a:r>
          </a:p>
          <a:p>
            <a:endParaRPr lang="zh-CN" altLang="en-US" sz="5400">
              <a:latin typeface="华文新魏" charset="0"/>
              <a:ea typeface="华文新魏" charset="0"/>
            </a:endParaRPr>
          </a:p>
          <a:p>
            <a:r>
              <a:rPr lang="zh-CN" altLang="en-US" sz="4800">
                <a:latin typeface="华文新魏" charset="0"/>
                <a:ea typeface="华文新魏" charset="0"/>
              </a:rPr>
              <a:t>三、原因分析，改进措施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800" y="682172"/>
            <a:ext cx="1105943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 通过对以上班级的数据分析，我们发现：</a:t>
            </a:r>
            <a:endParaRPr lang="en-US" altLang="zh-CN" sz="3600" dirty="0" smtClean="0"/>
          </a:p>
          <a:p>
            <a:r>
              <a:rPr lang="en-US" altLang="zh-CN" sz="3600" dirty="0" smtClean="0"/>
              <a:t>1</a:t>
            </a:r>
            <a:r>
              <a:rPr lang="zh-CN" altLang="en-US" sz="3600" dirty="0" smtClean="0"/>
              <a:t>、有大部分学生应用能力较差，说明学生学得较死板</a:t>
            </a:r>
            <a:endParaRPr lang="en-US" altLang="zh-CN" sz="3600" dirty="0" smtClean="0"/>
          </a:p>
          <a:p>
            <a:r>
              <a:rPr lang="zh-CN" altLang="en-US" sz="3600" dirty="0" smtClean="0"/>
              <a:t>，老师教得较死板。</a:t>
            </a:r>
            <a:endParaRPr lang="zh-CN" alt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261256" y="2351315"/>
            <a:ext cx="114954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 </a:t>
            </a:r>
            <a:r>
              <a:rPr lang="en-US" altLang="zh-CN" sz="3600" dirty="0" smtClean="0"/>
              <a:t>2</a:t>
            </a:r>
            <a:r>
              <a:rPr lang="zh-CN" altLang="en-US" sz="3600" dirty="0" smtClean="0"/>
              <a:t>、 </a:t>
            </a:r>
            <a:r>
              <a:rPr lang="en-US" altLang="zh-CN" sz="3600" dirty="0" smtClean="0"/>
              <a:t>5.6</a:t>
            </a:r>
            <a:r>
              <a:rPr lang="zh-CN" altLang="en-US" sz="3600" dirty="0" smtClean="0"/>
              <a:t>班综合概括能力较差，原因可能是老师在上课时</a:t>
            </a:r>
            <a:endParaRPr lang="en-US" altLang="zh-CN" sz="3600" dirty="0" smtClean="0"/>
          </a:p>
          <a:p>
            <a:r>
              <a:rPr lang="zh-CN" altLang="en-US" sz="3600" dirty="0" smtClean="0"/>
              <a:t>训练指导较少。</a:t>
            </a:r>
            <a:endParaRPr lang="zh-CN" alt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77370" y="4601029"/>
            <a:ext cx="81868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 </a:t>
            </a:r>
            <a:r>
              <a:rPr lang="en-US" altLang="zh-CN" sz="3600" dirty="0" smtClean="0"/>
              <a:t>4</a:t>
            </a:r>
            <a:r>
              <a:rPr lang="zh-CN" altLang="en-US" sz="3600" dirty="0" smtClean="0"/>
              <a:t>、 </a:t>
            </a:r>
            <a:r>
              <a:rPr lang="en-US" altLang="zh-CN" sz="3600" dirty="0" smtClean="0"/>
              <a:t>4.5.6</a:t>
            </a:r>
            <a:r>
              <a:rPr lang="zh-CN" altLang="en-US" sz="3600" dirty="0" smtClean="0"/>
              <a:t>班推理是优势，要继续保持。</a:t>
            </a:r>
            <a:endParaRPr lang="zh-CN" alt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33828" y="3483428"/>
            <a:ext cx="114954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 </a:t>
            </a:r>
            <a:r>
              <a:rPr lang="en-US" altLang="zh-CN" sz="3600" dirty="0" smtClean="0"/>
              <a:t>3</a:t>
            </a:r>
            <a:r>
              <a:rPr lang="zh-CN" altLang="en-US" sz="3600" dirty="0" smtClean="0"/>
              <a:t>、 </a:t>
            </a:r>
            <a:r>
              <a:rPr lang="en-US" altLang="zh-CN" sz="3600" dirty="0" smtClean="0"/>
              <a:t>4.6</a:t>
            </a:r>
            <a:r>
              <a:rPr lang="zh-CN" altLang="en-US" sz="3600" dirty="0" smtClean="0"/>
              <a:t>班字词掌握上较弱，原因是字词人人过关上落实</a:t>
            </a:r>
            <a:endParaRPr lang="en-US" altLang="zh-CN" sz="3600" dirty="0" smtClean="0"/>
          </a:p>
          <a:p>
            <a:r>
              <a:rPr lang="zh-CN" altLang="en-US" sz="3600" dirty="0" smtClean="0"/>
              <a:t>不够。</a:t>
            </a:r>
            <a:endParaRPr lang="zh-CN" alt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06399" y="5167086"/>
            <a:ext cx="115723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 </a:t>
            </a:r>
            <a:r>
              <a:rPr lang="en-US" altLang="zh-CN" sz="3600" dirty="0" smtClean="0"/>
              <a:t>5</a:t>
            </a:r>
            <a:r>
              <a:rPr lang="zh-CN" altLang="en-US" sz="3600" dirty="0" smtClean="0"/>
              <a:t>、 </a:t>
            </a:r>
            <a:r>
              <a:rPr lang="en-US" altLang="zh-CN" sz="3600" dirty="0" smtClean="0"/>
              <a:t>1</a:t>
            </a:r>
            <a:r>
              <a:rPr lang="zh-CN" altLang="en-US" sz="3600" dirty="0" smtClean="0"/>
              <a:t>班的人际理解是绝对优势，要请一班的老师介绍经</a:t>
            </a:r>
            <a:endParaRPr lang="en-US" altLang="zh-CN" sz="3600" dirty="0" smtClean="0"/>
          </a:p>
          <a:p>
            <a:r>
              <a:rPr lang="en-US" altLang="zh-CN" sz="3600" dirty="0" smtClean="0"/>
              <a:t>        </a:t>
            </a:r>
            <a:r>
              <a:rPr lang="zh-CN" altLang="en-US" sz="3600" dirty="0" smtClean="0"/>
              <a:t>验。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976917" y="624114"/>
          <a:ext cx="7982855" cy="5887815"/>
        </p:xfrm>
        <a:graphic>
          <a:graphicData uri="http://schemas.openxmlformats.org/drawingml/2006/table">
            <a:tbl>
              <a:tblPr/>
              <a:tblGrid>
                <a:gridCol w="1233749"/>
                <a:gridCol w="964158"/>
                <a:gridCol w="964158"/>
                <a:gridCol w="964158"/>
                <a:gridCol w="964158"/>
                <a:gridCol w="964158"/>
                <a:gridCol w="964158"/>
                <a:gridCol w="964158"/>
              </a:tblGrid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总成绩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字词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句子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语段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文章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作文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文学常识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28.91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16.4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10.79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17.12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26.65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15.86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91.37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11.33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30.19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16.28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16.94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29.77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16.8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11.27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17.26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28.46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11.52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17.17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29.02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16.32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01169" y="580569"/>
          <a:ext cx="1934030" cy="5878285"/>
        </p:xfrm>
        <a:graphic>
          <a:graphicData uri="http://schemas.openxmlformats.org/drawingml/2006/table">
            <a:tbl>
              <a:tblPr/>
              <a:tblGrid>
                <a:gridCol w="967015"/>
                <a:gridCol w="967015"/>
              </a:tblGrid>
              <a:tr h="839755"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总成绩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39755"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89.4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755"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85.89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755"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91.37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755"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89.53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755"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88.4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755"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eaLnBrk="1" fontAlgn="ctr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en-US" altLang="zh-CN" sz="2000" b="1" i="0" u="none" strike="noStrike" kern="1200" baseline="0" dirty="0">
                          <a:solidFill>
                            <a:srgbClr val="000000"/>
                          </a:solidFill>
                          <a:latin typeface="宋体"/>
                          <a:ea typeface="+mn-ea"/>
                          <a:cs typeface="+mn-cs"/>
                        </a:rPr>
                        <a:t>89.18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1291771" y="2307771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10007599" y="2402114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0951028" y="2445657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268514" y="2329543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61255" y="455555"/>
          <a:ext cx="11742060" cy="6170217"/>
        </p:xfrm>
        <a:graphic>
          <a:graphicData uri="http://schemas.openxmlformats.org/drawingml/2006/table">
            <a:tbl>
              <a:tblPr/>
              <a:tblGrid>
                <a:gridCol w="1174206"/>
                <a:gridCol w="1174206"/>
                <a:gridCol w="1174206"/>
                <a:gridCol w="1174206"/>
                <a:gridCol w="1174206"/>
                <a:gridCol w="1174206"/>
                <a:gridCol w="1174206"/>
                <a:gridCol w="1174206"/>
                <a:gridCol w="1174206"/>
                <a:gridCol w="1174206"/>
              </a:tblGrid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总成绩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认知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理解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信息提取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综合概括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推理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应用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分析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表达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10.06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6.43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4.93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38.33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7.91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35.34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91.37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4.88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8.27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6.98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40.03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39.47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4.55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8.11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37.74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4.67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8.84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38.49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370114" y="2445657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11016343" y="2467429"/>
            <a:ext cx="1175657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90284" y="2365829"/>
          <a:ext cx="11321142" cy="4145139"/>
        </p:xfrm>
        <a:graphic>
          <a:graphicData uri="http://schemas.openxmlformats.org/drawingml/2006/table">
            <a:tbl>
              <a:tblPr/>
              <a:tblGrid>
                <a:gridCol w="1617306"/>
                <a:gridCol w="1617306"/>
                <a:gridCol w="1617306"/>
                <a:gridCol w="1617306"/>
                <a:gridCol w="1617306"/>
                <a:gridCol w="1617306"/>
                <a:gridCol w="1617306"/>
              </a:tblGrid>
              <a:tr h="56734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总成绩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词汇辨析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语言理解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逻辑分析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人际理解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自我认识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5673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56.74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8.33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3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54.44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8.11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3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91.37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57.43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4.91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3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56.79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8.39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4.43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3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55.99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8.57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3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56.93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0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5841999" y="3592285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732970" y="3577772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019199" y="1425122"/>
            <a:ext cx="5915025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zh-CN" altLang="en-US" sz="2800" b="1" dirty="0" smtClean="0">
                <a:solidFill>
                  <a:schemeClr val="accent6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四年级</a:t>
            </a:r>
            <a:r>
              <a:rPr lang="zh-CN" altLang="en-US" sz="2800" b="1" dirty="0">
                <a:solidFill>
                  <a:schemeClr val="accent6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语文学科学业水平报告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28" name="AutoShape 156"/>
          <p:cNvSpPr>
            <a:spLocks noChangeArrowheads="1"/>
          </p:cNvSpPr>
          <p:nvPr/>
        </p:nvSpPr>
        <p:spPr bwMode="auto">
          <a:xfrm rot="1800000">
            <a:off x="2457451" y="3373756"/>
            <a:ext cx="7200900" cy="1303020"/>
          </a:xfrm>
          <a:prstGeom prst="rightArrow">
            <a:avLst>
              <a:gd name="adj1" fmla="val 39694"/>
              <a:gd name="adj2" fmla="val 105898"/>
            </a:avLst>
          </a:prstGeom>
          <a:gradFill rotWithShape="1">
            <a:gsLst>
              <a:gs pos="0">
                <a:schemeClr val="bg1">
                  <a:gamma/>
                  <a:tint val="0"/>
                  <a:invGamma/>
                  <a:alpha val="14999"/>
                </a:schemeClr>
              </a:gs>
              <a:gs pos="50000">
                <a:schemeClr val="bg1"/>
              </a:gs>
              <a:gs pos="100000">
                <a:schemeClr val="bg1">
                  <a:gamma/>
                  <a:tint val="0"/>
                  <a:invGamma/>
                  <a:alpha val="14999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lIns="117226" tIns="58613" rIns="117226" bIns="58613" anchor="ctr"/>
          <a:lstStyle/>
          <a:p>
            <a:endParaRPr lang="zh-CN" altLang="en-US"/>
          </a:p>
        </p:txBody>
      </p:sp>
      <p:grpSp>
        <p:nvGrpSpPr>
          <p:cNvPr id="2" name="Group 157"/>
          <p:cNvGrpSpPr>
            <a:grpSpLocks/>
          </p:cNvGrpSpPr>
          <p:nvPr/>
        </p:nvGrpSpPr>
        <p:grpSpPr bwMode="auto">
          <a:xfrm>
            <a:off x="2063751" y="1354456"/>
            <a:ext cx="2495549" cy="2074544"/>
            <a:chOff x="480" y="384"/>
            <a:chExt cx="1680" cy="1296"/>
          </a:xfrm>
        </p:grpSpPr>
        <p:pic>
          <p:nvPicPr>
            <p:cNvPr id="54430" name="Picture 158" descr="box_reflex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80" y="384"/>
              <a:ext cx="1680" cy="1296"/>
            </a:xfrm>
            <a:prstGeom prst="rect">
              <a:avLst/>
            </a:prstGeom>
            <a:noFill/>
          </p:spPr>
        </p:pic>
        <p:sp>
          <p:nvSpPr>
            <p:cNvPr id="54431" name="Rectangle 159"/>
            <p:cNvSpPr>
              <a:spLocks noChangeArrowheads="1"/>
            </p:cNvSpPr>
            <p:nvPr/>
          </p:nvSpPr>
          <p:spPr bwMode="auto">
            <a:xfrm>
              <a:off x="480" y="384"/>
              <a:ext cx="1680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2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 知识维度：</a:t>
              </a:r>
              <a:endParaRPr lang="zh-CN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1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       </a:t>
              </a:r>
              <a:r>
                <a:rPr lang="zh-CN" altLang="en-US" sz="21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作文</a:t>
              </a:r>
              <a:endParaRPr lang="en-US" altLang="zh-CN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1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       文学常识</a:t>
              </a:r>
              <a:endParaRPr lang="zh-CN" altLang="en-US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</p:txBody>
        </p:sp>
      </p:grpSp>
      <p:grpSp>
        <p:nvGrpSpPr>
          <p:cNvPr id="3" name="Group 160"/>
          <p:cNvGrpSpPr>
            <a:grpSpLocks/>
          </p:cNvGrpSpPr>
          <p:nvPr/>
        </p:nvGrpSpPr>
        <p:grpSpPr bwMode="auto">
          <a:xfrm>
            <a:off x="9072034" y="4351020"/>
            <a:ext cx="2400300" cy="2333626"/>
            <a:chOff x="480" y="384"/>
            <a:chExt cx="1680" cy="1296"/>
          </a:xfrm>
        </p:grpSpPr>
        <p:pic>
          <p:nvPicPr>
            <p:cNvPr id="54433" name="Picture 161" descr="box_reflex3"/>
            <p:cNvPicPr>
              <a:picLocks noChangeAspect="1" noChangeArrowheads="1"/>
            </p:cNvPicPr>
            <p:nvPr/>
          </p:nvPicPr>
          <p:blipFill>
            <a:blip r:embed="rId2">
              <a:lum contrast="24000"/>
            </a:blip>
            <a:srcRect/>
            <a:stretch>
              <a:fillRect/>
            </a:stretch>
          </p:blipFill>
          <p:spPr bwMode="auto">
            <a:xfrm>
              <a:off x="480" y="384"/>
              <a:ext cx="1680" cy="1296"/>
            </a:xfrm>
            <a:prstGeom prst="rect">
              <a:avLst/>
            </a:prstGeom>
            <a:noFill/>
          </p:spPr>
        </p:pic>
        <p:sp>
          <p:nvSpPr>
            <p:cNvPr id="54434" name="Rectangle 162"/>
            <p:cNvSpPr>
              <a:spLocks noChangeArrowheads="1"/>
            </p:cNvSpPr>
            <p:nvPr/>
          </p:nvSpPr>
          <p:spPr bwMode="auto">
            <a:xfrm>
              <a:off x="480" y="384"/>
              <a:ext cx="1680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2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 能力维度：</a:t>
              </a:r>
              <a:endParaRPr lang="zh-CN" altLang="en-US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1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         语言理解</a:t>
              </a:r>
            </a:p>
          </p:txBody>
        </p:sp>
      </p:grpSp>
      <p:grpSp>
        <p:nvGrpSpPr>
          <p:cNvPr id="4" name="Group 163"/>
          <p:cNvGrpSpPr>
            <a:grpSpLocks/>
          </p:cNvGrpSpPr>
          <p:nvPr/>
        </p:nvGrpSpPr>
        <p:grpSpPr bwMode="auto">
          <a:xfrm>
            <a:off x="5230284" y="2910840"/>
            <a:ext cx="2309283" cy="2116456"/>
            <a:chOff x="480" y="384"/>
            <a:chExt cx="1680" cy="1296"/>
          </a:xfrm>
        </p:grpSpPr>
        <p:pic>
          <p:nvPicPr>
            <p:cNvPr id="54436" name="Picture 164" descr="box_reflex3"/>
            <p:cNvPicPr>
              <a:picLocks noChangeAspect="1" noChangeArrowheads="1"/>
            </p:cNvPicPr>
            <p:nvPr/>
          </p:nvPicPr>
          <p:blipFill>
            <a:blip r:embed="rId2">
              <a:lum contrast="18000"/>
            </a:blip>
            <a:srcRect/>
            <a:stretch>
              <a:fillRect/>
            </a:stretch>
          </p:blipFill>
          <p:spPr bwMode="auto">
            <a:xfrm>
              <a:off x="480" y="384"/>
              <a:ext cx="1680" cy="1296"/>
            </a:xfrm>
            <a:prstGeom prst="rect">
              <a:avLst/>
            </a:prstGeom>
            <a:noFill/>
          </p:spPr>
        </p:pic>
        <p:sp>
          <p:nvSpPr>
            <p:cNvPr id="54437" name="Rectangle 165"/>
            <p:cNvSpPr>
              <a:spLocks noChangeArrowheads="1"/>
            </p:cNvSpPr>
            <p:nvPr/>
          </p:nvSpPr>
          <p:spPr bwMode="auto">
            <a:xfrm>
              <a:off x="480" y="384"/>
              <a:ext cx="1680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120000"/>
                </a:lnSpc>
              </a:pPr>
              <a:r>
                <a:rPr lang="zh-CN" altLang="en-US" sz="2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技能维度：</a:t>
              </a:r>
              <a:endParaRPr lang="zh-CN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  <a:p>
              <a:pPr algn="ctr" eaLnBrk="0" hangingPunct="0">
                <a:lnSpc>
                  <a:spcPct val="120000"/>
                </a:lnSpc>
              </a:pPr>
              <a:r>
                <a:rPr lang="zh-CN" altLang="en-US" sz="21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  </a:t>
              </a:r>
              <a:r>
                <a:rPr lang="zh-CN" altLang="en-US" sz="21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表达</a:t>
              </a:r>
              <a:endParaRPr lang="zh-CN" altLang="en-US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</p:txBody>
        </p:sp>
      </p:grpSp>
      <p:sp>
        <p:nvSpPr>
          <p:cNvPr id="18" name="圆角矩形 8"/>
          <p:cNvSpPr>
            <a:spLocks noChangeArrowheads="1"/>
          </p:cNvSpPr>
          <p:nvPr/>
        </p:nvSpPr>
        <p:spPr bwMode="auto">
          <a:xfrm>
            <a:off x="317501" y="232410"/>
            <a:ext cx="2995084" cy="691516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28998"/>
              </a:srgbClr>
            </a:outerShdw>
          </a:effectLst>
        </p:spPr>
        <p:txBody>
          <a:bodyPr lIns="117226" tIns="58613" rIns="117226" bIns="58613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4439" name="TextBox 20"/>
          <p:cNvSpPr txBox="1">
            <a:spLocks noChangeArrowheads="1"/>
          </p:cNvSpPr>
          <p:nvPr/>
        </p:nvSpPr>
        <p:spPr bwMode="auto">
          <a:xfrm>
            <a:off x="95252" y="232410"/>
            <a:ext cx="3407833" cy="67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7226" tIns="58613" rIns="117226" bIns="58613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ea typeface="黑体" pitchFamily="49" charset="-122"/>
              </a:rPr>
              <a:t>分析得出</a:t>
            </a:r>
            <a:endParaRPr lang="zh-CN" altLang="en-US" sz="3600" b="1" dirty="0">
              <a:solidFill>
                <a:schemeClr val="bg1"/>
              </a:solidFill>
              <a:ea typeface="黑体" pitchFamily="49" charset="-122"/>
            </a:endParaRPr>
          </a:p>
        </p:txBody>
      </p:sp>
      <p:sp>
        <p:nvSpPr>
          <p:cNvPr id="54440" name="Text Box 168"/>
          <p:cNvSpPr txBox="1">
            <a:spLocks noChangeArrowheads="1"/>
          </p:cNvSpPr>
          <p:nvPr/>
        </p:nvSpPr>
        <p:spPr bwMode="auto">
          <a:xfrm>
            <a:off x="5903384" y="1527810"/>
            <a:ext cx="3166533" cy="67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FF66"/>
                </a:solidFill>
                <a:ea typeface="微软雅黑" pitchFamily="34" charset="-122"/>
              </a:rPr>
              <a:t>存在的问题</a:t>
            </a:r>
          </a:p>
        </p:txBody>
      </p:sp>
      <p:sp>
        <p:nvSpPr>
          <p:cNvPr id="54441" name="Text Box 169"/>
          <p:cNvSpPr txBox="1">
            <a:spLocks noChangeArrowheads="1"/>
          </p:cNvSpPr>
          <p:nvPr/>
        </p:nvSpPr>
        <p:spPr bwMode="auto">
          <a:xfrm>
            <a:off x="1295400" y="4034790"/>
            <a:ext cx="4224867" cy="2103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FF66"/>
                </a:solidFill>
                <a:ea typeface="微软雅黑" pitchFamily="34" charset="-122"/>
              </a:rPr>
              <a:t>改进措施：</a:t>
            </a:r>
          </a:p>
          <a:p>
            <a:pPr>
              <a:spcBef>
                <a:spcPct val="50000"/>
              </a:spcBef>
            </a:pPr>
            <a:r>
              <a:rPr lang="en-US" altLang="zh-CN" sz="3100" b="1" dirty="0">
                <a:solidFill>
                  <a:srgbClr val="FFFF66"/>
                </a:solidFill>
                <a:latin typeface="宋体" pitchFamily="2" charset="-122"/>
              </a:rPr>
              <a:t>1</a:t>
            </a:r>
            <a:r>
              <a:rPr lang="zh-CN" altLang="en-US" sz="3100" b="1" dirty="0">
                <a:solidFill>
                  <a:srgbClr val="FFFF66"/>
                </a:solidFill>
                <a:latin typeface="宋体" pitchFamily="2" charset="-122"/>
              </a:rPr>
              <a:t>、坚持听师傅的课</a:t>
            </a:r>
          </a:p>
          <a:p>
            <a:pPr>
              <a:spcBef>
                <a:spcPct val="50000"/>
              </a:spcBef>
            </a:pPr>
            <a:r>
              <a:rPr lang="en-US" altLang="zh-CN" sz="3100" b="1" dirty="0">
                <a:solidFill>
                  <a:srgbClr val="FFFF66"/>
                </a:solidFill>
                <a:latin typeface="宋体" pitchFamily="2" charset="-122"/>
              </a:rPr>
              <a:t>2</a:t>
            </a:r>
            <a:r>
              <a:rPr lang="zh-CN" altLang="en-US" sz="3100" b="1" dirty="0">
                <a:solidFill>
                  <a:srgbClr val="FFFF66"/>
                </a:solidFill>
                <a:latin typeface="宋体" pitchFamily="2" charset="-122"/>
              </a:rPr>
              <a:t>、行政推门课</a:t>
            </a:r>
          </a:p>
        </p:txBody>
      </p:sp>
      <p:sp>
        <p:nvSpPr>
          <p:cNvPr id="54442" name="Text Box 170"/>
          <p:cNvSpPr txBox="1">
            <a:spLocks noChangeArrowheads="1"/>
          </p:cNvSpPr>
          <p:nvPr/>
        </p:nvSpPr>
        <p:spPr bwMode="auto">
          <a:xfrm>
            <a:off x="3600451" y="318136"/>
            <a:ext cx="5664200" cy="59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100" b="1" dirty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以导向、激励、改进为原则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4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493486" y="624114"/>
          <a:ext cx="11466287" cy="5791205"/>
        </p:xfrm>
        <a:graphic>
          <a:graphicData uri="http://schemas.openxmlformats.org/drawingml/2006/table">
            <a:tbl>
              <a:tblPr/>
              <a:tblGrid>
                <a:gridCol w="1772113"/>
                <a:gridCol w="1384882"/>
                <a:gridCol w="1384882"/>
                <a:gridCol w="1384882"/>
                <a:gridCol w="1384882"/>
                <a:gridCol w="1384882"/>
                <a:gridCol w="1384882"/>
                <a:gridCol w="1384882"/>
              </a:tblGrid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总成绩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字词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句子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语段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文章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作文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文学常识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10.82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28.91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16.4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10.79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17.12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26.65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15.86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91.37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11.33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30.19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16.28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16.94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29.77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16.8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11.27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17.26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28.46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3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11.52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17.17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29.02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16.32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914401" y="1451430"/>
            <a:ext cx="957943" cy="85634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5246913" y="1458686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2518228" y="1531256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61255" y="455555"/>
          <a:ext cx="11742060" cy="6170217"/>
        </p:xfrm>
        <a:graphic>
          <a:graphicData uri="http://schemas.openxmlformats.org/drawingml/2006/table">
            <a:tbl>
              <a:tblPr/>
              <a:tblGrid>
                <a:gridCol w="1174206"/>
                <a:gridCol w="1174206"/>
                <a:gridCol w="1174206"/>
                <a:gridCol w="1174206"/>
                <a:gridCol w="1174206"/>
                <a:gridCol w="1174206"/>
                <a:gridCol w="1174206"/>
                <a:gridCol w="1174206"/>
                <a:gridCol w="1174206"/>
                <a:gridCol w="1174206"/>
              </a:tblGrid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总成绩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认知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理解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信息提取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综合概括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推理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应用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分析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表达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10.06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4.93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38.33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7.91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35.34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91.37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4.88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8.27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6.98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40.03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5.96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9.14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39.47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4.55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8.11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37.74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9.83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4.67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8.84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38.49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370114" y="1632857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7402286" y="1654629"/>
            <a:ext cx="1175657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圆角矩形 8"/>
          <p:cNvSpPr>
            <a:spLocks noChangeArrowheads="1"/>
          </p:cNvSpPr>
          <p:nvPr/>
        </p:nvSpPr>
        <p:spPr bwMode="auto">
          <a:xfrm>
            <a:off x="317501" y="232410"/>
            <a:ext cx="2995084" cy="691516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28998"/>
              </a:srgbClr>
            </a:outerShdw>
          </a:effectLst>
        </p:spPr>
        <p:txBody>
          <a:bodyPr lIns="117226" tIns="58613" rIns="117226" bIns="58613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92165" name="TextBox 20"/>
          <p:cNvSpPr txBox="1">
            <a:spLocks noChangeArrowheads="1"/>
          </p:cNvSpPr>
          <p:nvPr/>
        </p:nvSpPr>
        <p:spPr bwMode="auto">
          <a:xfrm>
            <a:off x="95252" y="232410"/>
            <a:ext cx="3407833" cy="67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7226" tIns="58613" rIns="117226" bIns="58613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ea typeface="黑体" pitchFamily="49" charset="-122"/>
              </a:rPr>
              <a:t>学校管理</a:t>
            </a:r>
            <a:r>
              <a:rPr lang="zh-CN" altLang="en-US" sz="3600" b="1" dirty="0">
                <a:solidFill>
                  <a:schemeClr val="bg1"/>
                </a:solidFill>
                <a:ea typeface="黑体" pitchFamily="49" charset="-122"/>
              </a:rPr>
              <a:t>角度</a:t>
            </a:r>
          </a:p>
        </p:txBody>
      </p:sp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3215218" y="1442086"/>
            <a:ext cx="6239933" cy="67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</a:rPr>
              <a:t>是班上后进生过多？</a:t>
            </a:r>
          </a:p>
        </p:txBody>
      </p:sp>
      <p:sp>
        <p:nvSpPr>
          <p:cNvPr id="92168" name="Text Box 8"/>
          <p:cNvSpPr txBox="1">
            <a:spLocks noChangeArrowheads="1"/>
          </p:cNvSpPr>
          <p:nvPr/>
        </p:nvSpPr>
        <p:spPr bwMode="auto">
          <a:xfrm>
            <a:off x="1678518" y="2478406"/>
            <a:ext cx="4897967" cy="7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100" b="1" dirty="0">
                <a:solidFill>
                  <a:schemeClr val="bg1"/>
                </a:solidFill>
              </a:rPr>
              <a:t>班级中位数得分率</a:t>
            </a:r>
          </a:p>
        </p:txBody>
      </p:sp>
      <p:sp>
        <p:nvSpPr>
          <p:cNvPr id="92169" name="Text Box 9"/>
          <p:cNvSpPr txBox="1">
            <a:spLocks noChangeArrowheads="1"/>
          </p:cNvSpPr>
          <p:nvPr/>
        </p:nvSpPr>
        <p:spPr bwMode="auto">
          <a:xfrm>
            <a:off x="1775885" y="3343276"/>
            <a:ext cx="9696449" cy="115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600" b="1" dirty="0">
                <a:solidFill>
                  <a:schemeClr val="bg1"/>
                </a:solidFill>
                <a:latin typeface="宋体" pitchFamily="2" charset="-122"/>
              </a:rPr>
              <a:t>    是指将全班学生成绩从高到低排序后，恰好处于中间位置的学生的成绩情况</a:t>
            </a:r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auto">
          <a:xfrm>
            <a:off x="2448984" y="4812031"/>
            <a:ext cx="8447616" cy="518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 dirty="0">
                <a:solidFill>
                  <a:schemeClr val="bg1"/>
                </a:solidFill>
              </a:rPr>
              <a:t>从中位数得分率能看出教师的专业素养和专业能力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1678518" y="2478406"/>
            <a:ext cx="4897967" cy="7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100" b="1" dirty="0">
                <a:solidFill>
                  <a:schemeClr val="bg1"/>
                </a:solidFill>
              </a:rPr>
              <a:t>班级中位数得分率</a:t>
            </a:r>
          </a:p>
        </p:txBody>
      </p:sp>
      <p:sp>
        <p:nvSpPr>
          <p:cNvPr id="92172" name="Text Box 12"/>
          <p:cNvSpPr txBox="1">
            <a:spLocks noChangeArrowheads="1"/>
          </p:cNvSpPr>
          <p:nvPr/>
        </p:nvSpPr>
        <p:spPr bwMode="auto">
          <a:xfrm>
            <a:off x="1775885" y="3343276"/>
            <a:ext cx="9696449" cy="115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600" b="1" dirty="0">
                <a:solidFill>
                  <a:schemeClr val="bg1"/>
                </a:solidFill>
                <a:latin typeface="宋体" pitchFamily="2" charset="-122"/>
              </a:rPr>
              <a:t>    是指将全班学生成绩从高到低排序后，恰好处于中间位置的学生的成绩情况</a:t>
            </a:r>
          </a:p>
        </p:txBody>
      </p:sp>
      <p:sp>
        <p:nvSpPr>
          <p:cNvPr id="92173" name="Text Box 13"/>
          <p:cNvSpPr txBox="1">
            <a:spLocks noChangeArrowheads="1"/>
          </p:cNvSpPr>
          <p:nvPr/>
        </p:nvSpPr>
        <p:spPr bwMode="auto">
          <a:xfrm>
            <a:off x="2446868" y="4812031"/>
            <a:ext cx="8447617" cy="518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 dirty="0">
                <a:solidFill>
                  <a:schemeClr val="bg1"/>
                </a:solidFill>
              </a:rPr>
              <a:t>从中位数得分率能看出教师的专业素养和专业能力</a:t>
            </a:r>
          </a:p>
        </p:txBody>
      </p:sp>
      <p:sp>
        <p:nvSpPr>
          <p:cNvPr id="92174" name="Text Box 14"/>
          <p:cNvSpPr txBox="1">
            <a:spLocks noChangeArrowheads="1"/>
          </p:cNvSpPr>
          <p:nvPr/>
        </p:nvSpPr>
        <p:spPr bwMode="auto">
          <a:xfrm>
            <a:off x="1676401" y="2478406"/>
            <a:ext cx="4897967" cy="7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100" b="1" dirty="0">
                <a:solidFill>
                  <a:schemeClr val="bg1"/>
                </a:solidFill>
              </a:rPr>
              <a:t>班级中位数得分率</a:t>
            </a:r>
          </a:p>
        </p:txBody>
      </p:sp>
      <p:sp>
        <p:nvSpPr>
          <p:cNvPr id="92175" name="Text Box 15"/>
          <p:cNvSpPr txBox="1">
            <a:spLocks noChangeArrowheads="1"/>
          </p:cNvSpPr>
          <p:nvPr/>
        </p:nvSpPr>
        <p:spPr bwMode="auto">
          <a:xfrm>
            <a:off x="1773767" y="3343276"/>
            <a:ext cx="9696451" cy="115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600" b="1" dirty="0">
                <a:solidFill>
                  <a:schemeClr val="bg1"/>
                </a:solidFill>
                <a:latin typeface="宋体" pitchFamily="2" charset="-122"/>
              </a:rPr>
              <a:t>    是指将全班学生成绩从高到低排序后，恰好处于中间位置的学生的成绩情况</a:t>
            </a:r>
          </a:p>
        </p:txBody>
      </p: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3983567" y="318136"/>
            <a:ext cx="3937000" cy="67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chemeClr val="bg1"/>
                </a:solidFill>
              </a:rPr>
              <a:t>分析原因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8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3" dur="500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6" dur="5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6" grpId="0"/>
      <p:bldP spid="92168" grpId="0"/>
      <p:bldP spid="92169" grpId="0"/>
      <p:bldP spid="92170" grpId="0"/>
      <p:bldP spid="92171" grpId="0"/>
      <p:bldP spid="92172" grpId="0"/>
      <p:bldP spid="92173" grpId="0"/>
      <p:bldP spid="92174" grpId="0"/>
      <p:bldP spid="9217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33828" y="566057"/>
          <a:ext cx="7190015" cy="5950854"/>
        </p:xfrm>
        <a:graphic>
          <a:graphicData uri="http://schemas.openxmlformats.org/drawingml/2006/table">
            <a:tbl>
              <a:tblPr/>
              <a:tblGrid>
                <a:gridCol w="1027145"/>
                <a:gridCol w="1027145"/>
                <a:gridCol w="1027145"/>
                <a:gridCol w="1027145"/>
                <a:gridCol w="1027145"/>
                <a:gridCol w="1027145"/>
                <a:gridCol w="1027145"/>
              </a:tblGrid>
              <a:tr h="85012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字词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句子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语段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文章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作文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文学常识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50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72.2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61.2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72.2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77.8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63.8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87.5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95.5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63.8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12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2460171" y="1473199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646886" y="566054"/>
          <a:ext cx="1875971" cy="5820234"/>
        </p:xfrm>
        <a:graphic>
          <a:graphicData uri="http://schemas.openxmlformats.org/drawingml/2006/table">
            <a:tbl>
              <a:tblPr/>
              <a:tblGrid>
                <a:gridCol w="807357"/>
                <a:gridCol w="1068614"/>
              </a:tblGrid>
              <a:tr h="83146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句子 分化程度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8314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26.5</a:t>
                      </a:r>
                      <a:endParaRPr lang="en-US" altLang="zh-CN" sz="20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4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4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4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28.2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4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23.4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46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20.5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9521371" y="1451428"/>
            <a:ext cx="957943" cy="76925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3" y="551546"/>
          <a:ext cx="9303651" cy="6074011"/>
        </p:xfrm>
        <a:graphic>
          <a:graphicData uri="http://schemas.openxmlformats.org/drawingml/2006/table">
            <a:tbl>
              <a:tblPr/>
              <a:tblGrid>
                <a:gridCol w="1033739"/>
                <a:gridCol w="1033739"/>
                <a:gridCol w="1033739"/>
                <a:gridCol w="1033739"/>
                <a:gridCol w="1033739"/>
                <a:gridCol w="1033739"/>
                <a:gridCol w="1033739"/>
                <a:gridCol w="1033739"/>
                <a:gridCol w="1033739"/>
              </a:tblGrid>
              <a:tr h="116139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认知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理解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信息提取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综合概括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推理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应用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分析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表达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1778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62.4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55.6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67.9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78.1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79.9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62.4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55.6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57.2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72.2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62.4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57.2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81.3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61.1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79.9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62.4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87.5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57.2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78.1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5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79.9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56.2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63.9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86.4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312057" y="1894113"/>
            <a:ext cx="703943" cy="64588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5326744" y="1872344"/>
            <a:ext cx="1045028" cy="65314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0112829" y="595090"/>
          <a:ext cx="1817914" cy="5907307"/>
        </p:xfrm>
        <a:graphic>
          <a:graphicData uri="http://schemas.openxmlformats.org/drawingml/2006/table">
            <a:tbl>
              <a:tblPr/>
              <a:tblGrid>
                <a:gridCol w="821871"/>
                <a:gridCol w="996043"/>
              </a:tblGrid>
              <a:tr h="84390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推理 分化程度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439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45.5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44.6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43.2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47.7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39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45.8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0914744" y="1567544"/>
            <a:ext cx="1045028" cy="65314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未知 99"/>
          <p:cNvSpPr/>
          <p:nvPr/>
        </p:nvSpPr>
        <p:spPr>
          <a:xfrm>
            <a:off x="790575" y="497205"/>
            <a:ext cx="6748780" cy="635000"/>
          </a:xfrm>
          <a:prstGeom prst="rect">
            <a:avLst/>
          </a:prstGeom>
        </p:spPr>
        <p:txBody>
          <a:bodyPr/>
          <a:lstStyle/>
          <a:p>
            <a:pPr marL="0" indent="0" algn="l"/>
            <a:r>
              <a:rPr lang="zh-CN" altLang="en-US" sz="4000" b="0" u="none">
                <a:latin typeface="黑体" charset="0"/>
                <a:ea typeface="黑体" charset="0"/>
                <a:cs typeface="宋体" charset="0"/>
              </a:rPr>
              <a:t>一、全面了解，准确定位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18540" y="2405380"/>
            <a:ext cx="9647555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dirty="0"/>
              <a:t>本次测试，我校四年级</a:t>
            </a:r>
            <a:r>
              <a:rPr lang="zh-CN" altLang="en-US" sz="3200" dirty="0" smtClean="0"/>
              <a:t>共有六个</a:t>
            </a:r>
            <a:r>
              <a:rPr lang="zh-CN" altLang="en-US" sz="3200" dirty="0"/>
              <a:t>班</a:t>
            </a:r>
            <a:r>
              <a:rPr lang="zh-CN" altLang="en-US" sz="3200" dirty="0" smtClean="0"/>
              <a:t>、</a:t>
            </a:r>
            <a:r>
              <a:rPr lang="en-US" altLang="zh-CN" sz="3200" dirty="0" smtClean="0"/>
              <a:t>249</a:t>
            </a:r>
            <a:r>
              <a:rPr lang="zh-CN" altLang="en-US" sz="3200" dirty="0" smtClean="0"/>
              <a:t>人</a:t>
            </a:r>
            <a:r>
              <a:rPr lang="zh-CN" altLang="en-US" sz="3200" dirty="0"/>
              <a:t>参加测试，</a:t>
            </a:r>
          </a:p>
          <a:p>
            <a:endParaRPr lang="zh-CN" altLang="en-US" sz="3200" dirty="0"/>
          </a:p>
          <a:p>
            <a:r>
              <a:rPr lang="zh-CN" altLang="en-US" sz="3200" dirty="0"/>
              <a:t>县域</a:t>
            </a:r>
            <a:r>
              <a:rPr lang="zh-CN" altLang="en-US" sz="3200" dirty="0" smtClean="0"/>
              <a:t>平均</a:t>
            </a:r>
            <a:r>
              <a:rPr lang="en-US" altLang="zh-CN" sz="3200" dirty="0" smtClean="0"/>
              <a:t>84.6</a:t>
            </a:r>
            <a:r>
              <a:rPr lang="zh-CN" altLang="en-US" sz="3200" dirty="0" smtClean="0"/>
              <a:t>，</a:t>
            </a:r>
            <a:r>
              <a:rPr lang="zh-CN" altLang="en-US" sz="3200" dirty="0"/>
              <a:t>我</a:t>
            </a:r>
            <a:r>
              <a:rPr lang="zh-CN" altLang="en-US" sz="3200" dirty="0" smtClean="0"/>
              <a:t>校</a:t>
            </a:r>
            <a:r>
              <a:rPr lang="en-US" altLang="zh-CN" sz="3200" dirty="0" smtClean="0"/>
              <a:t>89</a:t>
            </a:r>
            <a:r>
              <a:rPr lang="zh-CN" altLang="en-US" sz="3200" dirty="0" smtClean="0"/>
              <a:t>分</a:t>
            </a:r>
            <a:r>
              <a:rPr lang="zh-CN" altLang="en-US" sz="3200" dirty="0"/>
              <a:t>，</a:t>
            </a:r>
          </a:p>
          <a:p>
            <a:endParaRPr lang="zh-CN" altLang="en-US" sz="3200" dirty="0"/>
          </a:p>
          <a:p>
            <a:r>
              <a:rPr lang="zh-CN" altLang="en-US" sz="3200" dirty="0"/>
              <a:t>高于平均</a:t>
            </a:r>
            <a:r>
              <a:rPr lang="zh-CN" altLang="en-US" sz="3200" dirty="0" smtClean="0"/>
              <a:t>成绩</a:t>
            </a:r>
            <a:r>
              <a:rPr lang="en-US" altLang="zh-CN" sz="3200" dirty="0" smtClean="0"/>
              <a:t>4.4</a:t>
            </a:r>
            <a:r>
              <a:rPr lang="zh-CN" altLang="en-US" sz="3200" dirty="0" smtClean="0"/>
              <a:t>分</a:t>
            </a:r>
            <a:r>
              <a:rPr lang="zh-CN" altLang="en-US" sz="3200" dirty="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0" y="595088"/>
          <a:ext cx="8153400" cy="5825607"/>
        </p:xfrm>
        <a:graphic>
          <a:graphicData uri="http://schemas.openxmlformats.org/drawingml/2006/table">
            <a:tbl>
              <a:tblPr/>
              <a:tblGrid>
                <a:gridCol w="1358900"/>
                <a:gridCol w="1358900"/>
                <a:gridCol w="1358900"/>
                <a:gridCol w="1358900"/>
                <a:gridCol w="1358900"/>
                <a:gridCol w="1358900"/>
              </a:tblGrid>
              <a:tr h="81694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词汇辨析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语言理解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逻辑分析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人际理解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自我认识 中位数得分率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8169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62.6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9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66.5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77.9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9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71.6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90.6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91.6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9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70.6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87.4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9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95.4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87.4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60.1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86.1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9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66.9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87.4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9590312" y="580567"/>
          <a:ext cx="2122716" cy="5892803"/>
        </p:xfrm>
        <a:graphic>
          <a:graphicData uri="http://schemas.openxmlformats.org/drawingml/2006/table">
            <a:tbl>
              <a:tblPr/>
              <a:tblGrid>
                <a:gridCol w="1061358"/>
                <a:gridCol w="1061358"/>
              </a:tblGrid>
              <a:tr h="84182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逻辑分析 分化程度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84182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14</a:t>
                      </a:r>
                      <a:endParaRPr lang="en-US" altLang="zh-CN" sz="20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2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17.3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2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2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2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12.7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2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10682516" y="1524001"/>
            <a:ext cx="1045028" cy="65314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4230915" y="1647372"/>
            <a:ext cx="1045028" cy="65314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1871133" y="1095376"/>
            <a:ext cx="9601200" cy="579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约课观察发现：</a:t>
            </a:r>
          </a:p>
          <a:p>
            <a:pPr>
              <a:spcBef>
                <a:spcPct val="50000"/>
              </a:spcBef>
            </a:pPr>
            <a:r>
              <a:rPr lang="en-US" altLang="zh-CN" sz="3100" b="1" dirty="0">
                <a:solidFill>
                  <a:schemeClr val="bg1"/>
                </a:solidFill>
                <a:latin typeface="宋体" pitchFamily="2" charset="-122"/>
              </a:rPr>
              <a:t>1</a:t>
            </a:r>
            <a:r>
              <a:rPr lang="zh-CN" altLang="en-US" sz="3100" b="1" dirty="0">
                <a:solidFill>
                  <a:schemeClr val="bg1"/>
                </a:solidFill>
                <a:latin typeface="宋体" pitchFamily="2" charset="-122"/>
              </a:rPr>
              <a:t>、教师讲授为主，一对一问答较多</a:t>
            </a:r>
          </a:p>
          <a:p>
            <a:pPr>
              <a:spcBef>
                <a:spcPct val="50000"/>
              </a:spcBef>
            </a:pPr>
            <a:r>
              <a:rPr lang="en-US" altLang="zh-CN" sz="3100" b="1" dirty="0">
                <a:solidFill>
                  <a:schemeClr val="bg1"/>
                </a:solidFill>
                <a:latin typeface="宋体" pitchFamily="2" charset="-122"/>
              </a:rPr>
              <a:t>2</a:t>
            </a:r>
            <a:r>
              <a:rPr lang="zh-CN" altLang="en-US" sz="3100" b="1" dirty="0">
                <a:solidFill>
                  <a:schemeClr val="bg1"/>
                </a:solidFill>
                <a:latin typeface="宋体" pitchFamily="2" charset="-122"/>
              </a:rPr>
              <a:t>、教师关注面较窄，学生的倾听能力弱</a:t>
            </a:r>
          </a:p>
          <a:p>
            <a:pPr>
              <a:spcBef>
                <a:spcPct val="50000"/>
              </a:spcBef>
            </a:pPr>
            <a:r>
              <a:rPr lang="en-US" altLang="zh-CN" sz="3100" b="1" dirty="0">
                <a:solidFill>
                  <a:schemeClr val="bg1"/>
                </a:solidFill>
                <a:latin typeface="宋体" pitchFamily="2" charset="-122"/>
              </a:rPr>
              <a:t>3</a:t>
            </a:r>
            <a:r>
              <a:rPr lang="zh-CN" altLang="en-US" sz="3100" b="1" dirty="0">
                <a:solidFill>
                  <a:schemeClr val="bg1"/>
                </a:solidFill>
                <a:latin typeface="宋体" pitchFamily="2" charset="-122"/>
              </a:rPr>
              <a:t>、学生的作业题量比较大</a:t>
            </a:r>
          </a:p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改进措施：</a:t>
            </a:r>
          </a:p>
          <a:p>
            <a:pPr>
              <a:spcBef>
                <a:spcPct val="50000"/>
              </a:spcBef>
            </a:pPr>
            <a:r>
              <a:rPr lang="en-US" altLang="zh-CN" sz="3100" b="1" dirty="0">
                <a:solidFill>
                  <a:schemeClr val="bg1"/>
                </a:solidFill>
                <a:latin typeface="宋体" pitchFamily="2" charset="-122"/>
              </a:rPr>
              <a:t>1</a:t>
            </a:r>
            <a:r>
              <a:rPr lang="zh-CN" altLang="en-US" sz="3100" b="1" dirty="0">
                <a:solidFill>
                  <a:schemeClr val="bg1"/>
                </a:solidFill>
                <a:latin typeface="宋体" pitchFamily="2" charset="-122"/>
              </a:rPr>
              <a:t>、培养学生的倾听能力，关注学生的学习状况</a:t>
            </a:r>
          </a:p>
          <a:p>
            <a:pPr>
              <a:spcBef>
                <a:spcPct val="50000"/>
              </a:spcBef>
            </a:pPr>
            <a:r>
              <a:rPr lang="en-US" altLang="zh-CN" sz="3100" b="1" dirty="0">
                <a:solidFill>
                  <a:schemeClr val="bg1"/>
                </a:solidFill>
                <a:latin typeface="宋体" pitchFamily="2" charset="-122"/>
              </a:rPr>
              <a:t>2</a:t>
            </a:r>
            <a:r>
              <a:rPr lang="zh-CN" altLang="en-US" sz="3100" b="1" dirty="0">
                <a:solidFill>
                  <a:schemeClr val="bg1"/>
                </a:solidFill>
                <a:latin typeface="宋体" pitchFamily="2" charset="-122"/>
              </a:rPr>
              <a:t>、激发学生思考，学会辨析词语，理解文意</a:t>
            </a:r>
          </a:p>
          <a:p>
            <a:pPr>
              <a:spcBef>
                <a:spcPct val="50000"/>
              </a:spcBef>
            </a:pPr>
            <a:r>
              <a:rPr lang="en-US" altLang="zh-CN" sz="3100" b="1" dirty="0">
                <a:solidFill>
                  <a:schemeClr val="bg1"/>
                </a:solidFill>
                <a:latin typeface="宋体" pitchFamily="2" charset="-122"/>
              </a:rPr>
              <a:t>3</a:t>
            </a:r>
            <a:r>
              <a:rPr lang="zh-CN" altLang="en-US" sz="3100" b="1" dirty="0">
                <a:solidFill>
                  <a:schemeClr val="bg1"/>
                </a:solidFill>
                <a:latin typeface="宋体" pitchFamily="2" charset="-122"/>
              </a:rPr>
              <a:t>、精讲精练</a:t>
            </a:r>
          </a:p>
        </p:txBody>
      </p:sp>
      <p:sp>
        <p:nvSpPr>
          <p:cNvPr id="18" name="圆角矩形 8"/>
          <p:cNvSpPr>
            <a:spLocks noChangeArrowheads="1"/>
          </p:cNvSpPr>
          <p:nvPr/>
        </p:nvSpPr>
        <p:spPr bwMode="auto">
          <a:xfrm>
            <a:off x="317501" y="232410"/>
            <a:ext cx="2995084" cy="691516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28998"/>
              </a:srgbClr>
            </a:outerShdw>
          </a:effectLst>
        </p:spPr>
        <p:txBody>
          <a:bodyPr lIns="117226" tIns="58613" rIns="117226" bIns="58613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9398" name="TextBox 20"/>
          <p:cNvSpPr txBox="1">
            <a:spLocks noChangeArrowheads="1"/>
          </p:cNvSpPr>
          <p:nvPr/>
        </p:nvSpPr>
        <p:spPr bwMode="auto">
          <a:xfrm>
            <a:off x="95252" y="232410"/>
            <a:ext cx="3407833" cy="67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7226" tIns="58613" rIns="117226" bIns="58613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ea typeface="黑体" pitchFamily="49" charset="-122"/>
              </a:rPr>
              <a:t>学校管理</a:t>
            </a:r>
            <a:r>
              <a:rPr lang="zh-CN" altLang="en-US" sz="3600" b="1" dirty="0">
                <a:solidFill>
                  <a:schemeClr val="bg1"/>
                </a:solidFill>
                <a:ea typeface="黑体" pitchFamily="49" charset="-122"/>
              </a:rPr>
              <a:t>角度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3695700" y="318136"/>
            <a:ext cx="5664200" cy="59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100" b="1" dirty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以导向、激励、改进为原则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/>
          <a:srcRect l="8360" t="35556" r="77658" b="43111"/>
          <a:stretch>
            <a:fillRect/>
          </a:stretch>
        </p:blipFill>
        <p:spPr bwMode="auto">
          <a:xfrm>
            <a:off x="203200" y="3570515"/>
            <a:ext cx="3643086" cy="2975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9630" t="41989" r="65044" b="17545"/>
          <a:stretch>
            <a:fillRect/>
          </a:stretch>
        </p:blipFill>
        <p:spPr bwMode="auto">
          <a:xfrm>
            <a:off x="362858" y="551544"/>
            <a:ext cx="3541486" cy="288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 l="9101" t="41481" r="64550" b="18391"/>
          <a:stretch>
            <a:fillRect/>
          </a:stretch>
        </p:blipFill>
        <p:spPr bwMode="auto">
          <a:xfrm>
            <a:off x="4354286" y="537029"/>
            <a:ext cx="3614056" cy="288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/>
          <a:srcRect l="9312" t="43005" r="72041" b="29397"/>
          <a:stretch>
            <a:fillRect/>
          </a:stretch>
        </p:blipFill>
        <p:spPr bwMode="auto">
          <a:xfrm>
            <a:off x="8432801" y="580572"/>
            <a:ext cx="3207656" cy="288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8360" t="35556" r="77658" b="43111"/>
          <a:stretch>
            <a:fillRect/>
          </a:stretch>
        </p:blipFill>
        <p:spPr bwMode="auto">
          <a:xfrm>
            <a:off x="217714" y="3570515"/>
            <a:ext cx="3643086" cy="2975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 l="8783" t="35386" r="77486" b="43111"/>
          <a:stretch>
            <a:fillRect/>
          </a:stretch>
        </p:blipFill>
        <p:spPr bwMode="auto">
          <a:xfrm>
            <a:off x="4383314" y="3570514"/>
            <a:ext cx="3570515" cy="296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/>
          <a:srcRect l="8783" t="35556" r="77521" b="43280"/>
          <a:stretch>
            <a:fillRect/>
          </a:stretch>
        </p:blipFill>
        <p:spPr bwMode="auto">
          <a:xfrm>
            <a:off x="8490858" y="3614058"/>
            <a:ext cx="3294742" cy="2888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7104743" y="2315028"/>
            <a:ext cx="863600" cy="47171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Oval 5"/>
          <p:cNvSpPr>
            <a:spLocks noChangeArrowheads="1"/>
          </p:cNvSpPr>
          <p:nvPr/>
        </p:nvSpPr>
        <p:spPr bwMode="auto">
          <a:xfrm>
            <a:off x="10790180" y="2431145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2996008" y="5464631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11" name="直接箭头连接符 10"/>
          <p:cNvCxnSpPr/>
          <p:nvPr/>
        </p:nvCxnSpPr>
        <p:spPr>
          <a:xfrm rot="10800000" flipV="1">
            <a:off x="3759201" y="2729882"/>
            <a:ext cx="3414955" cy="2771032"/>
          </a:xfrm>
          <a:prstGeom prst="straightConnector1">
            <a:avLst/>
          </a:prstGeom>
          <a:ln w="47625" cmpd="thickThin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>
            <a:endCxn id="9" idx="2"/>
          </p:cNvCxnSpPr>
          <p:nvPr/>
        </p:nvCxnSpPr>
        <p:spPr>
          <a:xfrm>
            <a:off x="7928898" y="2483138"/>
            <a:ext cx="2861282" cy="93150"/>
          </a:xfrm>
          <a:prstGeom prst="straightConnector1">
            <a:avLst/>
          </a:prstGeom>
          <a:ln w="47625" cmpd="thickThin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5"/>
          <p:cNvSpPr>
            <a:spLocks noChangeArrowheads="1"/>
          </p:cNvSpPr>
          <p:nvPr/>
        </p:nvSpPr>
        <p:spPr bwMode="auto">
          <a:xfrm>
            <a:off x="7133772" y="2300514"/>
            <a:ext cx="863600" cy="47171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2997200" y="4448628"/>
            <a:ext cx="863600" cy="47171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" name="Oval 5"/>
          <p:cNvSpPr>
            <a:spLocks noChangeArrowheads="1"/>
          </p:cNvSpPr>
          <p:nvPr/>
        </p:nvSpPr>
        <p:spPr bwMode="auto">
          <a:xfrm>
            <a:off x="10790180" y="2416630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10949837" y="4521201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22" name="直接箭头连接符 21"/>
          <p:cNvCxnSpPr>
            <a:stCxn id="19" idx="6"/>
            <a:endCxn id="21" idx="2"/>
          </p:cNvCxnSpPr>
          <p:nvPr/>
        </p:nvCxnSpPr>
        <p:spPr>
          <a:xfrm flipV="1">
            <a:off x="3860800" y="4666344"/>
            <a:ext cx="7089037" cy="18142"/>
          </a:xfrm>
          <a:prstGeom prst="straightConnector1">
            <a:avLst/>
          </a:prstGeom>
          <a:ln w="47625" cmpd="thickThin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232228" y="0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知识</a:t>
            </a:r>
            <a:r>
              <a:rPr lang="zh-CN" alt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维度</a:t>
            </a:r>
            <a:endParaRPr lang="zh-CN" alt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/>
          <a:srcRect l="8730" t="33083" r="64411" b="27119"/>
          <a:stretch>
            <a:fillRect/>
          </a:stretch>
        </p:blipFill>
        <p:spPr bwMode="auto">
          <a:xfrm>
            <a:off x="290285" y="914399"/>
            <a:ext cx="3947886" cy="5268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 l="8518" t="27947" r="77374" b="51031"/>
          <a:stretch>
            <a:fillRect/>
          </a:stretch>
        </p:blipFill>
        <p:spPr bwMode="auto">
          <a:xfrm>
            <a:off x="5878285" y="899885"/>
            <a:ext cx="4020458" cy="537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8948057" y="4513944"/>
            <a:ext cx="863600" cy="84182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3286294" y="4557486"/>
            <a:ext cx="828508" cy="827314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6" name="直接箭头连接符 5"/>
          <p:cNvCxnSpPr/>
          <p:nvPr/>
        </p:nvCxnSpPr>
        <p:spPr>
          <a:xfrm rot="10800000" flipV="1">
            <a:off x="4064005" y="4949370"/>
            <a:ext cx="4804225" cy="130629"/>
          </a:xfrm>
          <a:prstGeom prst="straightConnector1">
            <a:avLst/>
          </a:prstGeom>
          <a:ln w="47625" cmpd="thickThin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46743" y="0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能力维度</a:t>
            </a:r>
            <a:endParaRPr lang="zh-CN" alt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56"/>
          <p:cNvSpPr>
            <a:spLocks noChangeArrowheads="1"/>
          </p:cNvSpPr>
          <p:nvPr/>
        </p:nvSpPr>
        <p:spPr bwMode="auto">
          <a:xfrm rot="1800000">
            <a:off x="8428910" y="1194406"/>
            <a:ext cx="2122380" cy="1303020"/>
          </a:xfrm>
          <a:prstGeom prst="rightArrow">
            <a:avLst>
              <a:gd name="adj1" fmla="val 39694"/>
              <a:gd name="adj2" fmla="val 105898"/>
            </a:avLst>
          </a:prstGeom>
          <a:gradFill rotWithShape="1">
            <a:gsLst>
              <a:gs pos="0">
                <a:schemeClr val="bg1">
                  <a:gamma/>
                  <a:tint val="0"/>
                  <a:invGamma/>
                  <a:alpha val="14999"/>
                </a:schemeClr>
              </a:gs>
              <a:gs pos="50000">
                <a:schemeClr val="bg1"/>
              </a:gs>
              <a:gs pos="100000">
                <a:schemeClr val="bg1">
                  <a:gamma/>
                  <a:tint val="0"/>
                  <a:invGamma/>
                  <a:alpha val="14999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lIns="117226" tIns="58613" rIns="117226" bIns="58613" anchor="ctr"/>
          <a:lstStyle/>
          <a:p>
            <a:endParaRPr lang="zh-CN" altLang="en-US"/>
          </a:p>
        </p:txBody>
      </p:sp>
      <p:sp>
        <p:nvSpPr>
          <p:cNvPr id="2" name="AutoShape 156"/>
          <p:cNvSpPr>
            <a:spLocks noChangeArrowheads="1"/>
          </p:cNvSpPr>
          <p:nvPr/>
        </p:nvSpPr>
        <p:spPr bwMode="auto">
          <a:xfrm rot="1800000">
            <a:off x="6222792" y="4164791"/>
            <a:ext cx="2410441" cy="1303020"/>
          </a:xfrm>
          <a:prstGeom prst="rightArrow">
            <a:avLst>
              <a:gd name="adj1" fmla="val 39694"/>
              <a:gd name="adj2" fmla="val 105898"/>
            </a:avLst>
          </a:prstGeom>
          <a:gradFill rotWithShape="1">
            <a:gsLst>
              <a:gs pos="0">
                <a:schemeClr val="bg1">
                  <a:gamma/>
                  <a:tint val="0"/>
                  <a:invGamma/>
                  <a:alpha val="14999"/>
                </a:schemeClr>
              </a:gs>
              <a:gs pos="50000">
                <a:schemeClr val="bg1"/>
              </a:gs>
              <a:gs pos="100000">
                <a:schemeClr val="bg1">
                  <a:gamma/>
                  <a:tint val="0"/>
                  <a:invGamma/>
                  <a:alpha val="14999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lIns="117226" tIns="58613" rIns="117226" bIns="58613" anchor="ctr"/>
          <a:lstStyle/>
          <a:p>
            <a:endParaRPr lang="zh-CN" altLang="en-US"/>
          </a:p>
        </p:txBody>
      </p:sp>
      <p:grpSp>
        <p:nvGrpSpPr>
          <p:cNvPr id="3" name="Group 157"/>
          <p:cNvGrpSpPr>
            <a:grpSpLocks/>
          </p:cNvGrpSpPr>
          <p:nvPr/>
        </p:nvGrpSpPr>
        <p:grpSpPr bwMode="auto">
          <a:xfrm>
            <a:off x="5096271" y="240"/>
            <a:ext cx="3467158" cy="1639868"/>
            <a:chOff x="2519" y="-462"/>
            <a:chExt cx="1722" cy="1450"/>
          </a:xfrm>
        </p:grpSpPr>
        <p:pic>
          <p:nvPicPr>
            <p:cNvPr id="4" name="Picture 158" descr="box_reflex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19" y="-308"/>
              <a:ext cx="1680" cy="1296"/>
            </a:xfrm>
            <a:prstGeom prst="rect">
              <a:avLst/>
            </a:prstGeom>
            <a:noFill/>
          </p:spPr>
        </p:pic>
        <p:sp>
          <p:nvSpPr>
            <p:cNvPr id="5" name="Rectangle 159"/>
            <p:cNvSpPr>
              <a:spLocks noChangeArrowheads="1"/>
            </p:cNvSpPr>
            <p:nvPr/>
          </p:nvSpPr>
          <p:spPr bwMode="auto">
            <a:xfrm>
              <a:off x="2561" y="-462"/>
              <a:ext cx="1680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</a:t>
              </a:r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1</a:t>
              </a:r>
              <a:r>
                <a:rPr lang="zh-CN" altLang="en-US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、 优势互补</a:t>
              </a:r>
              <a:endPara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</p:txBody>
        </p:sp>
      </p:grpSp>
      <p:grpSp>
        <p:nvGrpSpPr>
          <p:cNvPr id="9" name="Group 163"/>
          <p:cNvGrpSpPr>
            <a:grpSpLocks/>
          </p:cNvGrpSpPr>
          <p:nvPr/>
        </p:nvGrpSpPr>
        <p:grpSpPr bwMode="auto">
          <a:xfrm>
            <a:off x="0" y="2425302"/>
            <a:ext cx="5936343" cy="4151258"/>
            <a:chOff x="-1812" y="220"/>
            <a:chExt cx="4445" cy="2542"/>
          </a:xfrm>
        </p:grpSpPr>
        <p:pic>
          <p:nvPicPr>
            <p:cNvPr id="10" name="Picture 164" descr="box_reflex3"/>
            <p:cNvPicPr>
              <a:picLocks noChangeAspect="1" noChangeArrowheads="1"/>
            </p:cNvPicPr>
            <p:nvPr/>
          </p:nvPicPr>
          <p:blipFill>
            <a:blip r:embed="rId2">
              <a:lum contrast="18000"/>
            </a:blip>
            <a:srcRect/>
            <a:stretch>
              <a:fillRect/>
            </a:stretch>
          </p:blipFill>
          <p:spPr bwMode="auto">
            <a:xfrm>
              <a:off x="-1812" y="220"/>
              <a:ext cx="4445" cy="2542"/>
            </a:xfrm>
            <a:prstGeom prst="rect">
              <a:avLst/>
            </a:prstGeom>
            <a:noFill/>
          </p:spPr>
        </p:pic>
        <p:sp>
          <p:nvSpPr>
            <p:cNvPr id="11" name="Rectangle 165"/>
            <p:cNvSpPr>
              <a:spLocks noChangeArrowheads="1"/>
            </p:cNvSpPr>
            <p:nvPr/>
          </p:nvSpPr>
          <p:spPr bwMode="auto">
            <a:xfrm>
              <a:off x="-1480" y="295"/>
              <a:ext cx="3880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120000"/>
                </a:lnSpc>
              </a:pPr>
              <a:endParaRPr lang="zh-CN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</p:txBody>
        </p:sp>
      </p:grpSp>
      <p:sp>
        <p:nvSpPr>
          <p:cNvPr id="13" name="Text Box 170"/>
          <p:cNvSpPr txBox="1">
            <a:spLocks noChangeArrowheads="1"/>
          </p:cNvSpPr>
          <p:nvPr/>
        </p:nvSpPr>
        <p:spPr bwMode="auto">
          <a:xfrm>
            <a:off x="450851" y="318136"/>
            <a:ext cx="3076120" cy="59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100" b="1" dirty="0" smtClean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分项诊断出</a:t>
            </a:r>
            <a:r>
              <a:rPr lang="zh-CN" altLang="en-US" sz="3100" b="1" dirty="0" smtClean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对策</a:t>
            </a:r>
            <a:endParaRPr lang="zh-CN" altLang="en-US" sz="3100" b="1" dirty="0">
              <a:solidFill>
                <a:srgbClr val="FFFF6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8000" y="3120572"/>
            <a:ext cx="53267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1</a:t>
            </a:r>
            <a:r>
              <a:rPr lang="zh-CN" altLang="en-US" sz="3200" dirty="0" smtClean="0"/>
              <a:t>、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班的作文是劣势，</a:t>
            </a:r>
            <a:r>
              <a:rPr lang="en-US" altLang="zh-CN" sz="3200" dirty="0" smtClean="0"/>
              <a:t>3</a:t>
            </a:r>
            <a:r>
              <a:rPr lang="zh-CN" altLang="en-US" sz="3200" dirty="0" smtClean="0"/>
              <a:t>班、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班的作文是优势，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班老师应多走进</a:t>
            </a:r>
            <a:r>
              <a:rPr lang="en-US" altLang="zh-CN" sz="3200" dirty="0" smtClean="0"/>
              <a:t> 3</a:t>
            </a:r>
            <a:r>
              <a:rPr lang="zh-CN" altLang="en-US" sz="3200" dirty="0" smtClean="0"/>
              <a:t>、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班教室听作文指导课，并加强学生阅读、积累等，以提高作文水平，</a:t>
            </a:r>
            <a:endParaRPr lang="zh-CN" altLang="en-US" sz="3200" dirty="0"/>
          </a:p>
        </p:txBody>
      </p:sp>
      <p:grpSp>
        <p:nvGrpSpPr>
          <p:cNvPr id="15" name="Group 163"/>
          <p:cNvGrpSpPr>
            <a:grpSpLocks/>
          </p:cNvGrpSpPr>
          <p:nvPr/>
        </p:nvGrpSpPr>
        <p:grpSpPr bwMode="auto">
          <a:xfrm>
            <a:off x="6154057" y="2474846"/>
            <a:ext cx="6037943" cy="4151258"/>
            <a:chOff x="-1812" y="78"/>
            <a:chExt cx="4445" cy="2542"/>
          </a:xfrm>
        </p:grpSpPr>
        <p:pic>
          <p:nvPicPr>
            <p:cNvPr id="16" name="Picture 164" descr="box_reflex3"/>
            <p:cNvPicPr>
              <a:picLocks noChangeAspect="1" noChangeArrowheads="1"/>
            </p:cNvPicPr>
            <p:nvPr/>
          </p:nvPicPr>
          <p:blipFill>
            <a:blip r:embed="rId2">
              <a:lum contrast="18000"/>
            </a:blip>
            <a:srcRect/>
            <a:stretch>
              <a:fillRect/>
            </a:stretch>
          </p:blipFill>
          <p:spPr bwMode="auto">
            <a:xfrm>
              <a:off x="-1812" y="78"/>
              <a:ext cx="4445" cy="2542"/>
            </a:xfrm>
            <a:prstGeom prst="rect">
              <a:avLst/>
            </a:prstGeom>
            <a:noFill/>
          </p:spPr>
        </p:pic>
        <p:sp>
          <p:nvSpPr>
            <p:cNvPr id="17" name="Rectangle 165"/>
            <p:cNvSpPr>
              <a:spLocks noChangeArrowheads="1"/>
            </p:cNvSpPr>
            <p:nvPr/>
          </p:nvSpPr>
          <p:spPr bwMode="auto">
            <a:xfrm>
              <a:off x="-1480" y="295"/>
              <a:ext cx="3880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120000"/>
                </a:lnSpc>
              </a:pPr>
              <a:endParaRPr lang="zh-CN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676571" y="3184297"/>
            <a:ext cx="53267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2</a:t>
            </a:r>
            <a:r>
              <a:rPr lang="zh-CN" altLang="en-US" sz="3200" dirty="0" smtClean="0"/>
              <a:t>、句子对于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班来说是劣势，而六班的句子是优势，因此，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班的老师应多走进</a:t>
            </a:r>
            <a:r>
              <a:rPr lang="en-US" altLang="zh-CN" sz="3200" dirty="0" smtClean="0"/>
              <a:t>6</a:t>
            </a:r>
            <a:r>
              <a:rPr lang="zh-CN" altLang="en-US" sz="3200" dirty="0" smtClean="0"/>
              <a:t>班的教室听阅读课，以提高学生的句子理解和表达的能力</a:t>
            </a:r>
            <a:endParaRPr lang="zh-CN" altLang="en-US" sz="3200" dirty="0"/>
          </a:p>
        </p:txBody>
      </p:sp>
      <p:sp>
        <p:nvSpPr>
          <p:cNvPr id="20" name="AutoShape 156"/>
          <p:cNvSpPr>
            <a:spLocks noChangeArrowheads="1"/>
          </p:cNvSpPr>
          <p:nvPr/>
        </p:nvSpPr>
        <p:spPr bwMode="auto">
          <a:xfrm rot="1800000">
            <a:off x="3973366" y="1391713"/>
            <a:ext cx="1944890" cy="999886"/>
          </a:xfrm>
          <a:prstGeom prst="rightArrow">
            <a:avLst>
              <a:gd name="adj1" fmla="val 39694"/>
              <a:gd name="adj2" fmla="val 105898"/>
            </a:avLst>
          </a:prstGeom>
          <a:gradFill rotWithShape="1">
            <a:gsLst>
              <a:gs pos="0">
                <a:schemeClr val="bg1">
                  <a:gamma/>
                  <a:tint val="0"/>
                  <a:invGamma/>
                  <a:alpha val="14999"/>
                </a:schemeClr>
              </a:gs>
              <a:gs pos="50000">
                <a:schemeClr val="bg1"/>
              </a:gs>
              <a:gs pos="100000">
                <a:schemeClr val="bg1">
                  <a:gamma/>
                  <a:tint val="0"/>
                  <a:invGamma/>
                  <a:alpha val="14999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lIns="117226" tIns="58613" rIns="117226" bIns="58613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/>
          <a:srcRect l="8360" t="35556" r="77658" b="43111"/>
          <a:stretch>
            <a:fillRect/>
          </a:stretch>
        </p:blipFill>
        <p:spPr bwMode="auto">
          <a:xfrm>
            <a:off x="203200" y="3570515"/>
            <a:ext cx="3643086" cy="2975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9630" t="41989" r="65044" b="17545"/>
          <a:stretch>
            <a:fillRect/>
          </a:stretch>
        </p:blipFill>
        <p:spPr bwMode="auto">
          <a:xfrm>
            <a:off x="333829" y="682173"/>
            <a:ext cx="3541486" cy="288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 l="9101" t="41481" r="64550" b="18391"/>
          <a:stretch>
            <a:fillRect/>
          </a:stretch>
        </p:blipFill>
        <p:spPr bwMode="auto">
          <a:xfrm>
            <a:off x="4354286" y="638629"/>
            <a:ext cx="3614056" cy="288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/>
          <a:srcRect l="9312" t="43005" r="72041" b="29397"/>
          <a:stretch>
            <a:fillRect/>
          </a:stretch>
        </p:blipFill>
        <p:spPr bwMode="auto">
          <a:xfrm>
            <a:off x="8432801" y="580571"/>
            <a:ext cx="3207656" cy="303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8360" t="35556" r="77658" b="43111"/>
          <a:stretch>
            <a:fillRect/>
          </a:stretch>
        </p:blipFill>
        <p:spPr bwMode="auto">
          <a:xfrm>
            <a:off x="217714" y="3570515"/>
            <a:ext cx="3643086" cy="2975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 l="8783" t="35386" r="77486" b="43111"/>
          <a:stretch>
            <a:fillRect/>
          </a:stretch>
        </p:blipFill>
        <p:spPr bwMode="auto">
          <a:xfrm>
            <a:off x="4339771" y="3556000"/>
            <a:ext cx="3570515" cy="2960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/>
          <a:srcRect l="8783" t="35556" r="77521" b="43280"/>
          <a:stretch>
            <a:fillRect/>
          </a:stretch>
        </p:blipFill>
        <p:spPr bwMode="auto">
          <a:xfrm>
            <a:off x="8490858" y="3614058"/>
            <a:ext cx="3294742" cy="2888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圆角矩形 25"/>
          <p:cNvSpPr/>
          <p:nvPr/>
        </p:nvSpPr>
        <p:spPr>
          <a:xfrm>
            <a:off x="3149601" y="1146628"/>
            <a:ext cx="667657" cy="362858"/>
          </a:xfrm>
          <a:prstGeom prst="roundRect">
            <a:avLst/>
          </a:prstGeom>
          <a:noFill/>
          <a:ln w="50800">
            <a:solidFill>
              <a:srgbClr val="EF57D9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圆角矩形 26"/>
          <p:cNvSpPr/>
          <p:nvPr/>
        </p:nvSpPr>
        <p:spPr>
          <a:xfrm>
            <a:off x="7119257" y="4158342"/>
            <a:ext cx="667657" cy="362858"/>
          </a:xfrm>
          <a:prstGeom prst="roundRect">
            <a:avLst/>
          </a:prstGeom>
          <a:noFill/>
          <a:ln w="50800">
            <a:solidFill>
              <a:srgbClr val="EF57D9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圆角矩形 27"/>
          <p:cNvSpPr/>
          <p:nvPr/>
        </p:nvSpPr>
        <p:spPr>
          <a:xfrm>
            <a:off x="3120572" y="4180114"/>
            <a:ext cx="667657" cy="362858"/>
          </a:xfrm>
          <a:prstGeom prst="roundRect">
            <a:avLst/>
          </a:prstGeom>
          <a:noFill/>
          <a:ln w="50800">
            <a:solidFill>
              <a:srgbClr val="EF57D9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圆角矩形 28"/>
          <p:cNvSpPr/>
          <p:nvPr/>
        </p:nvSpPr>
        <p:spPr>
          <a:xfrm>
            <a:off x="10922001" y="1139371"/>
            <a:ext cx="667657" cy="362858"/>
          </a:xfrm>
          <a:prstGeom prst="roundRect">
            <a:avLst/>
          </a:prstGeom>
          <a:noFill/>
          <a:ln w="50800">
            <a:solidFill>
              <a:srgbClr val="EF57D9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圆角矩形 29"/>
          <p:cNvSpPr/>
          <p:nvPr/>
        </p:nvSpPr>
        <p:spPr>
          <a:xfrm>
            <a:off x="7141029" y="1146628"/>
            <a:ext cx="667657" cy="362858"/>
          </a:xfrm>
          <a:prstGeom prst="roundRect">
            <a:avLst/>
          </a:prstGeom>
          <a:noFill/>
          <a:ln w="50800">
            <a:solidFill>
              <a:srgbClr val="EF57D9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圆角矩形 30"/>
          <p:cNvSpPr/>
          <p:nvPr/>
        </p:nvSpPr>
        <p:spPr>
          <a:xfrm>
            <a:off x="11052629" y="4201885"/>
            <a:ext cx="667657" cy="362858"/>
          </a:xfrm>
          <a:prstGeom prst="roundRect">
            <a:avLst/>
          </a:prstGeom>
          <a:noFill/>
          <a:ln w="50800">
            <a:solidFill>
              <a:srgbClr val="EF57D9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0" y="0"/>
            <a:ext cx="29674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知识</a:t>
            </a:r>
            <a:r>
              <a:rPr lang="zh-CN" alt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维度</a:t>
            </a:r>
            <a:endParaRPr lang="zh-CN" alt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56"/>
          <p:cNvSpPr>
            <a:spLocks noChangeArrowheads="1"/>
          </p:cNvSpPr>
          <p:nvPr/>
        </p:nvSpPr>
        <p:spPr bwMode="auto">
          <a:xfrm rot="1800000">
            <a:off x="5308339" y="2079777"/>
            <a:ext cx="2122380" cy="1303020"/>
          </a:xfrm>
          <a:prstGeom prst="rightArrow">
            <a:avLst>
              <a:gd name="adj1" fmla="val 39694"/>
              <a:gd name="adj2" fmla="val 105898"/>
            </a:avLst>
          </a:prstGeom>
          <a:gradFill rotWithShape="1">
            <a:gsLst>
              <a:gs pos="0">
                <a:schemeClr val="bg1">
                  <a:gamma/>
                  <a:tint val="0"/>
                  <a:invGamma/>
                  <a:alpha val="14999"/>
                </a:schemeClr>
              </a:gs>
              <a:gs pos="50000">
                <a:schemeClr val="bg1"/>
              </a:gs>
              <a:gs pos="100000">
                <a:schemeClr val="bg1">
                  <a:gamma/>
                  <a:tint val="0"/>
                  <a:invGamma/>
                  <a:alpha val="14999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lIns="117226" tIns="58613" rIns="117226" bIns="58613" anchor="ctr"/>
          <a:lstStyle/>
          <a:p>
            <a:endParaRPr lang="zh-CN" altLang="en-US"/>
          </a:p>
        </p:txBody>
      </p:sp>
      <p:grpSp>
        <p:nvGrpSpPr>
          <p:cNvPr id="3" name="Group 157"/>
          <p:cNvGrpSpPr>
            <a:grpSpLocks/>
          </p:cNvGrpSpPr>
          <p:nvPr/>
        </p:nvGrpSpPr>
        <p:grpSpPr bwMode="auto">
          <a:xfrm>
            <a:off x="2192879" y="856364"/>
            <a:ext cx="3481252" cy="1524512"/>
            <a:chOff x="1077" y="295"/>
            <a:chExt cx="1729" cy="1348"/>
          </a:xfrm>
        </p:grpSpPr>
        <p:pic>
          <p:nvPicPr>
            <p:cNvPr id="4" name="Picture 158" descr="box_reflex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77" y="347"/>
              <a:ext cx="1680" cy="1296"/>
            </a:xfrm>
            <a:prstGeom prst="rect">
              <a:avLst/>
            </a:prstGeom>
            <a:noFill/>
          </p:spPr>
        </p:pic>
        <p:sp>
          <p:nvSpPr>
            <p:cNvPr id="5" name="Rectangle 159"/>
            <p:cNvSpPr>
              <a:spLocks noChangeArrowheads="1"/>
            </p:cNvSpPr>
            <p:nvPr/>
          </p:nvSpPr>
          <p:spPr bwMode="auto">
            <a:xfrm>
              <a:off x="1126" y="295"/>
              <a:ext cx="1680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</a:t>
              </a:r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zh-CN" altLang="en-US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、 分析问题</a:t>
              </a:r>
              <a:endPara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</p:txBody>
        </p:sp>
      </p:grpSp>
      <p:grpSp>
        <p:nvGrpSpPr>
          <p:cNvPr id="6" name="Group 163"/>
          <p:cNvGrpSpPr>
            <a:grpSpLocks/>
          </p:cNvGrpSpPr>
          <p:nvPr/>
        </p:nvGrpSpPr>
        <p:grpSpPr bwMode="auto">
          <a:xfrm>
            <a:off x="3483397" y="3222170"/>
            <a:ext cx="8403771" cy="3383417"/>
            <a:chOff x="-1812" y="220"/>
            <a:chExt cx="4445" cy="2542"/>
          </a:xfrm>
        </p:grpSpPr>
        <p:pic>
          <p:nvPicPr>
            <p:cNvPr id="10" name="Picture 164" descr="box_reflex3"/>
            <p:cNvPicPr>
              <a:picLocks noChangeAspect="1" noChangeArrowheads="1"/>
            </p:cNvPicPr>
            <p:nvPr/>
          </p:nvPicPr>
          <p:blipFill>
            <a:blip r:embed="rId2">
              <a:lum contrast="18000"/>
            </a:blip>
            <a:srcRect/>
            <a:stretch>
              <a:fillRect/>
            </a:stretch>
          </p:blipFill>
          <p:spPr bwMode="auto">
            <a:xfrm>
              <a:off x="-1812" y="220"/>
              <a:ext cx="4445" cy="2542"/>
            </a:xfrm>
            <a:prstGeom prst="rect">
              <a:avLst/>
            </a:prstGeom>
            <a:noFill/>
          </p:spPr>
        </p:pic>
        <p:sp>
          <p:nvSpPr>
            <p:cNvPr id="11" name="Rectangle 165"/>
            <p:cNvSpPr>
              <a:spLocks noChangeArrowheads="1"/>
            </p:cNvSpPr>
            <p:nvPr/>
          </p:nvSpPr>
          <p:spPr bwMode="auto">
            <a:xfrm>
              <a:off x="-1480" y="295"/>
              <a:ext cx="3880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120000"/>
                </a:lnSpc>
              </a:pPr>
              <a:endParaRPr lang="zh-CN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</p:txBody>
        </p:sp>
      </p:grpSp>
      <p:sp>
        <p:nvSpPr>
          <p:cNvPr id="13" name="Text Box 170"/>
          <p:cNvSpPr txBox="1">
            <a:spLocks noChangeArrowheads="1"/>
          </p:cNvSpPr>
          <p:nvPr/>
        </p:nvSpPr>
        <p:spPr bwMode="auto">
          <a:xfrm>
            <a:off x="450851" y="318136"/>
            <a:ext cx="3076120" cy="59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100" b="1" dirty="0" smtClean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分项诊断出</a:t>
            </a:r>
            <a:r>
              <a:rPr lang="zh-CN" altLang="en-US" sz="3100" b="1" dirty="0" smtClean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对策</a:t>
            </a:r>
            <a:endParaRPr lang="zh-CN" altLang="en-US" sz="3100" b="1" dirty="0">
              <a:solidFill>
                <a:srgbClr val="FFFF6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94597" y="3425372"/>
            <a:ext cx="7155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通过比对，我们发现，全校学生的字词掌握上成了短板。</a:t>
            </a:r>
            <a:endParaRPr lang="zh-CN" alt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4092997" y="4746172"/>
            <a:ext cx="7155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通过分析研究，我们发现，我校学生字词巩固的时间较少，学生同字词反复见面的机会太少。大家必须想对策。</a:t>
            </a:r>
            <a:endParaRPr lang="zh-CN" altLang="en-US" sz="3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 l="8413" t="33026" r="71058" b="41069"/>
          <a:stretch>
            <a:fillRect/>
          </a:stretch>
        </p:blipFill>
        <p:spPr bwMode="auto">
          <a:xfrm>
            <a:off x="6545943" y="1175657"/>
            <a:ext cx="5080000" cy="519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628571" y="60960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五班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 l="8519" t="38444" r="71481" b="35820"/>
          <a:stretch>
            <a:fillRect/>
          </a:stretch>
        </p:blipFill>
        <p:spPr bwMode="auto">
          <a:xfrm>
            <a:off x="1465942" y="1190171"/>
            <a:ext cx="4746172" cy="510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889999" y="660400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六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班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椭圆 6"/>
          <p:cNvSpPr/>
          <p:nvPr/>
        </p:nvSpPr>
        <p:spPr>
          <a:xfrm>
            <a:off x="2642326" y="3511368"/>
            <a:ext cx="990600" cy="335280"/>
          </a:xfrm>
          <a:prstGeom prst="ellipse">
            <a:avLst/>
          </a:prstGeom>
          <a:noFill/>
          <a:ln w="1079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9064897" y="3518625"/>
            <a:ext cx="990600" cy="335280"/>
          </a:xfrm>
          <a:prstGeom prst="ellipse">
            <a:avLst/>
          </a:prstGeom>
          <a:noFill/>
          <a:ln w="1079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0" y="383791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技能维度</a:t>
            </a:r>
            <a:endParaRPr lang="zh-CN" alt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 l="8624" t="16942" r="52646" b="36328"/>
          <a:stretch>
            <a:fillRect/>
          </a:stretch>
        </p:blipFill>
        <p:spPr bwMode="auto">
          <a:xfrm>
            <a:off x="2148114" y="1393373"/>
            <a:ext cx="7257143" cy="516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094514" y="682172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班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557963"/>
            <a:ext cx="29674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能力维度</a:t>
            </a:r>
            <a:endParaRPr lang="zh-CN" alt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椭圆 4"/>
          <p:cNvSpPr/>
          <p:nvPr/>
        </p:nvSpPr>
        <p:spPr>
          <a:xfrm>
            <a:off x="6038669" y="5225144"/>
            <a:ext cx="990600" cy="551542"/>
          </a:xfrm>
          <a:prstGeom prst="ellipse">
            <a:avLst/>
          </a:prstGeom>
          <a:noFill/>
          <a:ln w="1079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56"/>
          <p:cNvSpPr>
            <a:spLocks noChangeArrowheads="1"/>
          </p:cNvSpPr>
          <p:nvPr/>
        </p:nvSpPr>
        <p:spPr bwMode="auto">
          <a:xfrm rot="1800000">
            <a:off x="5409939" y="2152348"/>
            <a:ext cx="2122380" cy="1303020"/>
          </a:xfrm>
          <a:prstGeom prst="rightArrow">
            <a:avLst>
              <a:gd name="adj1" fmla="val 39694"/>
              <a:gd name="adj2" fmla="val 105898"/>
            </a:avLst>
          </a:prstGeom>
          <a:gradFill rotWithShape="1">
            <a:gsLst>
              <a:gs pos="0">
                <a:schemeClr val="bg1">
                  <a:gamma/>
                  <a:tint val="0"/>
                  <a:invGamma/>
                  <a:alpha val="14999"/>
                </a:schemeClr>
              </a:gs>
              <a:gs pos="50000">
                <a:schemeClr val="bg1"/>
              </a:gs>
              <a:gs pos="100000">
                <a:schemeClr val="bg1">
                  <a:gamma/>
                  <a:tint val="0"/>
                  <a:invGamma/>
                  <a:alpha val="14999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lIns="117226" tIns="58613" rIns="117226" bIns="58613" anchor="ctr"/>
          <a:lstStyle/>
          <a:p>
            <a:endParaRPr lang="zh-CN" altLang="en-US"/>
          </a:p>
        </p:txBody>
      </p:sp>
      <p:grpSp>
        <p:nvGrpSpPr>
          <p:cNvPr id="2" name="Group 157"/>
          <p:cNvGrpSpPr>
            <a:grpSpLocks/>
          </p:cNvGrpSpPr>
          <p:nvPr/>
        </p:nvGrpSpPr>
        <p:grpSpPr bwMode="auto">
          <a:xfrm>
            <a:off x="2192879" y="856364"/>
            <a:ext cx="3481252" cy="1524512"/>
            <a:chOff x="1077" y="295"/>
            <a:chExt cx="1729" cy="1348"/>
          </a:xfrm>
        </p:grpSpPr>
        <p:pic>
          <p:nvPicPr>
            <p:cNvPr id="4" name="Picture 158" descr="box_reflex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77" y="347"/>
              <a:ext cx="1680" cy="1296"/>
            </a:xfrm>
            <a:prstGeom prst="rect">
              <a:avLst/>
            </a:prstGeom>
            <a:noFill/>
          </p:spPr>
        </p:pic>
        <p:sp>
          <p:nvSpPr>
            <p:cNvPr id="5" name="Rectangle 159"/>
            <p:cNvSpPr>
              <a:spLocks noChangeArrowheads="1"/>
            </p:cNvSpPr>
            <p:nvPr/>
          </p:nvSpPr>
          <p:spPr bwMode="auto">
            <a:xfrm>
              <a:off x="1126" y="295"/>
              <a:ext cx="1680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 </a:t>
              </a:r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3</a:t>
              </a:r>
              <a:r>
                <a:rPr lang="zh-CN" altLang="en-US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、 重点约课</a:t>
              </a:r>
              <a:endPara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</p:txBody>
        </p:sp>
      </p:grpSp>
      <p:grpSp>
        <p:nvGrpSpPr>
          <p:cNvPr id="3" name="Group 163"/>
          <p:cNvGrpSpPr>
            <a:grpSpLocks/>
          </p:cNvGrpSpPr>
          <p:nvPr/>
        </p:nvGrpSpPr>
        <p:grpSpPr bwMode="auto">
          <a:xfrm>
            <a:off x="3295498" y="3503865"/>
            <a:ext cx="8403771" cy="3354135"/>
            <a:chOff x="-1873" y="242"/>
            <a:chExt cx="4445" cy="2520"/>
          </a:xfrm>
        </p:grpSpPr>
        <p:pic>
          <p:nvPicPr>
            <p:cNvPr id="10" name="Picture 164" descr="box_reflex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1873" y="242"/>
              <a:ext cx="4445" cy="252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</p:pic>
        <p:sp>
          <p:nvSpPr>
            <p:cNvPr id="11" name="Rectangle 165"/>
            <p:cNvSpPr>
              <a:spLocks noChangeArrowheads="1"/>
            </p:cNvSpPr>
            <p:nvPr/>
          </p:nvSpPr>
          <p:spPr bwMode="auto">
            <a:xfrm>
              <a:off x="-1236" y="263"/>
              <a:ext cx="3025" cy="1296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120000"/>
                </a:lnSpc>
              </a:pPr>
              <a:r>
                <a:rPr lang="en-US" altLang="zh-CN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1</a:t>
              </a:r>
              <a:r>
                <a:rPr lang="zh-CN" alt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、五班、六班在综合概括上成了突出短板，老师</a:t>
              </a:r>
              <a:endParaRPr lang="en-US" altLang="zh-CN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平时的训练中一定包办太多，因此，教导处决定</a:t>
              </a:r>
              <a:endParaRPr lang="en-US" altLang="zh-CN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和五六班的老师重点约课，课中重点观察综合概</a:t>
              </a:r>
              <a:endParaRPr lang="en-US" altLang="zh-CN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  <a:p>
              <a:pPr eaLnBrk="0" hangingPunct="0">
                <a:lnSpc>
                  <a:spcPct val="120000"/>
                </a:lnSpc>
              </a:pPr>
              <a:r>
                <a:rPr lang="zh-CN" alt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宋体" pitchFamily="2" charset="-122"/>
                </a:rPr>
                <a:t>括能力的培养在</a:t>
              </a:r>
              <a:endParaRPr lang="zh-CN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endParaRPr>
            </a:p>
          </p:txBody>
        </p:sp>
      </p:grpSp>
      <p:sp>
        <p:nvSpPr>
          <p:cNvPr id="13" name="Text Box 170"/>
          <p:cNvSpPr txBox="1">
            <a:spLocks noChangeArrowheads="1"/>
          </p:cNvSpPr>
          <p:nvPr/>
        </p:nvSpPr>
        <p:spPr bwMode="auto">
          <a:xfrm>
            <a:off x="450851" y="318136"/>
            <a:ext cx="3076120" cy="59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 lIns="117226" tIns="58613" rIns="117226" bIns="58613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100" b="1" dirty="0" smtClean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分项诊断出</a:t>
            </a:r>
            <a:r>
              <a:rPr lang="zh-CN" altLang="en-US" sz="3100" b="1" dirty="0" smtClean="0">
                <a:solidFill>
                  <a:srgbClr val="FFFF66"/>
                </a:solidFill>
                <a:latin typeface="微软雅黑" pitchFamily="34" charset="-122"/>
                <a:ea typeface="微软雅黑" pitchFamily="34" charset="-122"/>
              </a:rPr>
              <a:t>对策</a:t>
            </a:r>
            <a:endParaRPr lang="zh-CN" altLang="en-US" sz="3100" b="1" dirty="0">
              <a:solidFill>
                <a:srgbClr val="FFFF66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97830" y="5195668"/>
            <a:ext cx="6662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</a:rPr>
              <a:t>2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、二班的自我认识成了突出短板，老师在尊重学生个性上有一定的问题，教导处必须找老师交流，并约课，重点观察他对学生的关注度。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0578" y="772331"/>
            <a:ext cx="7927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/>
              <a:t>学校总成绩、知识、技能、能力等模块与全县平均成绩对比如下：</a:t>
            </a:r>
            <a:endParaRPr lang="zh-CN" altLang="en-US" sz="2000" b="1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34340" y="-2215091"/>
          <a:ext cx="6835139" cy="1228725"/>
        </p:xfrm>
        <a:graphic>
          <a:graphicData uri="http://schemas.openxmlformats.org/drawingml/2006/table">
            <a:tbl>
              <a:tblPr/>
              <a:tblGrid>
                <a:gridCol w="1297105"/>
                <a:gridCol w="1504846"/>
                <a:gridCol w="1297105"/>
                <a:gridCol w="1317373"/>
                <a:gridCol w="1418710"/>
              </a:tblGrid>
              <a:tr h="4191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类别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知识平均分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技能平均分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能力 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总成绩平均分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年级平均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区域平均分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2248350" y="1495315"/>
          <a:ext cx="7584141" cy="4023361"/>
        </p:xfrm>
        <a:graphic>
          <a:graphicData uri="http://schemas.openxmlformats.org/drawingml/2006/table">
            <a:tbl>
              <a:tblPr/>
              <a:tblGrid>
                <a:gridCol w="2399926"/>
                <a:gridCol w="2784289"/>
                <a:gridCol w="2399926"/>
              </a:tblGrid>
              <a:tr h="105185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类别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年级</a:t>
                      </a:r>
                      <a:r>
                        <a:rPr lang="zh-CN" altLang="en-US" sz="24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平均分</a:t>
                      </a:r>
                      <a:endParaRPr lang="zh-CN" altLang="en-US" sz="24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区域平均分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  <a:tr h="71000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知识平均分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  <a:tr h="71000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技能平均分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89.70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  <a:tr h="71000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能力 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  <a:tr h="84148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总成绩平均分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89.00</a:t>
                      </a:r>
                      <a:endParaRPr lang="en-US" altLang="zh-CN" sz="24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</a:tbl>
          </a:graphicData>
        </a:graphic>
      </p:graphicFrame>
      <p:grpSp>
        <p:nvGrpSpPr>
          <p:cNvPr id="13" name="组合 12"/>
          <p:cNvGrpSpPr/>
          <p:nvPr/>
        </p:nvGrpSpPr>
        <p:grpSpPr>
          <a:xfrm>
            <a:off x="5563498" y="2538805"/>
            <a:ext cx="1106243" cy="2906358"/>
            <a:chOff x="5563498" y="2538805"/>
            <a:chExt cx="1106243" cy="2906358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5615493" y="2538805"/>
              <a:ext cx="1054248" cy="69924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Oval 5"/>
            <p:cNvSpPr>
              <a:spLocks noChangeArrowheads="1"/>
            </p:cNvSpPr>
            <p:nvPr/>
          </p:nvSpPr>
          <p:spPr bwMode="auto">
            <a:xfrm>
              <a:off x="5595771" y="3239845"/>
              <a:ext cx="1054248" cy="69924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5563498" y="3960608"/>
              <a:ext cx="1054248" cy="69924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5574256" y="4745916"/>
              <a:ext cx="1054248" cy="69924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8440" y="2255520"/>
            <a:ext cx="670560" cy="3276600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r>
              <a:rPr lang="zh-CN" altLang="en-US" sz="3200">
                <a:latin typeface="华文隶书" charset="0"/>
                <a:ea typeface="华文隶书" charset="0"/>
              </a:rPr>
              <a:t>分项诊断出对策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64235" y="1769745"/>
            <a:ext cx="4295775" cy="36537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98030" y="-9525"/>
            <a:ext cx="3922395" cy="32327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036435" y="3292475"/>
            <a:ext cx="4010025" cy="336550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3307080" y="5062220"/>
            <a:ext cx="365760" cy="335280"/>
          </a:xfrm>
          <a:prstGeom prst="ellipse">
            <a:avLst/>
          </a:prstGeom>
          <a:noFill/>
          <a:ln w="444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9331960" y="6316980"/>
            <a:ext cx="365760" cy="335280"/>
          </a:xfrm>
          <a:prstGeom prst="ellipse">
            <a:avLst/>
          </a:prstGeom>
          <a:noFill/>
          <a:ln w="444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9352280" y="2862580"/>
            <a:ext cx="365760" cy="335280"/>
          </a:xfrm>
          <a:prstGeom prst="ellipse">
            <a:avLst/>
          </a:prstGeom>
          <a:noFill/>
          <a:ln w="444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箭头连接符 9"/>
          <p:cNvCxnSpPr>
            <a:stCxn id="8" idx="2"/>
          </p:cNvCxnSpPr>
          <p:nvPr/>
        </p:nvCxnSpPr>
        <p:spPr>
          <a:xfrm flipH="1">
            <a:off x="3810000" y="3030220"/>
            <a:ext cx="5542280" cy="2016760"/>
          </a:xfrm>
          <a:prstGeom prst="straightConnector1">
            <a:avLst/>
          </a:prstGeom>
          <a:ln w="47625" cmpd="thickThin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>
            <a:stCxn id="7" idx="2"/>
          </p:cNvCxnSpPr>
          <p:nvPr/>
        </p:nvCxnSpPr>
        <p:spPr>
          <a:xfrm flipH="1" flipV="1">
            <a:off x="3937000" y="5173980"/>
            <a:ext cx="5394960" cy="1310640"/>
          </a:xfrm>
          <a:prstGeom prst="straightConnector1">
            <a:avLst/>
          </a:prstGeom>
          <a:ln w="47625" cmpd="thickThin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5137150" y="3475355"/>
            <a:ext cx="853440" cy="2423795"/>
          </a:xfrm>
          <a:prstGeom prst="rect">
            <a:avLst/>
          </a:prstGeom>
          <a:noFill/>
          <a:ln>
            <a:noFill/>
          </a:ln>
        </p:spPr>
        <p:txBody>
          <a:bodyPr vert="eaVert" wrap="square" rtlCol="0" anchor="t">
            <a:spAutoFit/>
          </a:bodyPr>
          <a:lstStyle/>
          <a:p>
            <a:pPr algn="ctr"/>
            <a:r>
              <a:rPr lang="zh-CN" altLang="en-US" sz="44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行楷" charset="0"/>
                <a:ea typeface="华文行楷" charset="0"/>
              </a:rPr>
              <a:t>优势互补</a:t>
            </a:r>
          </a:p>
        </p:txBody>
      </p:sp>
      <p:sp>
        <p:nvSpPr>
          <p:cNvPr id="13" name="椭圆 12"/>
          <p:cNvSpPr/>
          <p:nvPr/>
        </p:nvSpPr>
        <p:spPr>
          <a:xfrm>
            <a:off x="9057640" y="5006340"/>
            <a:ext cx="990600" cy="335280"/>
          </a:xfrm>
          <a:prstGeom prst="ellipse">
            <a:avLst/>
          </a:prstGeom>
          <a:noFill/>
          <a:ln w="1079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1155408" y="957430"/>
            <a:ext cx="677108" cy="467135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华文行楷" charset="0"/>
                <a:ea typeface="华文行楷" charset="0"/>
              </a:rPr>
              <a:t>重点约课，分析问题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ldLvl="0" animBg="1"/>
      <p:bldP spid="8" grpId="0" bldLvl="0" animBg="1"/>
      <p:bldP spid="12" grpId="0"/>
      <p:bldP spid="13" grpId="0" bldLvl="0" animBg="1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图片 102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3025" y="1299845"/>
            <a:ext cx="3895090" cy="322326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pic>
      <p:pic>
        <p:nvPicPr>
          <p:cNvPr id="104" name="图片 103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275070" y="28575"/>
            <a:ext cx="4061460" cy="288988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pic>
      <p:pic>
        <p:nvPicPr>
          <p:cNvPr id="105" name="图片 104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6291580" y="3086735"/>
            <a:ext cx="4044950" cy="342455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pic>
      <p:sp>
        <p:nvSpPr>
          <p:cNvPr id="106" name="文本框 105"/>
          <p:cNvSpPr txBox="1"/>
          <p:nvPr/>
        </p:nvSpPr>
        <p:spPr>
          <a:xfrm>
            <a:off x="5193030" y="6296343"/>
            <a:ext cx="5080000" cy="26035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marL="0" indent="0" algn="l"/>
            <a:r>
              <a:rPr lang="en-US" altLang="zh-CN" sz="1050" b="0" u="none">
                <a:latin typeface="Calibri" charset="0"/>
                <a:ea typeface="Calibri" charset="0"/>
                <a:cs typeface="Calibri" charset="0"/>
              </a:rPr>
              <a:t> </a:t>
            </a:r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2133600" y="3771900"/>
            <a:ext cx="868680" cy="381000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8387080" y="2176780"/>
            <a:ext cx="868680" cy="381000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8346440" y="5641340"/>
            <a:ext cx="868680" cy="381000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8376920" y="490220"/>
            <a:ext cx="868680" cy="381000"/>
          </a:xfrm>
          <a:prstGeom prst="ellipse">
            <a:avLst/>
          </a:prstGeom>
          <a:noFill/>
          <a:ln w="539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064885" y="872490"/>
            <a:ext cx="5335905" cy="139636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7742555" y="1684655"/>
            <a:ext cx="3855085" cy="471805"/>
          </a:xfrm>
          <a:prstGeom prst="ellipse">
            <a:avLst/>
          </a:prstGeom>
          <a:noFill/>
          <a:ln w="539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nimBg="1"/>
      <p:bldP spid="4" grpId="0" bldLvl="0" animBg="1"/>
      <p:bldP spid="5" grpId="0" bldLvl="0" animBg="1"/>
      <p:bldP spid="7" grpId="0" bldLvl="0" animBg="1"/>
      <p:bldP spid="7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120" y="1744345"/>
            <a:ext cx="4968240" cy="27736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12840" y="24130"/>
            <a:ext cx="5146040" cy="29305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197600" y="3453765"/>
            <a:ext cx="5085080" cy="2953385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2595880" y="2339340"/>
            <a:ext cx="990600" cy="335280"/>
          </a:xfrm>
          <a:prstGeom prst="ellipse">
            <a:avLst/>
          </a:prstGeom>
          <a:noFill/>
          <a:ln w="1079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8895080" y="683260"/>
            <a:ext cx="990600" cy="335280"/>
          </a:xfrm>
          <a:prstGeom prst="ellipse">
            <a:avLst/>
          </a:prstGeom>
          <a:noFill/>
          <a:ln w="1079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8915400" y="4163060"/>
            <a:ext cx="990600" cy="335280"/>
          </a:xfrm>
          <a:prstGeom prst="ellipse">
            <a:avLst/>
          </a:prstGeom>
          <a:noFill/>
          <a:ln w="10795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2540000" y="3456940"/>
            <a:ext cx="990600" cy="335280"/>
          </a:xfrm>
          <a:prstGeom prst="ellipse">
            <a:avLst/>
          </a:prstGeom>
          <a:noFill/>
          <a:ln w="107950" cmpd="sng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8961120" y="5290820"/>
            <a:ext cx="990600" cy="335280"/>
          </a:xfrm>
          <a:prstGeom prst="ellipse">
            <a:avLst/>
          </a:prstGeom>
          <a:noFill/>
          <a:ln w="107950" cmpd="sng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905240" y="1821180"/>
            <a:ext cx="990600" cy="335280"/>
          </a:xfrm>
          <a:prstGeom prst="ellipse">
            <a:avLst/>
          </a:prstGeom>
          <a:noFill/>
          <a:ln w="107950" cmpd="sng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309360" y="1211580"/>
            <a:ext cx="3566160" cy="426720"/>
          </a:xfrm>
          <a:prstGeom prst="rect">
            <a:avLst/>
          </a:prstGeom>
          <a:noFill/>
          <a:ln w="9842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223000" y="2329180"/>
            <a:ext cx="3566160" cy="426720"/>
          </a:xfrm>
          <a:prstGeom prst="rect">
            <a:avLst/>
          </a:prstGeom>
          <a:noFill/>
          <a:ln w="9842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animBg="1"/>
      <p:bldP spid="11" grpId="0" bldLvl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15595" y="563880"/>
            <a:ext cx="11013440" cy="701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>
                <a:latin typeface="黑体" charset="0"/>
                <a:ea typeface="黑体" charset="0"/>
              </a:rPr>
              <a:t>三、数据背后的原因分析及改进措施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6215" y="2819400"/>
            <a:ext cx="11866245" cy="579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1、全校属“自主型”学生，计算能力较好，教师重视抓基本训练。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0015" y="4206240"/>
            <a:ext cx="11911330" cy="579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 2、不足之处：学生在能力这一项上总体比较差，尤其是探究能力。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00990" y="1478280"/>
            <a:ext cx="2708275" cy="640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>
                <a:latin typeface="华文新魏" charset="0"/>
                <a:ea typeface="华文新魏" charset="0"/>
              </a:rPr>
              <a:t>原因分析：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44195" y="1097915"/>
            <a:ext cx="6821805" cy="640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>
                <a:latin typeface="华文新魏" charset="0"/>
                <a:ea typeface="华文新魏" charset="0"/>
              </a:rPr>
              <a:t>改进措施：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75310" y="1905000"/>
            <a:ext cx="6867525" cy="579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1、加强宣传，引起教师的重视。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9915" y="2575560"/>
            <a:ext cx="5770245" cy="579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2、落实管理。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58800" y="3337560"/>
            <a:ext cx="5359400" cy="579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3、建立问题台账。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16890" y="4160520"/>
            <a:ext cx="11787505" cy="579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4、教导处要求各班教师认真解读ACTS测试报告，找自身问题。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3235" y="4983480"/>
            <a:ext cx="6257925" cy="579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/>
              <a:t>5、要求学生家长认真阅读报告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87170" y="2606675"/>
            <a:ext cx="8823325" cy="91440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行楷" charset="0"/>
                <a:ea typeface="华文行楷" charset="0"/>
              </a:rPr>
              <a:t>感性聆听，敬请斧正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20685" y="566058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知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识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70286" y="551544"/>
            <a:ext cx="1741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技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55201" y="449943"/>
            <a:ext cx="5966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能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力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6406864" y="4517445"/>
            <a:ext cx="1242165" cy="80929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633029" y="4572001"/>
            <a:ext cx="1122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自主 </a:t>
            </a:r>
            <a:endParaRPr lang="zh-CN" altLang="en-US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8897260" y="4049485"/>
            <a:ext cx="245291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00B050"/>
                </a:solidFill>
              </a:rPr>
              <a:t>学生的综合概括的能力、字词和语段的掌握是劣势。</a:t>
            </a:r>
            <a:endParaRPr lang="en-US" altLang="zh-CN" sz="2000" b="1" dirty="0" smtClean="0">
              <a:solidFill>
                <a:srgbClr val="00B050"/>
              </a:solidFill>
            </a:endParaRPr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9353264" y="2097315"/>
            <a:ext cx="828508" cy="290286"/>
          </a:xfrm>
          <a:prstGeom prst="ellips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0" name="直接箭头连接符 29"/>
          <p:cNvCxnSpPr>
            <a:endCxn id="32" idx="7"/>
          </p:cNvCxnSpPr>
          <p:nvPr/>
        </p:nvCxnSpPr>
        <p:spPr>
          <a:xfrm rot="16200000" flipH="1">
            <a:off x="8947140" y="3244859"/>
            <a:ext cx="3547924" cy="1964033"/>
          </a:xfrm>
          <a:prstGeom prst="straightConnector1">
            <a:avLst/>
          </a:prstGeom>
          <a:ln w="47625" cmpd="thickThin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8853714" y="5907313"/>
            <a:ext cx="3338286" cy="63863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9218109" y="6066972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7030A0"/>
                </a:solidFill>
              </a:rPr>
              <a:t>推理相对来说是该班的优势</a:t>
            </a:r>
            <a:endParaRPr lang="zh-CN" altLang="en-US" b="1" dirty="0">
              <a:solidFill>
                <a:srgbClr val="7030A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3702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一</a:t>
            </a:r>
            <a:r>
              <a:rPr lang="zh-CN" altLang="en-US" dirty="0" smtClean="0"/>
              <a:t>班</a:t>
            </a:r>
            <a:endParaRPr lang="zh-CN" altLang="en-US" dirty="0"/>
          </a:p>
        </p:txBody>
      </p:sp>
      <p:grpSp>
        <p:nvGrpSpPr>
          <p:cNvPr id="2" name="组合 13"/>
          <p:cNvGrpSpPr/>
          <p:nvPr/>
        </p:nvGrpSpPr>
        <p:grpSpPr>
          <a:xfrm>
            <a:off x="2234006" y="2986187"/>
            <a:ext cx="6536721" cy="3304645"/>
            <a:chOff x="2306577" y="2971674"/>
            <a:chExt cx="6536721" cy="3304645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8068749" y="3116817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Oval 5"/>
            <p:cNvSpPr>
              <a:spLocks noChangeArrowheads="1"/>
            </p:cNvSpPr>
            <p:nvPr/>
          </p:nvSpPr>
          <p:spPr bwMode="auto">
            <a:xfrm>
              <a:off x="2393663" y="2971674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Oval 5"/>
            <p:cNvSpPr>
              <a:spLocks noChangeArrowheads="1"/>
            </p:cNvSpPr>
            <p:nvPr/>
          </p:nvSpPr>
          <p:spPr bwMode="auto">
            <a:xfrm>
              <a:off x="2306577" y="5889045"/>
              <a:ext cx="774549" cy="3872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组合 36"/>
          <p:cNvGrpSpPr/>
          <p:nvPr/>
        </p:nvGrpSpPr>
        <p:grpSpPr>
          <a:xfrm>
            <a:off x="8737601" y="1930399"/>
            <a:ext cx="2670628" cy="3178631"/>
            <a:chOff x="8650515" y="2737077"/>
            <a:chExt cx="2670628" cy="3805805"/>
          </a:xfrm>
        </p:grpSpPr>
        <p:grpSp>
          <p:nvGrpSpPr>
            <p:cNvPr id="4" name="组合 35"/>
            <p:cNvGrpSpPr/>
            <p:nvPr/>
          </p:nvGrpSpPr>
          <p:grpSpPr>
            <a:xfrm>
              <a:off x="9258922" y="2737077"/>
              <a:ext cx="828508" cy="2380800"/>
              <a:chOff x="9258922" y="2737077"/>
              <a:chExt cx="828508" cy="2380800"/>
            </a:xfrm>
          </p:grpSpPr>
          <p:cxnSp>
            <p:nvCxnSpPr>
              <p:cNvPr id="25" name="直接箭头连接符 24"/>
              <p:cNvCxnSpPr>
                <a:stCxn id="50" idx="5"/>
              </p:cNvCxnSpPr>
              <p:nvPr/>
            </p:nvCxnSpPr>
            <p:spPr>
              <a:xfrm rot="5400000">
                <a:off x="8836084" y="3987863"/>
                <a:ext cx="2207189" cy="52840"/>
              </a:xfrm>
              <a:prstGeom prst="straightConnector1">
                <a:avLst/>
              </a:prstGeom>
              <a:ln w="47625" cmpd="thickThin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Oval 5"/>
              <p:cNvSpPr>
                <a:spLocks noChangeArrowheads="1"/>
              </p:cNvSpPr>
              <p:nvPr/>
            </p:nvSpPr>
            <p:spPr bwMode="auto">
              <a:xfrm>
                <a:off x="9258922" y="2737077"/>
                <a:ext cx="828508" cy="203399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>
              <a:off x="8650515" y="5239524"/>
              <a:ext cx="2670628" cy="1303358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" name="组合 20"/>
          <p:cNvGrpSpPr/>
          <p:nvPr/>
        </p:nvGrpSpPr>
        <p:grpSpPr>
          <a:xfrm>
            <a:off x="3008555" y="3204392"/>
            <a:ext cx="5104930" cy="2892803"/>
            <a:chOff x="2935984" y="3305992"/>
            <a:chExt cx="5104930" cy="2892803"/>
          </a:xfrm>
        </p:grpSpPr>
        <p:cxnSp>
          <p:nvCxnSpPr>
            <p:cNvPr id="15" name="直接箭头连接符 14"/>
            <p:cNvCxnSpPr/>
            <p:nvPr/>
          </p:nvCxnSpPr>
          <p:spPr>
            <a:xfrm rot="10800000" flipV="1">
              <a:off x="6894286" y="3585027"/>
              <a:ext cx="1146628" cy="914401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16"/>
            <p:cNvCxnSpPr>
              <a:stCxn id="13" idx="6"/>
            </p:cNvCxnSpPr>
            <p:nvPr/>
          </p:nvCxnSpPr>
          <p:spPr>
            <a:xfrm flipV="1">
              <a:off x="2935984" y="4601029"/>
              <a:ext cx="3682530" cy="1597766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/>
            <p:nvPr/>
          </p:nvCxnSpPr>
          <p:spPr>
            <a:xfrm>
              <a:off x="3024051" y="3305992"/>
              <a:ext cx="3841206" cy="1164408"/>
            </a:xfrm>
            <a:prstGeom prst="straightConnector1">
              <a:avLst/>
            </a:prstGeom>
            <a:ln w="47625" cmpd="thickThin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3518523" y="1226459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46" name="直接箭头连接符 45"/>
          <p:cNvCxnSpPr>
            <a:endCxn id="27" idx="1"/>
          </p:cNvCxnSpPr>
          <p:nvPr/>
        </p:nvCxnSpPr>
        <p:spPr>
          <a:xfrm>
            <a:off x="4455886" y="2235200"/>
            <a:ext cx="4672820" cy="1944675"/>
          </a:xfrm>
          <a:prstGeom prst="straightConnector1">
            <a:avLst/>
          </a:prstGeom>
          <a:ln w="47625" cmpd="thickThin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5"/>
          <p:cNvSpPr>
            <a:spLocks noChangeArrowheads="1"/>
          </p:cNvSpPr>
          <p:nvPr/>
        </p:nvSpPr>
        <p:spPr bwMode="auto">
          <a:xfrm>
            <a:off x="3533037" y="1836059"/>
            <a:ext cx="828508" cy="290286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8571" t="37249" r="64339" b="14159"/>
          <a:stretch>
            <a:fillRect/>
          </a:stretch>
        </p:blipFill>
        <p:spPr bwMode="auto">
          <a:xfrm>
            <a:off x="522515" y="1553029"/>
            <a:ext cx="3715657" cy="503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8518" t="23884" r="64286" b="18212"/>
          <a:stretch>
            <a:fillRect/>
          </a:stretch>
        </p:blipFill>
        <p:spPr bwMode="auto">
          <a:xfrm>
            <a:off x="4368799" y="1625599"/>
            <a:ext cx="3730171" cy="496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8730" t="32180" r="64497" b="25661"/>
          <a:stretch>
            <a:fillRect/>
          </a:stretch>
        </p:blipFill>
        <p:spPr bwMode="auto">
          <a:xfrm>
            <a:off x="8287658" y="1538513"/>
            <a:ext cx="3672114" cy="493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3035" y="656217"/>
            <a:ext cx="8392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/>
              <a:t>（一）学校总成绩、知识、技能、能力等模块与全县平均成绩对比如下：</a:t>
            </a:r>
            <a:endParaRPr lang="zh-CN" altLang="en-US" sz="2000" b="1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34340" y="-2215091"/>
          <a:ext cx="6835139" cy="1228725"/>
        </p:xfrm>
        <a:graphic>
          <a:graphicData uri="http://schemas.openxmlformats.org/drawingml/2006/table">
            <a:tbl>
              <a:tblPr/>
              <a:tblGrid>
                <a:gridCol w="1297105"/>
                <a:gridCol w="1504846"/>
                <a:gridCol w="1297105"/>
                <a:gridCol w="1317373"/>
                <a:gridCol w="1418710"/>
              </a:tblGrid>
              <a:tr h="4191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类别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知识平均分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技能平均分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能力 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总成绩平均分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年级平均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区域平均分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81.48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图表 7"/>
          <p:cNvGraphicFramePr/>
          <p:nvPr/>
        </p:nvGraphicFramePr>
        <p:xfrm>
          <a:off x="1203661" y="999365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186" y="1183341"/>
            <a:ext cx="10575331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结合以上数据先将学校总体表现情况分析如下：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1</a:t>
            </a:r>
            <a:r>
              <a:rPr lang="zh-CN" altLang="en-US" sz="2800" dirty="0" smtClean="0"/>
              <a:t>、知识应用、技能应用、能力倾向中得分率最高的是技能应用</a:t>
            </a:r>
            <a:endParaRPr lang="en-US" altLang="zh-CN" sz="2800" dirty="0" smtClean="0"/>
          </a:p>
          <a:p>
            <a:r>
              <a:rPr lang="zh-CN" altLang="en-US" sz="2800" dirty="0" smtClean="0"/>
              <a:t>       ，最低的是能力倾向。这个数据表明在上一阶段的学习中，本</a:t>
            </a:r>
            <a:endParaRPr lang="en-US" altLang="zh-CN" sz="2800" dirty="0" smtClean="0"/>
          </a:p>
          <a:p>
            <a:r>
              <a:rPr lang="en-US" altLang="zh-CN" sz="2800" dirty="0" smtClean="0"/>
              <a:t>       </a:t>
            </a:r>
            <a:r>
              <a:rPr lang="zh-CN" altLang="en-US" sz="2800" dirty="0" smtClean="0"/>
              <a:t>校学生总体展示出来的长板是知识应用，短板是能力倾向。</a:t>
            </a:r>
            <a:endParaRPr lang="en-US" altLang="zh-CN" sz="2800" dirty="0" smtClean="0"/>
          </a:p>
          <a:p>
            <a:r>
              <a:rPr lang="en-US" altLang="zh-CN" sz="2800" dirty="0" smtClean="0"/>
              <a:t>2</a:t>
            </a:r>
            <a:r>
              <a:rPr lang="zh-CN" altLang="en-US" sz="2800" dirty="0" smtClean="0"/>
              <a:t>、同年级平均水平相比，本校学生高于全县学生平均水平的是</a:t>
            </a:r>
            <a:endParaRPr lang="en-US" altLang="zh-CN" sz="2800" dirty="0" smtClean="0"/>
          </a:p>
          <a:p>
            <a:r>
              <a:rPr lang="zh-CN" altLang="en-US" sz="2800" dirty="0" smtClean="0"/>
              <a:t>      知识应用、技能应用、和能力倾向，表明本校学生的优势是</a:t>
            </a:r>
            <a:endParaRPr lang="en-US" altLang="zh-CN" sz="2800" dirty="0" smtClean="0"/>
          </a:p>
          <a:p>
            <a:r>
              <a:rPr lang="en-US" altLang="zh-CN" sz="2800" dirty="0" smtClean="0"/>
              <a:t>       </a:t>
            </a:r>
            <a:r>
              <a:rPr lang="zh-CN" altLang="en-US" sz="2800" dirty="0" smtClean="0"/>
              <a:t>知识应用、技能应用和能力倾向。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11200" y="487680"/>
            <a:ext cx="4749800" cy="701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>
                <a:latin typeface="黑体" charset="0"/>
                <a:ea typeface="黑体" charset="0"/>
              </a:rPr>
              <a:t>二、具体表现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7475" y="1249680"/>
            <a:ext cx="6044565" cy="640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dirty="0"/>
              <a:t>（一）总体把握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4640" y="2134235"/>
            <a:ext cx="670560" cy="2300605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r>
              <a:rPr lang="zh-CN" altLang="en-US" sz="3200">
                <a:latin typeface="华文隶书" charset="0"/>
                <a:ea typeface="华文隶书" charset="0"/>
              </a:rPr>
              <a:t>分项定类型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r="19521" b="4449"/>
          <a:stretch>
            <a:fillRect/>
          </a:stretch>
        </p:blipFill>
        <p:spPr>
          <a:xfrm>
            <a:off x="1173390" y="1970314"/>
            <a:ext cx="5708524" cy="40660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006590" y="2026920"/>
            <a:ext cx="5282565" cy="3352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dirty="0" smtClean="0"/>
              <a:t>知识</a:t>
            </a:r>
            <a:r>
              <a:rPr lang="en-US" altLang="zh-CN" sz="3200" dirty="0" smtClean="0"/>
              <a:t>89.14</a:t>
            </a:r>
            <a:r>
              <a:rPr lang="zh-CN" altLang="en-US" sz="3200" dirty="0" smtClean="0"/>
              <a:t>分</a:t>
            </a:r>
            <a:r>
              <a:rPr lang="zh-CN" altLang="en-US" sz="3200" dirty="0"/>
              <a:t>，</a:t>
            </a:r>
            <a:r>
              <a:rPr lang="zh-CN" altLang="en-US" sz="3200" dirty="0" smtClean="0"/>
              <a:t>技能</a:t>
            </a:r>
            <a:r>
              <a:rPr lang="en-US" altLang="zh-CN" sz="3200" dirty="0" smtClean="0"/>
              <a:t>89.69</a:t>
            </a:r>
            <a:r>
              <a:rPr lang="zh-CN" altLang="en-US" sz="3200" dirty="0" smtClean="0"/>
              <a:t>分</a:t>
            </a:r>
            <a:r>
              <a:rPr lang="zh-CN" altLang="en-US" sz="3200" dirty="0"/>
              <a:t>，</a:t>
            </a:r>
            <a:r>
              <a:rPr lang="zh-CN" altLang="en-US" sz="3200" dirty="0" smtClean="0"/>
              <a:t>能力</a:t>
            </a:r>
            <a:r>
              <a:rPr lang="en-US" altLang="zh-CN" sz="3200" dirty="0" smtClean="0"/>
              <a:t>85.15</a:t>
            </a:r>
            <a:r>
              <a:rPr lang="zh-CN" altLang="en-US" sz="3200" dirty="0" smtClean="0"/>
              <a:t>分</a:t>
            </a:r>
            <a:r>
              <a:rPr lang="zh-CN" altLang="en-US" sz="3200" dirty="0"/>
              <a:t>，</a:t>
            </a:r>
          </a:p>
          <a:p>
            <a:r>
              <a:rPr lang="zh-CN" altLang="en-US" sz="3200" dirty="0"/>
              <a:t>呈中知识、高技能、低能力，可以看出我校学生总体上属于以训练为主的</a:t>
            </a:r>
          </a:p>
          <a:p>
            <a:r>
              <a:rPr lang="zh-CN" altLang="en-US" sz="3200" dirty="0"/>
              <a:t>“</a:t>
            </a:r>
            <a:r>
              <a:rPr lang="zh-CN" altLang="en-US" sz="5400" dirty="0">
                <a:solidFill>
                  <a:srgbClr val="FF0000"/>
                </a:solidFill>
                <a:latin typeface="华文新魏" charset="0"/>
                <a:ea typeface="华文新魏" charset="0"/>
              </a:rPr>
              <a:t>自主型</a:t>
            </a:r>
            <a:r>
              <a:rPr lang="zh-CN" altLang="en-US" sz="3200" dirty="0"/>
              <a:t>”学生。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76200" y="881561"/>
            <a:ext cx="677108" cy="3427730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r>
              <a:rPr lang="zh-CN" altLang="en-US" sz="3200" dirty="0" smtClean="0">
                <a:latin typeface="华文隶书" charset="0"/>
                <a:ea typeface="华文隶书" charset="0"/>
              </a:rPr>
              <a:t>区域比较</a:t>
            </a:r>
            <a:r>
              <a:rPr lang="zh-CN" altLang="en-US" sz="3200" dirty="0">
                <a:latin typeface="华文隶书" charset="0"/>
                <a:ea typeface="华文隶书" charset="0"/>
              </a:rPr>
              <a:t>找差距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92158" y="5609664"/>
            <a:ext cx="3048635" cy="7010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00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charset="0"/>
                <a:ea typeface="华文新魏" charset="0"/>
              </a:rPr>
              <a:t>树立自信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606862" y="5612952"/>
            <a:ext cx="3048635" cy="7010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000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charset="0"/>
                <a:ea typeface="华文新魏" charset="0"/>
              </a:rPr>
              <a:t>找到短板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312895" y="828339"/>
          <a:ext cx="7353822" cy="3715512"/>
        </p:xfrm>
        <a:graphic>
          <a:graphicData uri="http://schemas.openxmlformats.org/drawingml/2006/table">
            <a:tbl>
              <a:tblPr/>
              <a:tblGrid>
                <a:gridCol w="1395536"/>
                <a:gridCol w="1619040"/>
                <a:gridCol w="1395536"/>
                <a:gridCol w="1417342"/>
                <a:gridCol w="1526368"/>
              </a:tblGrid>
              <a:tr h="53169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知识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技能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能力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总成绩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537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90.06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86.26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86.34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91.54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92.28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86.92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91.37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90.62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88.97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75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年级平均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89.70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85.16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89</a:t>
                      </a:r>
                      <a:endParaRPr lang="en-US" altLang="zh-CN" sz="18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35375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年级最低分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86.34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82.29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85.89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</a:tr>
              <a:tr h="35375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区域平均分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81.48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84.61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19166" y="550092"/>
            <a:ext cx="670560" cy="2727960"/>
          </a:xfrm>
          <a:prstGeom prst="rect">
            <a:avLst/>
          </a:prstGeom>
          <a:noFill/>
        </p:spPr>
        <p:txBody>
          <a:bodyPr vert="eaVert" wrap="square" rtlCol="0" anchor="t">
            <a:spAutoFit/>
          </a:bodyPr>
          <a:lstStyle/>
          <a:p>
            <a:r>
              <a:rPr lang="zh-CN" altLang="en-US" sz="3200" dirty="0">
                <a:latin typeface="华文隶书" charset="0"/>
                <a:ea typeface="华文隶书" charset="0"/>
              </a:rPr>
              <a:t>班级总体分析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555414" y="4582758"/>
            <a:ext cx="8878570" cy="914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dirty="0"/>
              <a:t>三个班的学生也都属于学习“</a:t>
            </a:r>
            <a:r>
              <a:rPr lang="zh-CN" altLang="en-US" sz="5400" dirty="0">
                <a:solidFill>
                  <a:srgbClr val="FF0000"/>
                </a:solidFill>
                <a:latin typeface="华文新魏" charset="0"/>
                <a:ea typeface="华文新魏" charset="0"/>
              </a:rPr>
              <a:t>自主型</a:t>
            </a:r>
            <a:r>
              <a:rPr lang="zh-CN" altLang="en-US" sz="3200" dirty="0"/>
              <a:t>”学生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2162287" y="849854"/>
          <a:ext cx="6863377" cy="3431688"/>
        </p:xfrm>
        <a:graphic>
          <a:graphicData uri="http://schemas.openxmlformats.org/drawingml/2006/table">
            <a:tbl>
              <a:tblPr/>
              <a:tblGrid>
                <a:gridCol w="1154959"/>
                <a:gridCol w="1475915"/>
                <a:gridCol w="1365323"/>
                <a:gridCol w="1433590"/>
                <a:gridCol w="1433590"/>
              </a:tblGrid>
              <a:tr h="68743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班级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知识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技能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能力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总成绩 平均分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73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90.06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89.40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3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82.29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3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91.54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92.28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86.92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91.37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3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90.62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84.83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89.53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3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88.60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88.97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88.40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3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89.30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89.90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>
                          <a:solidFill>
                            <a:srgbClr val="000000"/>
                          </a:solidFill>
                          <a:latin typeface="宋体"/>
                        </a:rPr>
                        <a:t>85.75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i="0" u="none" strike="noStrike" dirty="0">
                          <a:solidFill>
                            <a:srgbClr val="000000"/>
                          </a:solidFill>
                          <a:latin typeface="宋体"/>
                        </a:rPr>
                        <a:t>89.18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科技宣讲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2922</Words>
  <Application>Kingsoft Office WPP</Application>
  <PresentationFormat>自定义</PresentationFormat>
  <Paragraphs>1293</Paragraphs>
  <Slides>47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48" baseType="lpstr">
      <vt:lpstr>科技宣讲</vt:lpstr>
      <vt:lpstr>科学评价，扬长避短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sl</dc:creator>
  <cp:lastModifiedBy>tw</cp:lastModifiedBy>
  <cp:revision>78</cp:revision>
  <dcterms:created xsi:type="dcterms:W3CDTF">2015-11-21T12:16:00Z</dcterms:created>
  <dcterms:modified xsi:type="dcterms:W3CDTF">2015-12-16T16:27:57Z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2052-10.1.0.5346</vt:lpwstr>
  </property>
</Properties>
</file>