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mp3" ContentType="audio/mpe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70" r:id="rId10"/>
    <p:sldId id="272" r:id="rId11"/>
    <p:sldId id="273" r:id="rId12"/>
    <p:sldId id="274" r:id="rId13"/>
    <p:sldId id="275" r:id="rId14"/>
    <p:sldId id="263" r:id="rId15"/>
    <p:sldId id="271" r:id="rId16"/>
    <p:sldId id="265" r:id="rId17"/>
    <p:sldId id="266" r:id="rId18"/>
    <p:sldId id="267" r:id="rId19"/>
    <p:sldId id="268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4" Type="http://schemas.openxmlformats.org/officeDocument/2006/relationships/audio" Target="../media/media2.mp3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5.mp3"/><Relationship Id="rId7" Type="http://schemas.openxmlformats.org/officeDocument/2006/relationships/image" Target="../media/image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mp3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7.mp3"/><Relationship Id="rId7" Type="http://schemas.openxmlformats.org/officeDocument/2006/relationships/image" Target="../media/image5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mp3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p3"/><Relationship Id="rId3" Type="http://schemas.microsoft.com/office/2007/relationships/media" Target="../media/media9.mp3"/><Relationship Id="rId7" Type="http://schemas.microsoft.com/office/2007/relationships/media" Target="../media/media11.mp3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audio" Target="../media/media10.mp3"/><Relationship Id="rId11" Type="http://schemas.openxmlformats.org/officeDocument/2006/relationships/image" Target="../media/image5.png"/><Relationship Id="rId5" Type="http://schemas.microsoft.com/office/2007/relationships/media" Target="../media/media10.mp3"/><Relationship Id="rId10" Type="http://schemas.openxmlformats.org/officeDocument/2006/relationships/image" Target="../media/image7.png"/><Relationship Id="rId4" Type="http://schemas.openxmlformats.org/officeDocument/2006/relationships/audio" Target="../media/media9.mp3"/><Relationship Id="rId9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1413" t="11719" r="22584" b="18945"/>
          <a:stretch>
            <a:fillRect/>
          </a:stretch>
        </p:blipFill>
        <p:spPr bwMode="auto">
          <a:xfrm>
            <a:off x="-92597" y="214290"/>
            <a:ext cx="9236597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714489"/>
            <a:ext cx="9144000" cy="2428892"/>
          </a:xfrm>
          <a:solidFill>
            <a:schemeClr val="bg1">
              <a:alpha val="90000"/>
            </a:schemeClr>
          </a:solidFill>
        </p:spPr>
        <p:txBody>
          <a:bodyPr/>
          <a:lstStyle/>
          <a:p>
            <a:r>
              <a:rPr lang="en-US" altLang="zh-CN" dirty="0" smtClean="0"/>
              <a:t>Module 8 Unit 2</a:t>
            </a:r>
            <a:br>
              <a:rPr lang="en-US" altLang="zh-CN" dirty="0" smtClean="0"/>
            </a:br>
            <a:r>
              <a:rPr lang="en-US" altLang="zh-CN" dirty="0" smtClean="0"/>
              <a:t>Is this your grandma’s umbrella?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27452" t="44922" r="41252" b="31640"/>
          <a:stretch>
            <a:fillRect/>
          </a:stretch>
        </p:blipFill>
        <p:spPr bwMode="auto">
          <a:xfrm>
            <a:off x="491072" y="2357430"/>
            <a:ext cx="86529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0" y="1571612"/>
            <a:ext cx="4500594" cy="928694"/>
          </a:xfrm>
          <a:prstGeom prst="wedgeRoundRectCallout">
            <a:avLst>
              <a:gd name="adj1" fmla="val 8624"/>
              <a:gd name="adj2" fmla="val 10061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It’s raining. Let’s get an umbrella.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643406" y="1214422"/>
            <a:ext cx="4500594" cy="642942"/>
          </a:xfrm>
          <a:prstGeom prst="wedgeRoundRectCallout">
            <a:avLst>
              <a:gd name="adj1" fmla="val 10917"/>
              <a:gd name="adj2" fmla="val 211603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_____ is your umbrella?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85728"/>
            <a:ext cx="10501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Retell</a:t>
            </a:r>
            <a:endParaRPr lang="zh-CN" altLang="en-US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044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1413" t="11719" r="22584" b="18945"/>
          <a:stretch>
            <a:fillRect/>
          </a:stretch>
        </p:blipFill>
        <p:spPr bwMode="auto">
          <a:xfrm>
            <a:off x="1071538" y="1428736"/>
            <a:ext cx="728667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71406" y="3500438"/>
            <a:ext cx="4500594" cy="642942"/>
          </a:xfrm>
          <a:prstGeom prst="wedgeRoundRectCallout">
            <a:avLst>
              <a:gd name="adj1" fmla="val 3708"/>
              <a:gd name="adj2" fmla="val 124435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This is ______’s umbrella.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500430" y="2643182"/>
            <a:ext cx="5429288" cy="642942"/>
          </a:xfrm>
          <a:prstGeom prst="wedgeRoundRectCallout">
            <a:avLst>
              <a:gd name="adj1" fmla="val -13695"/>
              <a:gd name="adj2" fmla="val 278126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And this is ______’s umbrella.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19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21962" t="12695" r="22035" b="16992"/>
          <a:stretch>
            <a:fillRect/>
          </a:stretch>
        </p:blipFill>
        <p:spPr bwMode="auto">
          <a:xfrm>
            <a:off x="857224" y="1214422"/>
            <a:ext cx="728667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圆角矩形标注 2"/>
          <p:cNvSpPr/>
          <p:nvPr/>
        </p:nvSpPr>
        <p:spPr>
          <a:xfrm>
            <a:off x="285720" y="1643050"/>
            <a:ext cx="4500594" cy="642942"/>
          </a:xfrm>
          <a:prstGeom prst="wedgeRoundRectCallout">
            <a:avLst>
              <a:gd name="adj1" fmla="val 3708"/>
              <a:gd name="adj2" fmla="val 124435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Is this ______’s umbrella?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500694" y="2143116"/>
            <a:ext cx="3143240" cy="642942"/>
          </a:xfrm>
          <a:prstGeom prst="wedgeRoundRectCallout">
            <a:avLst>
              <a:gd name="adj1" fmla="val 3708"/>
              <a:gd name="adj2" fmla="val 124435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Yes, it is.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05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41728" t="50781" r="21486" b="16015"/>
          <a:stretch>
            <a:fillRect/>
          </a:stretch>
        </p:blipFill>
        <p:spPr bwMode="auto">
          <a:xfrm>
            <a:off x="928662" y="2214554"/>
            <a:ext cx="774261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圆角矩形标注 6"/>
          <p:cNvSpPr/>
          <p:nvPr/>
        </p:nvSpPr>
        <p:spPr>
          <a:xfrm>
            <a:off x="285720" y="1500174"/>
            <a:ext cx="4500594" cy="642942"/>
          </a:xfrm>
          <a:prstGeom prst="wedgeRoundRectCallout">
            <a:avLst>
              <a:gd name="adj1" fmla="val 12228"/>
              <a:gd name="adj2" fmla="val 13131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Is this ______ umbrella?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715008" y="1000108"/>
            <a:ext cx="3143240" cy="928694"/>
          </a:xfrm>
          <a:prstGeom prst="wedgeRoundRectCallout">
            <a:avLst>
              <a:gd name="adj1" fmla="val 9338"/>
              <a:gd name="adj2" fmla="val 105378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Yes, it is. Oh no! It’s ______.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1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14824" t="27344" r="40703" b="20898"/>
          <a:stretch>
            <a:fillRect/>
          </a:stretch>
        </p:blipFill>
        <p:spPr bwMode="auto">
          <a:xfrm>
            <a:off x="48492" y="428604"/>
            <a:ext cx="895266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直接连接符 4"/>
          <p:cNvCxnSpPr/>
          <p:nvPr/>
        </p:nvCxnSpPr>
        <p:spPr>
          <a:xfrm>
            <a:off x="1115616" y="836712"/>
            <a:ext cx="1800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148064" y="836712"/>
            <a:ext cx="792088" cy="64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campresource.com/images/lost_and_found_box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3000364" y="3357562"/>
            <a:ext cx="3571900" cy="3732635"/>
          </a:xfrm>
          <a:prstGeom prst="rect">
            <a:avLst/>
          </a:prstGeom>
          <a:noFill/>
        </p:spPr>
      </p:pic>
      <p:sp>
        <p:nvSpPr>
          <p:cNvPr id="10" name="云形标注 9"/>
          <p:cNvSpPr/>
          <p:nvPr/>
        </p:nvSpPr>
        <p:spPr>
          <a:xfrm>
            <a:off x="285720" y="214290"/>
            <a:ext cx="3643338" cy="2143140"/>
          </a:xfrm>
          <a:prstGeom prst="cloudCallout">
            <a:avLst>
              <a:gd name="adj1" fmla="val 50817"/>
              <a:gd name="adj2" fmla="val 72822"/>
            </a:avLst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云形标注 13"/>
          <p:cNvSpPr/>
          <p:nvPr/>
        </p:nvSpPr>
        <p:spPr>
          <a:xfrm>
            <a:off x="4500562" y="214290"/>
            <a:ext cx="3429024" cy="2143140"/>
          </a:xfrm>
          <a:prstGeom prst="cloudCallout">
            <a:avLst>
              <a:gd name="adj1" fmla="val -38188"/>
              <a:gd name="adj2" fmla="val 77640"/>
            </a:avLst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云形标注 14"/>
          <p:cNvSpPr/>
          <p:nvPr/>
        </p:nvSpPr>
        <p:spPr>
          <a:xfrm>
            <a:off x="0" y="2643182"/>
            <a:ext cx="3643338" cy="2143140"/>
          </a:xfrm>
          <a:prstGeom prst="cloudCallout">
            <a:avLst>
              <a:gd name="adj1" fmla="val 70249"/>
              <a:gd name="adj2" fmla="val 22586"/>
            </a:avLst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云形标注 16"/>
          <p:cNvSpPr/>
          <p:nvPr/>
        </p:nvSpPr>
        <p:spPr>
          <a:xfrm>
            <a:off x="5500662" y="2214554"/>
            <a:ext cx="3643338" cy="2143140"/>
          </a:xfrm>
          <a:prstGeom prst="cloudCallout">
            <a:avLst>
              <a:gd name="adj1" fmla="val -63741"/>
              <a:gd name="adj2" fmla="val 37726"/>
            </a:avLst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28596" y="285728"/>
            <a:ext cx="10501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Listen and say. Then chant.</a:t>
            </a:r>
            <a:endParaRPr lang="zh-CN" altLang="en-US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9224" name="ShockwaveFlash1" r:id="rId2" imgW="8640720" imgH="4967280"/>
        </mc:Choice>
        <mc:Fallback>
          <p:control name="ShockwaveFlash1" r:id="rId2" imgW="8640720" imgH="496728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79388" y="1557338"/>
                  <a:ext cx="8640762" cy="49672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 l="36237" t="22461" r="13250" b="9179"/>
          <a:stretch>
            <a:fillRect/>
          </a:stretch>
        </p:blipFill>
        <p:spPr bwMode="auto">
          <a:xfrm>
            <a:off x="71406" y="0"/>
            <a:ext cx="90133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 l="36786" t="40039" r="16639" b="19922"/>
          <a:stretch>
            <a:fillRect/>
          </a:stretch>
        </p:blipFill>
        <p:spPr bwMode="auto">
          <a:xfrm>
            <a:off x="0" y="1643050"/>
            <a:ext cx="9163737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285728"/>
            <a:ext cx="10501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Lost and found</a:t>
            </a:r>
            <a:endParaRPr lang="zh-CN" altLang="en-US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142984"/>
            <a:ext cx="80010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This is my umbrella.</a:t>
            </a:r>
          </a:p>
          <a:p>
            <a:r>
              <a:rPr lang="en-US" altLang="zh-CN" sz="4000" dirty="0" smtClean="0"/>
              <a:t>Is this your umbrella?</a:t>
            </a:r>
          </a:p>
          <a:p>
            <a:endParaRPr lang="en-US" altLang="zh-CN" sz="4000" dirty="0" smtClean="0"/>
          </a:p>
          <a:p>
            <a:r>
              <a:rPr lang="en-US" altLang="zh-CN" sz="4000" dirty="0" smtClean="0"/>
              <a:t>This is my grandma’s cake.</a:t>
            </a:r>
          </a:p>
          <a:p>
            <a:r>
              <a:rPr lang="en-US" altLang="zh-CN" sz="4000" dirty="0" smtClean="0"/>
              <a:t>_________________’s cake?</a:t>
            </a:r>
          </a:p>
          <a:p>
            <a:endParaRPr lang="en-US" altLang="zh-CN" sz="4000" dirty="0" smtClean="0"/>
          </a:p>
          <a:p>
            <a:r>
              <a:rPr lang="en-US" altLang="zh-CN" sz="4000" dirty="0" smtClean="0"/>
              <a:t>This is my mum’s book.</a:t>
            </a:r>
          </a:p>
          <a:p>
            <a:r>
              <a:rPr lang="en-US" altLang="zh-CN" sz="4000" dirty="0" smtClean="0"/>
              <a:t>_________________’s book?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3571876"/>
            <a:ext cx="4929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 this your grandma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5435758"/>
            <a:ext cx="4929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 this your mum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rot="10800000" flipV="1">
            <a:off x="857224" y="1643050"/>
            <a:ext cx="785818" cy="28575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rot="16200000" flipH="1">
            <a:off x="1071538" y="1643050"/>
            <a:ext cx="357190" cy="35719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2307123">
            <a:off x="4765415" y="1750669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Do you know?</a:t>
            </a:r>
            <a:endParaRPr lang="zh-CN" altLang="en-US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835696" y="1772816"/>
            <a:ext cx="7200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835696" y="2420888"/>
            <a:ext cx="8640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298" y="2967335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请在此键入您自己的内容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653298" y="2967335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请在此键入您自己的内容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4448" y="285728"/>
            <a:ext cx="7429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This is ______’s cake.</a:t>
            </a:r>
            <a:endParaRPr lang="zh-CN" alt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63264" y="2967335"/>
            <a:ext cx="62174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This is ______’s cake.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2" name="ShockwaveFlash1" r:id="rId2" imgW="9144000" imgH="5329080"/>
        </mc:Choice>
        <mc:Fallback>
          <p:control name="ShockwaveFlash1" r:id="rId2" imgW="9144000" imgH="532908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1268413"/>
                  <a:ext cx="9144000" cy="532923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28596" y="285728"/>
            <a:ext cx="10501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It’s raining. Let’s get an umbrella.</a:t>
            </a:r>
            <a:endParaRPr lang="zh-CN" altLang="en-US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6" name="ShockwaveFlash1" r:id="rId2" imgW="9396360" imgH="5040360"/>
        </mc:Choice>
        <mc:Fallback>
          <p:control name="ShockwaveFlash1" r:id="rId2" imgW="9396360" imgH="5040360">
            <p:pic>
              <p:nvPicPr>
                <p:cNvPr id="2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-252413" y="1341438"/>
                  <a:ext cx="9396413" cy="5040312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lum contrast="40000"/>
          </a:blip>
          <a:srcRect l="27452" t="44922" r="41252" b="31640"/>
          <a:stretch>
            <a:fillRect/>
          </a:stretch>
        </p:blipFill>
        <p:spPr bwMode="auto">
          <a:xfrm>
            <a:off x="491072" y="2357430"/>
            <a:ext cx="86529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0" y="1571612"/>
            <a:ext cx="4500594" cy="928694"/>
          </a:xfrm>
          <a:prstGeom prst="wedgeRoundRectCallout">
            <a:avLst>
              <a:gd name="adj1" fmla="val 8624"/>
              <a:gd name="adj2" fmla="val 10061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It’s raining. Let’s get an umbrella.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643406" y="1214422"/>
            <a:ext cx="4500594" cy="642942"/>
          </a:xfrm>
          <a:prstGeom prst="wedgeRoundRectCallout">
            <a:avLst>
              <a:gd name="adj1" fmla="val 10917"/>
              <a:gd name="adj2" fmla="val 211603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_____ is your umbrella?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85728"/>
            <a:ext cx="10501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Listen and find:</a:t>
            </a:r>
            <a:endParaRPr lang="zh-CN" altLang="en-US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88024" y="119675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Which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3" name="P47-A2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43608" y="1151668"/>
            <a:ext cx="465123" cy="465123"/>
          </a:xfrm>
          <a:prstGeom prst="rect">
            <a:avLst/>
          </a:prstGeom>
        </p:spPr>
      </p:pic>
      <p:pic>
        <p:nvPicPr>
          <p:cNvPr id="4" name="P47-A2-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429103" y="1116726"/>
            <a:ext cx="500066" cy="500066"/>
          </a:xfrm>
          <a:prstGeom prst="rect">
            <a:avLst/>
          </a:prstGeom>
        </p:spPr>
      </p:pic>
      <p:pic>
        <p:nvPicPr>
          <p:cNvPr id="8" name="P47-A2-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93029" y="704120"/>
            <a:ext cx="459091" cy="459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 l="21413" t="11719" r="22584" b="18945"/>
          <a:stretch>
            <a:fillRect/>
          </a:stretch>
        </p:blipFill>
        <p:spPr bwMode="auto">
          <a:xfrm>
            <a:off x="1071538" y="1428736"/>
            <a:ext cx="728667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71406" y="3500438"/>
            <a:ext cx="4500594" cy="642942"/>
          </a:xfrm>
          <a:prstGeom prst="wedgeRoundRectCallout">
            <a:avLst>
              <a:gd name="adj1" fmla="val 3708"/>
              <a:gd name="adj2" fmla="val 124435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This is ______’s umbrella.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500430" y="2643182"/>
            <a:ext cx="5429288" cy="642942"/>
          </a:xfrm>
          <a:prstGeom prst="wedgeRoundRectCallout">
            <a:avLst>
              <a:gd name="adj1" fmla="val -13695"/>
              <a:gd name="adj2" fmla="val 278126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And this is _______’s umbrella.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7624" y="350100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my dad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64088" y="2643182"/>
            <a:ext cx="1813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my mum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2" name="P47-A2-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80320" y="3012207"/>
            <a:ext cx="609600" cy="609600"/>
          </a:xfrm>
          <a:prstGeom prst="rect">
            <a:avLst/>
          </a:prstGeom>
        </p:spPr>
      </p:pic>
      <p:pic>
        <p:nvPicPr>
          <p:cNvPr id="3" name="P47-A2-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10274" y="212406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3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7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 l="21962" t="12695" r="22035" b="16992"/>
          <a:stretch>
            <a:fillRect/>
          </a:stretch>
        </p:blipFill>
        <p:spPr bwMode="auto">
          <a:xfrm>
            <a:off x="857224" y="1214422"/>
            <a:ext cx="728667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圆角矩形标注 2"/>
          <p:cNvSpPr/>
          <p:nvPr/>
        </p:nvSpPr>
        <p:spPr>
          <a:xfrm>
            <a:off x="285720" y="1340768"/>
            <a:ext cx="4500594" cy="945224"/>
          </a:xfrm>
          <a:prstGeom prst="wedgeRoundRectCallout">
            <a:avLst>
              <a:gd name="adj1" fmla="val 3708"/>
              <a:gd name="adj2" fmla="val 124435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Is this ____________’s umbrella?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500694" y="2143116"/>
            <a:ext cx="3143240" cy="642942"/>
          </a:xfrm>
          <a:prstGeom prst="wedgeRoundRectCallout">
            <a:avLst>
              <a:gd name="adj1" fmla="val 3708"/>
              <a:gd name="adj2" fmla="val 124435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Yes, it is.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1680" y="1268760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your grandma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2" name="P47-A2-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61342" y="900787"/>
            <a:ext cx="609600" cy="609600"/>
          </a:xfrm>
          <a:prstGeom prst="rect">
            <a:avLst/>
          </a:prstGeom>
        </p:spPr>
      </p:pic>
      <p:pic>
        <p:nvPicPr>
          <p:cNvPr id="6" name="P47-A2-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76256" y="168491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0">
            <a:lum contrast="40000"/>
          </a:blip>
          <a:srcRect l="41728" t="50781" r="21486" b="16015"/>
          <a:stretch>
            <a:fillRect/>
          </a:stretch>
        </p:blipFill>
        <p:spPr bwMode="auto">
          <a:xfrm>
            <a:off x="928662" y="2214554"/>
            <a:ext cx="774261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47-A2-8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959822" y="893075"/>
            <a:ext cx="609600" cy="609600"/>
          </a:xfrm>
        </p:spPr>
      </p:pic>
      <p:sp>
        <p:nvSpPr>
          <p:cNvPr id="7" name="圆角矩形标注 6"/>
          <p:cNvSpPr/>
          <p:nvPr/>
        </p:nvSpPr>
        <p:spPr>
          <a:xfrm>
            <a:off x="285720" y="1500174"/>
            <a:ext cx="4500594" cy="642942"/>
          </a:xfrm>
          <a:prstGeom prst="wedgeRoundRectCallout">
            <a:avLst>
              <a:gd name="adj1" fmla="val 12228"/>
              <a:gd name="adj2" fmla="val 13131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Is this ______ umbrella?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715008" y="1000108"/>
            <a:ext cx="3143240" cy="928694"/>
          </a:xfrm>
          <a:prstGeom prst="wedgeRoundRectCallout">
            <a:avLst>
              <a:gd name="adj1" fmla="val 9338"/>
              <a:gd name="adj2" fmla="val 105378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Yes, it is. Oh no! It’s ______.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3688" y="148478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your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2200" y="1415465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broken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" name="P47-A2-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297842" y="890574"/>
            <a:ext cx="609600" cy="609600"/>
          </a:xfrm>
          <a:prstGeom prst="rect">
            <a:avLst/>
          </a:prstGeom>
        </p:spPr>
      </p:pic>
      <p:pic>
        <p:nvPicPr>
          <p:cNvPr id="5" name="P47-A2-1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740352" y="465346"/>
            <a:ext cx="609600" cy="609600"/>
          </a:xfrm>
          <a:prstGeom prst="rect">
            <a:avLst/>
          </a:prstGeom>
        </p:spPr>
      </p:pic>
      <p:pic>
        <p:nvPicPr>
          <p:cNvPr id="10" name="P47-A2-11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842535" y="147237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8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6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38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23609" t="41016" r="61018" b="27734"/>
          <a:stretch>
            <a:fillRect/>
          </a:stretch>
        </p:blipFill>
        <p:spPr bwMode="auto">
          <a:xfrm>
            <a:off x="3000364" y="1857364"/>
            <a:ext cx="3571900" cy="408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285720" y="1071546"/>
            <a:ext cx="4500594" cy="642942"/>
          </a:xfrm>
          <a:prstGeom prst="wedgeRoundRectCallout">
            <a:avLst>
              <a:gd name="adj1" fmla="val 26647"/>
              <a:gd name="adj2" fmla="val 10608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This _______’s umbrella.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572000" y="285728"/>
            <a:ext cx="4500594" cy="642942"/>
          </a:xfrm>
          <a:prstGeom prst="wedgeRoundRectCallout">
            <a:avLst>
              <a:gd name="adj1" fmla="val -33978"/>
              <a:gd name="adj2" fmla="val 234542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This _______’s umbrella.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998232" y="5196409"/>
            <a:ext cx="5148064" cy="642942"/>
          </a:xfrm>
          <a:prstGeom prst="wedgeRoundRectCallout">
            <a:avLst>
              <a:gd name="adj1" fmla="val -14088"/>
              <a:gd name="adj2" fmla="val -229919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This </a:t>
            </a:r>
            <a:r>
              <a:rPr lang="en-US" altLang="zh-CN" sz="3200" dirty="0" smtClean="0">
                <a:solidFill>
                  <a:schemeClr val="tx1"/>
                </a:solidFill>
              </a:rPr>
              <a:t>___________</a:t>
            </a:r>
            <a:r>
              <a:rPr lang="en-US" altLang="zh-CN" sz="3200" dirty="0" smtClean="0">
                <a:solidFill>
                  <a:schemeClr val="tx1"/>
                </a:solidFill>
              </a:rPr>
              <a:t>’s umbrella.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0" y="3898449"/>
            <a:ext cx="4500594" cy="642942"/>
          </a:xfrm>
          <a:prstGeom prst="wedgeRoundRectCallout">
            <a:avLst>
              <a:gd name="adj1" fmla="val 65095"/>
              <a:gd name="adj2" fmla="val 2497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This </a:t>
            </a:r>
            <a:r>
              <a:rPr lang="en-US" altLang="zh-CN" sz="3200" dirty="0" smtClean="0">
                <a:solidFill>
                  <a:schemeClr val="tx1"/>
                </a:solidFill>
              </a:rPr>
              <a:t>_______ </a:t>
            </a:r>
            <a:r>
              <a:rPr lang="en-US" altLang="zh-CN" sz="3200" dirty="0" smtClean="0">
                <a:solidFill>
                  <a:schemeClr val="tx1"/>
                </a:solidFill>
              </a:rPr>
              <a:t>umbrella.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79285" y="28572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my dad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5616" y="1100630"/>
            <a:ext cx="1813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my mum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32040" y="5220489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my </a:t>
            </a:r>
            <a:r>
              <a:rPr lang="en-US" altLang="zh-CN" sz="3200" dirty="0" smtClean="0">
                <a:solidFill>
                  <a:srgbClr val="FF0000"/>
                </a:solidFill>
              </a:rPr>
              <a:t>grandma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2191" y="392753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my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/>
          <a:srcRect l="54387" t="41001" r="22035" b="17152"/>
          <a:stretch/>
        </p:blipFill>
        <p:spPr bwMode="auto">
          <a:xfrm flipH="1">
            <a:off x="172408" y="4700525"/>
            <a:ext cx="2363609" cy="215347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23609" t="41016" r="61018" b="27734"/>
          <a:stretch>
            <a:fillRect/>
          </a:stretch>
        </p:blipFill>
        <p:spPr bwMode="auto">
          <a:xfrm>
            <a:off x="3000364" y="1857364"/>
            <a:ext cx="3571900" cy="408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35496" y="986998"/>
            <a:ext cx="4862344" cy="785818"/>
          </a:xfrm>
          <a:prstGeom prst="wedgeRoundRectCallout">
            <a:avLst>
              <a:gd name="adj1" fmla="val 26647"/>
              <a:gd name="adj2" fmla="val 106084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Is </a:t>
            </a:r>
            <a:r>
              <a:rPr lang="en-US" altLang="zh-CN" sz="3200" dirty="0" err="1" smtClean="0">
                <a:solidFill>
                  <a:schemeClr val="tx1"/>
                </a:solidFill>
              </a:rPr>
              <a:t>this_________</a:t>
            </a:r>
            <a:r>
              <a:rPr lang="en-US" altLang="zh-CN" sz="3200" dirty="0" err="1" smtClean="0">
                <a:solidFill>
                  <a:schemeClr val="tx1"/>
                </a:solidFill>
              </a:rPr>
              <a:t>’s</a:t>
            </a:r>
            <a:r>
              <a:rPr lang="en-US" altLang="zh-CN" sz="3200" dirty="0" smtClean="0">
                <a:solidFill>
                  <a:schemeClr val="tx1"/>
                </a:solidFill>
              </a:rPr>
              <a:t> umbrella?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214810" y="285728"/>
            <a:ext cx="4857784" cy="642942"/>
          </a:xfrm>
          <a:prstGeom prst="wedgeRoundRectCallout">
            <a:avLst>
              <a:gd name="adj1" fmla="val -28513"/>
              <a:gd name="adj2" fmla="val 223073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Is this  _______’s umbrella?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419872" y="5286388"/>
            <a:ext cx="5724128" cy="642942"/>
          </a:xfrm>
          <a:prstGeom prst="wedgeRoundRectCallout">
            <a:avLst>
              <a:gd name="adj1" fmla="val -8413"/>
              <a:gd name="adj2" fmla="val -234507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Is this </a:t>
            </a:r>
            <a:r>
              <a:rPr lang="en-US" altLang="zh-CN" sz="3200" dirty="0" smtClean="0">
                <a:solidFill>
                  <a:schemeClr val="tx1"/>
                </a:solidFill>
              </a:rPr>
              <a:t>____________</a:t>
            </a:r>
            <a:r>
              <a:rPr lang="en-US" altLang="zh-CN" sz="3200" dirty="0" smtClean="0">
                <a:solidFill>
                  <a:schemeClr val="tx1"/>
                </a:solidFill>
              </a:rPr>
              <a:t>’s umbrella?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1406" y="4037999"/>
            <a:ext cx="4786346" cy="642942"/>
          </a:xfrm>
          <a:prstGeom prst="wedgeRoundRectCallout">
            <a:avLst>
              <a:gd name="adj1" fmla="val 57058"/>
              <a:gd name="adj2" fmla="val -7035"/>
              <a:gd name="adj3" fmla="val 16667"/>
            </a:avLst>
          </a:prstGeom>
          <a:solidFill>
            <a:schemeClr val="bg1"/>
          </a:solidFill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Is this </a:t>
            </a:r>
            <a:r>
              <a:rPr lang="en-US" altLang="zh-CN" sz="3200" dirty="0" smtClean="0">
                <a:solidFill>
                  <a:schemeClr val="tx1"/>
                </a:solidFill>
              </a:rPr>
              <a:t>_______</a:t>
            </a:r>
            <a:r>
              <a:rPr lang="en-US" altLang="zh-CN" sz="3200" dirty="0">
                <a:solidFill>
                  <a:schemeClr val="tx1"/>
                </a:solidFill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</a:rPr>
              <a:t>umbrella</a:t>
            </a:r>
            <a:r>
              <a:rPr lang="en-US" altLang="zh-CN" sz="3200" dirty="0" smtClean="0">
                <a:solidFill>
                  <a:schemeClr val="tx1"/>
                </a:solidFill>
              </a:rPr>
              <a:t>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/>
          <a:srcRect l="23394" t="35093" r="55576" b="26516"/>
          <a:stretch/>
        </p:blipFill>
        <p:spPr bwMode="auto">
          <a:xfrm>
            <a:off x="263891" y="4823817"/>
            <a:ext cx="1982024" cy="203418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文本框 10"/>
          <p:cNvSpPr txBox="1"/>
          <p:nvPr/>
        </p:nvSpPr>
        <p:spPr>
          <a:xfrm>
            <a:off x="5364088" y="285728"/>
            <a:ext cx="2045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your </a:t>
            </a:r>
            <a:r>
              <a:rPr lang="en-US" altLang="zh-CN" sz="3200" dirty="0" smtClean="0">
                <a:solidFill>
                  <a:srgbClr val="FF0000"/>
                </a:solidFill>
              </a:rPr>
              <a:t>dad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3608" y="1100630"/>
            <a:ext cx="36706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your mum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72000" y="5292497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your </a:t>
            </a:r>
            <a:r>
              <a:rPr lang="en-US" altLang="zh-CN" sz="3200" dirty="0" smtClean="0">
                <a:solidFill>
                  <a:srgbClr val="FF0000"/>
                </a:solidFill>
              </a:rPr>
              <a:t>grandma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60204" y="4037999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your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264</Words>
  <Application>Microsoft Office PowerPoint</Application>
  <PresentationFormat>全屏显示(4:3)</PresentationFormat>
  <Paragraphs>59</Paragraphs>
  <Slides>19</Slides>
  <Notes>0</Notes>
  <HiddenSlides>0</HiddenSlides>
  <MMClips>11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Office 主题</vt:lpstr>
      <vt:lpstr>Module 8 Unit 2 Is this your grandma’s umbrella?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tw</dc:creator>
  <cp:lastModifiedBy>May</cp:lastModifiedBy>
  <cp:revision>26</cp:revision>
  <dcterms:created xsi:type="dcterms:W3CDTF">2016-11-16T02:44:14Z</dcterms:created>
  <dcterms:modified xsi:type="dcterms:W3CDTF">2016-11-16T14:18:30Z</dcterms:modified>
</cp:coreProperties>
</file>