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mp3" ContentType="audio/mpe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57" r:id="rId4"/>
    <p:sldId id="258" r:id="rId5"/>
    <p:sldId id="271" r:id="rId6"/>
    <p:sldId id="259" r:id="rId7"/>
    <p:sldId id="261" r:id="rId8"/>
    <p:sldId id="260" r:id="rId9"/>
    <p:sldId id="262" r:id="rId10"/>
    <p:sldId id="273" r:id="rId11"/>
    <p:sldId id="274" r:id="rId12"/>
    <p:sldId id="275" r:id="rId13"/>
    <p:sldId id="276" r:id="rId14"/>
    <p:sldId id="277" r:id="rId15"/>
    <p:sldId id="263" r:id="rId16"/>
    <p:sldId id="278" r:id="rId17"/>
    <p:sldId id="26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24" autoAdjust="0"/>
  </p:normalViewPr>
  <p:slideViewPr>
    <p:cSldViewPr snapToGrid="0">
      <p:cViewPr varScale="1">
        <p:scale>
          <a:sx n="70" d="100"/>
          <a:sy n="70" d="100"/>
        </p:scale>
        <p:origin x="8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31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62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06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22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283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94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201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50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7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049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743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FA68B-D5D5-463F-BF22-A3A03A458586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11E90-16DE-4E01-B07B-D9186C4B2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391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jpg"/><Relationship Id="rId5" Type="http://schemas.openxmlformats.org/officeDocument/2006/relationships/image" Target="../media/image18.pn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4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23.jpg"/><Relationship Id="rId5" Type="http://schemas.openxmlformats.org/officeDocument/2006/relationships/image" Target="../media/image29.png"/><Relationship Id="rId10" Type="http://schemas.openxmlformats.org/officeDocument/2006/relationships/image" Target="../media/image24.jpg"/><Relationship Id="rId4" Type="http://schemas.openxmlformats.org/officeDocument/2006/relationships/image" Target="../media/image28.jp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2.mp3"/><Relationship Id="rId7" Type="http://schemas.microsoft.com/office/2007/relationships/hdphoto" Target="../media/hdphoto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1.png"/><Relationship Id="rId4" Type="http://schemas.openxmlformats.org/officeDocument/2006/relationships/audio" Target="../media/media2.mp3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4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5" Type="http://schemas.microsoft.com/office/2007/relationships/media" Target="../media/media5.mp3"/><Relationship Id="rId10" Type="http://schemas.microsoft.com/office/2007/relationships/hdphoto" Target="../media/hdphoto5.wdp"/><Relationship Id="rId4" Type="http://schemas.openxmlformats.org/officeDocument/2006/relationships/audio" Target="../media/media4.mp3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7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5" Type="http://schemas.microsoft.com/office/2007/relationships/media" Target="../media/media8.mp3"/><Relationship Id="rId4" Type="http://schemas.openxmlformats.org/officeDocument/2006/relationships/audio" Target="../media/media7.mp3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p3"/><Relationship Id="rId13" Type="http://schemas.microsoft.com/office/2007/relationships/hdphoto" Target="../media/hdphoto6.wdp"/><Relationship Id="rId3" Type="http://schemas.microsoft.com/office/2007/relationships/media" Target="../media/media10.mp3"/><Relationship Id="rId7" Type="http://schemas.microsoft.com/office/2007/relationships/media" Target="../media/media12.mp3"/><Relationship Id="rId12" Type="http://schemas.openxmlformats.org/officeDocument/2006/relationships/image" Target="../media/image14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openxmlformats.org/officeDocument/2006/relationships/slideLayout" Target="../slideLayouts/slideLayout2.xml"/><Relationship Id="rId5" Type="http://schemas.microsoft.com/office/2007/relationships/media" Target="../media/media11.mp3"/><Relationship Id="rId10" Type="http://schemas.openxmlformats.org/officeDocument/2006/relationships/audio" Target="../media/media13.mp3"/><Relationship Id="rId4" Type="http://schemas.openxmlformats.org/officeDocument/2006/relationships/audio" Target="../media/media10.mp3"/><Relationship Id="rId9" Type="http://schemas.microsoft.com/office/2007/relationships/media" Target="../media/media13.mp3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8279"/>
            <a:ext cx="9144000" cy="66233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654626"/>
            <a:ext cx="9144000" cy="3367750"/>
          </a:xfrm>
          <a:solidFill>
            <a:schemeClr val="bg1">
              <a:alpha val="95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4800" dirty="0" smtClean="0"/>
              <a:t>Module 10 Unit 1</a:t>
            </a:r>
            <a:br>
              <a:rPr lang="en-US" altLang="zh-CN" sz="4800" dirty="0" smtClean="0"/>
            </a:br>
            <a:r>
              <a:rPr lang="en-US" altLang="zh-CN" sz="4800" dirty="0" smtClean="0"/>
              <a:t>Are you going to Hong Kong?</a:t>
            </a:r>
            <a:br>
              <a:rPr lang="en-US" altLang="zh-CN" sz="4800" dirty="0" smtClean="0"/>
            </a:b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7951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11" y="215000"/>
            <a:ext cx="9361511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Listen and read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86" name="ShockwaveFlash1" r:id="rId2" imgW="8051760" imgH="5268960"/>
        </mc:Choice>
        <mc:Fallback>
          <p:control name="ShockwaveFlash1" r:id="rId2" imgW="8051760" imgH="526896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04863" y="1404938"/>
                  <a:ext cx="8051800" cy="52689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0548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443" y="-180975"/>
            <a:ext cx="7886700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Retell and role-play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53431"/>
          <a:stretch/>
        </p:blipFill>
        <p:spPr>
          <a:xfrm>
            <a:off x="957193" y="991354"/>
            <a:ext cx="3548488" cy="57833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41800"/>
          <a:stretch/>
        </p:blipFill>
        <p:spPr>
          <a:xfrm>
            <a:off x="4503762" y="977706"/>
            <a:ext cx="4178844" cy="5783364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6769290" y="1737503"/>
            <a:ext cx="1624084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7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48933" y="492451"/>
            <a:ext cx="7216894" cy="5883837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472757" y="1019532"/>
            <a:ext cx="982639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84650" y="1438065"/>
            <a:ext cx="914400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049677" y="1438064"/>
            <a:ext cx="1487606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5836342" y="3589448"/>
            <a:ext cx="3151780" cy="1924335"/>
          </a:xfrm>
          <a:prstGeom prst="cloudCallout">
            <a:avLst>
              <a:gd name="adj1" fmla="val -52741"/>
              <a:gd name="adj2" fmla="val -4104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Where are you going?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8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19" y="365126"/>
            <a:ext cx="7152860" cy="5929952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5022376" y="5111086"/>
            <a:ext cx="3835020" cy="1552481"/>
          </a:xfrm>
          <a:prstGeom prst="cloudCallout">
            <a:avLst>
              <a:gd name="adj1" fmla="val -52741"/>
              <a:gd name="adj2" fmla="val -4104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No. I’m going to_______.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23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650" y="814459"/>
            <a:ext cx="8171053" cy="5872944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1678674" y="48478"/>
            <a:ext cx="4831307" cy="1266708"/>
          </a:xfrm>
          <a:prstGeom prst="cloudCallout">
            <a:avLst>
              <a:gd name="adj1" fmla="val -34236"/>
              <a:gd name="adj2" fmla="val 8202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What are you going to do, Sam?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518615" y="5158854"/>
            <a:ext cx="8161361" cy="1528549"/>
          </a:xfrm>
          <a:prstGeom prst="cloudCallout">
            <a:avLst>
              <a:gd name="adj1" fmla="val 29702"/>
              <a:gd name="adj2" fmla="val -7725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I’m going to _____________. Oh no! This is __________ bag!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53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817" y="-133698"/>
            <a:ext cx="5394909" cy="53949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113" y="2621328"/>
            <a:ext cx="1217986" cy="12179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9F6"/>
              </a:clrFrom>
              <a:clrTo>
                <a:srgbClr val="FEF9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641" y="2213396"/>
            <a:ext cx="1548238" cy="15890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215" y="2437858"/>
            <a:ext cx="1407587" cy="114014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36" y="3145274"/>
            <a:ext cx="1338059" cy="101692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000" y="3257892"/>
            <a:ext cx="947719" cy="95250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9265">
            <a:off x="5125491" y="2984666"/>
            <a:ext cx="1105468" cy="82910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365" y="3244561"/>
            <a:ext cx="931978" cy="79839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81"/>
          <a:stretch/>
        </p:blipFill>
        <p:spPr>
          <a:xfrm>
            <a:off x="6090299" y="3257892"/>
            <a:ext cx="3768881" cy="359536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66"/>
          <a:stretch/>
        </p:blipFill>
        <p:spPr>
          <a:xfrm flipH="1">
            <a:off x="119033" y="3599582"/>
            <a:ext cx="1861211" cy="3258418"/>
          </a:xfrm>
          <a:prstGeom prst="rect">
            <a:avLst/>
          </a:prstGeom>
        </p:spPr>
      </p:pic>
      <p:sp>
        <p:nvSpPr>
          <p:cNvPr id="58" name="圆角矩形标注 57"/>
          <p:cNvSpPr/>
          <p:nvPr/>
        </p:nvSpPr>
        <p:spPr>
          <a:xfrm>
            <a:off x="82722" y="2437858"/>
            <a:ext cx="2825087" cy="1055774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Are you going to _______?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9" name="圆角矩形标注 58"/>
          <p:cNvSpPr/>
          <p:nvPr/>
        </p:nvSpPr>
        <p:spPr>
          <a:xfrm>
            <a:off x="4267124" y="5732902"/>
            <a:ext cx="2626438" cy="1006580"/>
          </a:xfrm>
          <a:prstGeom prst="wedgeRoundRectCallout">
            <a:avLst>
              <a:gd name="adj1" fmla="val 63867"/>
              <a:gd name="adj2" fmla="val -4220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Yes, I am. </a:t>
            </a:r>
          </a:p>
          <a:p>
            <a:r>
              <a:rPr lang="en-US" altLang="zh-CN" sz="3200" dirty="0">
                <a:solidFill>
                  <a:schemeClr val="tx1"/>
                </a:solidFill>
              </a:rPr>
              <a:t>/</a:t>
            </a:r>
            <a:r>
              <a:rPr lang="en-US" altLang="zh-CN" sz="3200" dirty="0" smtClean="0">
                <a:solidFill>
                  <a:schemeClr val="tx1"/>
                </a:solidFill>
              </a:rPr>
              <a:t>No, I am not.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1" name="圆角矩形标注 60"/>
          <p:cNvSpPr/>
          <p:nvPr/>
        </p:nvSpPr>
        <p:spPr>
          <a:xfrm>
            <a:off x="4950058" y="282960"/>
            <a:ext cx="3996029" cy="1994326"/>
          </a:xfrm>
          <a:prstGeom prst="wedgeRoundRectCallout">
            <a:avLst>
              <a:gd name="adj1" fmla="val 19810"/>
              <a:gd name="adj2" fmla="val 62680"/>
              <a:gd name="adj3" fmla="val 16667"/>
            </a:avLst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标注 61"/>
          <p:cNvSpPr/>
          <p:nvPr/>
        </p:nvSpPr>
        <p:spPr>
          <a:xfrm>
            <a:off x="567700" y="5340979"/>
            <a:ext cx="2825087" cy="907679"/>
          </a:xfrm>
          <a:prstGeom prst="wedgeRoundRectCallout">
            <a:avLst>
              <a:gd name="adj1" fmla="val -22282"/>
              <a:gd name="adj2" fmla="val -7434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What are you going to do?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3" name="圆角矩形标注 62"/>
          <p:cNvSpPr/>
          <p:nvPr/>
        </p:nvSpPr>
        <p:spPr>
          <a:xfrm>
            <a:off x="3979336" y="4539375"/>
            <a:ext cx="2825087" cy="957682"/>
          </a:xfrm>
          <a:prstGeom prst="wedgeRoundRectCallout">
            <a:avLst>
              <a:gd name="adj1" fmla="val 62259"/>
              <a:gd name="adj2" fmla="val 548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 am going to_______.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2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1" grpId="0" animBg="1"/>
      <p:bldP spid="62" grpId="0" animBg="1"/>
      <p:bldP spid="6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574" y="0"/>
            <a:ext cx="5080378" cy="50803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485" y="2370177"/>
            <a:ext cx="1056925" cy="1056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82" y="2459636"/>
            <a:ext cx="979189" cy="8780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93" y="2342547"/>
            <a:ext cx="868056" cy="12912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9265">
            <a:off x="4816039" y="3139273"/>
            <a:ext cx="907027" cy="680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743" y="3387921"/>
            <a:ext cx="1172980" cy="7626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3" t="40500" r="16421" b="16041"/>
          <a:stretch/>
        </p:blipFill>
        <p:spPr>
          <a:xfrm>
            <a:off x="4440096" y="3129737"/>
            <a:ext cx="383484" cy="7792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59583">
            <a:off x="2918880" y="2890354"/>
            <a:ext cx="1057295" cy="67666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66"/>
          <a:stretch/>
        </p:blipFill>
        <p:spPr>
          <a:xfrm flipH="1">
            <a:off x="119033" y="3599582"/>
            <a:ext cx="1861211" cy="3258418"/>
          </a:xfrm>
          <a:prstGeom prst="rect">
            <a:avLst/>
          </a:prstGeom>
        </p:spPr>
      </p:pic>
      <p:sp>
        <p:nvSpPr>
          <p:cNvPr id="30" name="圆角矩形标注 29"/>
          <p:cNvSpPr/>
          <p:nvPr/>
        </p:nvSpPr>
        <p:spPr>
          <a:xfrm>
            <a:off x="82722" y="2459636"/>
            <a:ext cx="2825087" cy="1033996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Are you going to _______?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81"/>
          <a:stretch/>
        </p:blipFill>
        <p:spPr>
          <a:xfrm>
            <a:off x="6090299" y="3257892"/>
            <a:ext cx="3768881" cy="3595366"/>
          </a:xfrm>
          <a:prstGeom prst="rect">
            <a:avLst/>
          </a:prstGeom>
        </p:spPr>
      </p:pic>
      <p:sp>
        <p:nvSpPr>
          <p:cNvPr id="32" name="圆角矩形标注 31"/>
          <p:cNvSpPr/>
          <p:nvPr/>
        </p:nvSpPr>
        <p:spPr>
          <a:xfrm>
            <a:off x="4265682" y="5499158"/>
            <a:ext cx="2626438" cy="1029417"/>
          </a:xfrm>
          <a:prstGeom prst="wedgeRoundRectCallout">
            <a:avLst>
              <a:gd name="adj1" fmla="val 63867"/>
              <a:gd name="adj2" fmla="val -4220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Yes, I am. </a:t>
            </a:r>
          </a:p>
          <a:p>
            <a:r>
              <a:rPr lang="en-US" altLang="zh-CN" sz="3200" dirty="0">
                <a:solidFill>
                  <a:schemeClr val="tx1"/>
                </a:solidFill>
              </a:rPr>
              <a:t>/</a:t>
            </a:r>
            <a:r>
              <a:rPr lang="en-US" altLang="zh-CN" sz="3200" dirty="0" smtClean="0">
                <a:solidFill>
                  <a:schemeClr val="tx1"/>
                </a:solidFill>
              </a:rPr>
              <a:t>No, I am not.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4950058" y="282960"/>
            <a:ext cx="3996029" cy="1994326"/>
          </a:xfrm>
          <a:prstGeom prst="wedgeRoundRectCallout">
            <a:avLst>
              <a:gd name="adj1" fmla="val 19127"/>
              <a:gd name="adj2" fmla="val 62680"/>
              <a:gd name="adj3" fmla="val 16667"/>
            </a:avLst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标注 33"/>
          <p:cNvSpPr/>
          <p:nvPr/>
        </p:nvSpPr>
        <p:spPr>
          <a:xfrm>
            <a:off x="528286" y="5549698"/>
            <a:ext cx="2825087" cy="907679"/>
          </a:xfrm>
          <a:prstGeom prst="wedgeRoundRectCallout">
            <a:avLst>
              <a:gd name="adj1" fmla="val -22282"/>
              <a:gd name="adj2" fmla="val -7434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What are you going to do?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4189485" y="4280455"/>
            <a:ext cx="2825087" cy="957682"/>
          </a:xfrm>
          <a:prstGeom prst="wedgeRoundRectCallout">
            <a:avLst>
              <a:gd name="adj1" fmla="val 62259"/>
              <a:gd name="adj2" fmla="val 548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 am going to_______.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74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My winter holiday plan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85"/>
          <a:stretch/>
        </p:blipFill>
        <p:spPr>
          <a:xfrm>
            <a:off x="0" y="1822785"/>
            <a:ext cx="5159636" cy="487036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125" y="1499620"/>
            <a:ext cx="4408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 Fill in your suitcase!</a:t>
            </a:r>
            <a:endParaRPr lang="zh-CN" altLang="en-US" sz="3600" dirty="0"/>
          </a:p>
        </p:txBody>
      </p:sp>
      <p:sp>
        <p:nvSpPr>
          <p:cNvPr id="6" name="竖卷形 5"/>
          <p:cNvSpPr/>
          <p:nvPr/>
        </p:nvSpPr>
        <p:spPr>
          <a:xfrm>
            <a:off x="5049671" y="2224452"/>
            <a:ext cx="3916908" cy="4067033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To-do list</a:t>
            </a:r>
          </a:p>
          <a:p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</a:p>
          <a:p>
            <a:r>
              <a:rPr lang="en-US" altLang="zh-CN" sz="3200" dirty="0" smtClean="0">
                <a:solidFill>
                  <a:schemeClr val="tx1"/>
                </a:solidFill>
              </a:rPr>
              <a:t>2.</a:t>
            </a:r>
          </a:p>
          <a:p>
            <a:r>
              <a:rPr lang="en-US" altLang="zh-CN" sz="3200" dirty="0" smtClean="0">
                <a:solidFill>
                  <a:schemeClr val="tx1"/>
                </a:solidFill>
              </a:rPr>
              <a:t>3.</a:t>
            </a:r>
          </a:p>
          <a:p>
            <a:r>
              <a:rPr lang="en-US" altLang="zh-CN" sz="3200" dirty="0" smtClean="0">
                <a:solidFill>
                  <a:schemeClr val="tx1"/>
                </a:solidFill>
              </a:rPr>
              <a:t>…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algn="ctr"/>
            <a:endParaRPr lang="en-US" altLang="zh-CN" sz="3200" dirty="0" smtClean="0">
              <a:solidFill>
                <a:schemeClr val="tx1"/>
              </a:solidFill>
            </a:endParaRPr>
          </a:p>
          <a:p>
            <a:pPr algn="ctr"/>
            <a:endParaRPr lang="en-US" altLang="zh-CN" sz="3200" dirty="0">
              <a:solidFill>
                <a:schemeClr val="tx1"/>
              </a:solidFill>
            </a:endParaRPr>
          </a:p>
          <a:p>
            <a:pPr algn="ctr"/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5648" y="1512073"/>
            <a:ext cx="4408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2. Make your to-do list!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3336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2658">
            <a:off x="4739081" y="3783374"/>
            <a:ext cx="3684896" cy="276367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82138" y="0"/>
            <a:ext cx="1037229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smtClean="0"/>
              <a:t>Where are you going this winter holiday?</a:t>
            </a:r>
            <a:endParaRPr lang="zh-CN" altLang="en-US" sz="4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8689">
            <a:off x="658773" y="1558958"/>
            <a:ext cx="3906716" cy="2676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079">
            <a:off x="4833856" y="1499298"/>
            <a:ext cx="3727888" cy="2795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6298">
            <a:off x="1132771" y="3556993"/>
            <a:ext cx="3540479" cy="280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0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6036" y="0"/>
            <a:ext cx="7888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Bob </a:t>
            </a:r>
            <a:r>
              <a:rPr lang="en-US" altLang="zh-CN" sz="4000" dirty="0" smtClean="0">
                <a:solidFill>
                  <a:srgbClr val="FF0000"/>
                </a:solidFill>
              </a:rPr>
              <a:t>is going to </a:t>
            </a:r>
            <a:r>
              <a:rPr lang="en-US" altLang="zh-CN" sz="4000" dirty="0" smtClean="0"/>
              <a:t>________.</a:t>
            </a:r>
          </a:p>
          <a:p>
            <a:r>
              <a:rPr lang="en-US" altLang="zh-CN" sz="4000" dirty="0" smtClean="0"/>
              <a:t>The alien </a:t>
            </a:r>
            <a:r>
              <a:rPr lang="en-US" altLang="zh-CN" sz="4000" dirty="0" smtClean="0">
                <a:solidFill>
                  <a:srgbClr val="FF0000"/>
                </a:solidFill>
              </a:rPr>
              <a:t>is going to </a:t>
            </a:r>
            <a:r>
              <a:rPr lang="en-US" altLang="zh-CN" sz="4000" dirty="0" smtClean="0"/>
              <a:t>________.</a:t>
            </a:r>
            <a:endParaRPr lang="zh-CN" altLang="en-US" sz="4000" dirty="0"/>
          </a:p>
        </p:txBody>
      </p:sp>
      <p:sp>
        <p:nvSpPr>
          <p:cNvPr id="8" name="文本框 7"/>
          <p:cNvSpPr txBox="1"/>
          <p:nvPr/>
        </p:nvSpPr>
        <p:spPr>
          <a:xfrm>
            <a:off x="4067033" y="-46167"/>
            <a:ext cx="2265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Beijing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92973" y="594884"/>
            <a:ext cx="2265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Beijing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40" name="ShockwaveFlash1" r:id="rId2" imgW="8051760" imgH="5378400"/>
        </mc:Choice>
        <mc:Fallback>
          <p:control name="ShockwaveFlash1" r:id="rId2" imgW="8051760" imgH="5378400">
            <p:pic>
              <p:nvPicPr>
                <p:cNvPr id="7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32642" y="1323439"/>
                  <a:ext cx="8051800" cy="537845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1637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7832" y="318154"/>
            <a:ext cx="7886700" cy="1325563"/>
          </a:xfrm>
        </p:spPr>
        <p:txBody>
          <a:bodyPr>
            <a:noAutofit/>
          </a:bodyPr>
          <a:lstStyle/>
          <a:p>
            <a:r>
              <a:rPr lang="en-US" altLang="zh-CN" sz="4000" dirty="0">
                <a:latin typeface="+mn-lt"/>
                <a:ea typeface="+mn-ea"/>
                <a:cs typeface="+mn-cs"/>
              </a:rPr>
              <a:t>Who are there? </a:t>
            </a:r>
            <a:r>
              <a:rPr lang="en-US" altLang="zh-CN" sz="4000" dirty="0" smtClean="0">
                <a:latin typeface="+mn-lt"/>
                <a:ea typeface="+mn-ea"/>
                <a:cs typeface="+mn-cs"/>
              </a:rPr>
              <a:t/>
            </a:r>
            <a:br>
              <a:rPr lang="en-US" altLang="zh-CN" sz="4000" dirty="0" smtClean="0">
                <a:latin typeface="+mn-lt"/>
                <a:ea typeface="+mn-ea"/>
                <a:cs typeface="+mn-cs"/>
              </a:rPr>
            </a:br>
            <a:r>
              <a:rPr lang="en-US" altLang="zh-CN" sz="4000" dirty="0" smtClean="0">
                <a:latin typeface="+mn-lt"/>
                <a:ea typeface="+mn-ea"/>
                <a:cs typeface="+mn-cs"/>
              </a:rPr>
              <a:t>Where </a:t>
            </a:r>
            <a:r>
              <a:rPr lang="en-US" altLang="zh-CN" sz="4000" dirty="0">
                <a:latin typeface="+mn-lt"/>
                <a:ea typeface="+mn-ea"/>
                <a:cs typeface="+mn-cs"/>
              </a:rPr>
              <a:t>are they</a:t>
            </a:r>
            <a:r>
              <a:rPr lang="en-US" altLang="zh-CN" sz="4000" dirty="0" smtClean="0">
                <a:latin typeface="+mn-lt"/>
                <a:ea typeface="+mn-ea"/>
                <a:cs typeface="+mn-cs"/>
              </a:rPr>
              <a:t>?</a:t>
            </a:r>
            <a:br>
              <a:rPr lang="en-US" altLang="zh-CN" sz="4000" dirty="0" smtClean="0">
                <a:latin typeface="+mn-lt"/>
                <a:ea typeface="+mn-ea"/>
                <a:cs typeface="+mn-cs"/>
              </a:rPr>
            </a:br>
            <a:r>
              <a:rPr lang="en-US" altLang="zh-CN" sz="4000" dirty="0" smtClean="0">
                <a:latin typeface="+mn-lt"/>
                <a:ea typeface="+mn-ea"/>
                <a:cs typeface="+mn-cs"/>
              </a:rPr>
              <a:t>Where are they going?</a:t>
            </a:r>
            <a:endParaRPr lang="zh-CN" altLang="en-US" sz="4000" dirty="0">
              <a:latin typeface="+mn-lt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265" y="1839036"/>
            <a:ext cx="6965902" cy="502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6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11" y="215000"/>
            <a:ext cx="9361511" cy="1325563"/>
          </a:xfrm>
        </p:spPr>
        <p:txBody>
          <a:bodyPr/>
          <a:lstStyle/>
          <a:p>
            <a:r>
              <a:rPr lang="en-US" altLang="zh-CN" dirty="0" smtClean="0"/>
              <a:t>Look and listen: Where are they going?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63" name="ShockwaveFlash1" r:id="rId2" imgW="8051760" imgH="5268960"/>
        </mc:Choice>
        <mc:Fallback>
          <p:control name="ShockwaveFlash1" r:id="rId2" imgW="8051760" imgH="526896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04863" y="1404938"/>
                  <a:ext cx="8051800" cy="52689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3038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443" y="-180975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Listen and find: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53431"/>
          <a:stretch/>
        </p:blipFill>
        <p:spPr>
          <a:xfrm>
            <a:off x="957193" y="991354"/>
            <a:ext cx="3548488" cy="57833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41800"/>
          <a:stretch/>
        </p:blipFill>
        <p:spPr>
          <a:xfrm>
            <a:off x="4503762" y="977706"/>
            <a:ext cx="4178844" cy="5783364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6769290" y="1737503"/>
            <a:ext cx="1624084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56-A2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4018" y="1707317"/>
            <a:ext cx="609600" cy="609600"/>
          </a:xfrm>
          <a:prstGeom prst="rect">
            <a:avLst/>
          </a:prstGeom>
        </p:spPr>
      </p:pic>
      <p:pic>
        <p:nvPicPr>
          <p:cNvPr id="4" name="P56-A2-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46355" y="534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3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57-A2-4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10550" y="3100544"/>
            <a:ext cx="609600" cy="6096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48933" y="492451"/>
            <a:ext cx="7216894" cy="5883837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472757" y="1019532"/>
            <a:ext cx="982639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384650" y="1438065"/>
            <a:ext cx="914400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049677" y="1438064"/>
            <a:ext cx="1487606" cy="43672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5836342" y="3589448"/>
            <a:ext cx="3151780" cy="1924335"/>
          </a:xfrm>
          <a:prstGeom prst="cloudCallout">
            <a:avLst>
              <a:gd name="adj1" fmla="val -52741"/>
              <a:gd name="adj2" fmla="val -4104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Where are you going?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9" name="P57-A2-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837851" y="755358"/>
            <a:ext cx="609600" cy="609600"/>
          </a:xfrm>
          <a:prstGeom prst="rect">
            <a:avLst/>
          </a:prstGeom>
        </p:spPr>
      </p:pic>
      <p:pic>
        <p:nvPicPr>
          <p:cNvPr id="11" name="P57-A2-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32898" y="13649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5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85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919" y="365126"/>
            <a:ext cx="7152860" cy="5929952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5022376" y="5111086"/>
            <a:ext cx="3835020" cy="1552481"/>
          </a:xfrm>
          <a:prstGeom prst="cloudCallout">
            <a:avLst>
              <a:gd name="adj1" fmla="val -52741"/>
              <a:gd name="adj2" fmla="val -4104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No. I’m going to_______.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77117" y="5791790"/>
            <a:ext cx="1502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Hainan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" name="P57-A2-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20549" y="599364"/>
            <a:ext cx="609600" cy="609600"/>
          </a:xfrm>
          <a:prstGeom prst="rect">
            <a:avLst/>
          </a:prstGeom>
        </p:spPr>
      </p:pic>
      <p:pic>
        <p:nvPicPr>
          <p:cNvPr id="4" name="P57-A2-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46920" y="5474577"/>
            <a:ext cx="609600" cy="609600"/>
          </a:xfrm>
          <a:prstGeom prst="rect">
            <a:avLst/>
          </a:prstGeom>
        </p:spPr>
      </p:pic>
      <p:pic>
        <p:nvPicPr>
          <p:cNvPr id="6" name="P57-A2-8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67517" y="45999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6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650" y="814459"/>
            <a:ext cx="8171053" cy="5872944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1678674" y="48478"/>
            <a:ext cx="4831307" cy="1266708"/>
          </a:xfrm>
          <a:prstGeom prst="cloudCallout">
            <a:avLst>
              <a:gd name="adj1" fmla="val -34236"/>
              <a:gd name="adj2" fmla="val 8202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What are you going to do, Sam?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518615" y="5158854"/>
            <a:ext cx="8161361" cy="1528549"/>
          </a:xfrm>
          <a:prstGeom prst="cloudCallout">
            <a:avLst>
              <a:gd name="adj1" fmla="val 29702"/>
              <a:gd name="adj2" fmla="val -7725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</a:rPr>
              <a:t>I’m going to _____________. Oh no! This is __________ bag!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08529" y="5837241"/>
            <a:ext cx="2017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Xiaoyong’s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41273" y="5320187"/>
            <a:ext cx="28562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swim in the sea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9" name="P57-A2-10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083824" y="1614444"/>
            <a:ext cx="609600" cy="609600"/>
          </a:xfrm>
        </p:spPr>
      </p:pic>
      <p:pic>
        <p:nvPicPr>
          <p:cNvPr id="11" name="P57-A2-1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269420" y="157602"/>
            <a:ext cx="609600" cy="609600"/>
          </a:xfrm>
          <a:prstGeom prst="rect">
            <a:avLst/>
          </a:prstGeom>
        </p:spPr>
      </p:pic>
      <p:pic>
        <p:nvPicPr>
          <p:cNvPr id="12" name="P57-A2-1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86934" y="5322191"/>
            <a:ext cx="609600" cy="609600"/>
          </a:xfrm>
          <a:prstGeom prst="rect">
            <a:avLst/>
          </a:prstGeom>
        </p:spPr>
      </p:pic>
      <p:pic>
        <p:nvPicPr>
          <p:cNvPr id="13" name="P57-A2-1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68108" y="5911484"/>
            <a:ext cx="609600" cy="609600"/>
          </a:xfrm>
          <a:prstGeom prst="rect">
            <a:avLst/>
          </a:prstGeom>
        </p:spPr>
      </p:pic>
      <p:pic>
        <p:nvPicPr>
          <p:cNvPr id="14" name="P57-A2-14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060346" y="5906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4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11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14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2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0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203</Words>
  <Application>Microsoft Office PowerPoint</Application>
  <PresentationFormat>全屏显示(4:3)</PresentationFormat>
  <Paragraphs>42</Paragraphs>
  <Slides>17</Slides>
  <Notes>0</Notes>
  <HiddenSlides>0</HiddenSlides>
  <MMClips>13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宋体</vt:lpstr>
      <vt:lpstr>Arial</vt:lpstr>
      <vt:lpstr>Calibri</vt:lpstr>
      <vt:lpstr>Calibri Light</vt:lpstr>
      <vt:lpstr>Office 主题</vt:lpstr>
      <vt:lpstr>Module 10 Unit 1 Are you going to Hong Kong? </vt:lpstr>
      <vt:lpstr>Where are you going this winter holiday?</vt:lpstr>
      <vt:lpstr>PowerPoint 演示文稿</vt:lpstr>
      <vt:lpstr>Who are there?  Where are they? Where are they going?</vt:lpstr>
      <vt:lpstr>Look and listen: Where are they going?</vt:lpstr>
      <vt:lpstr>Listen and find: </vt:lpstr>
      <vt:lpstr>PowerPoint 演示文稿</vt:lpstr>
      <vt:lpstr>PowerPoint 演示文稿</vt:lpstr>
      <vt:lpstr>PowerPoint 演示文稿</vt:lpstr>
      <vt:lpstr>Listen and read</vt:lpstr>
      <vt:lpstr>Retell and role-play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My winter holiday plan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May</cp:lastModifiedBy>
  <cp:revision>17</cp:revision>
  <dcterms:created xsi:type="dcterms:W3CDTF">2016-11-27T09:31:03Z</dcterms:created>
  <dcterms:modified xsi:type="dcterms:W3CDTF">2016-11-28T16:12:07Z</dcterms:modified>
</cp:coreProperties>
</file>