
<file path=[Content_Types].xml><?xml version="1.0" encoding="utf-8"?>
<Types xmlns="http://schemas.openxmlformats.org/package/2006/content-types">
  <Default Extension="png" ContentType="image/png"/>
  <Default Extension="bin" ContentType="application/vnd.ms-office.activeX"/>
  <Default Extension="mp3" ContentType="audio/mpe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activeX/activeX1.xml" ContentType="application/vnd.ms-office.activeX+xml"/>
  <Override PartName="/ppt/activeX/activeX2.xml" ContentType="application/vnd.ms-office.activeX+xml"/>
  <Override PartName="/ppt/activeX/activeX3.xml" ContentType="application/vnd.ms-office.activeX+xml"/>
  <Override PartName="/ppt/activeX/activeX4.xml" ContentType="application/vnd.ms-office.activeX+xml"/>
  <Override PartName="/ppt/activeX/activeX5.xml" ContentType="application/vnd.ms-office.activeX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7" r:id="rId8"/>
    <p:sldId id="268" r:id="rId9"/>
    <p:sldId id="269" r:id="rId10"/>
    <p:sldId id="262" r:id="rId11"/>
    <p:sldId id="270" r:id="rId12"/>
    <p:sldId id="271" r:id="rId13"/>
    <p:sldId id="272" r:id="rId14"/>
    <p:sldId id="273" r:id="rId15"/>
    <p:sldId id="274" r:id="rId16"/>
    <p:sldId id="275" r:id="rId17"/>
    <p:sldId id="265" r:id="rId18"/>
    <p:sldId id="263" r:id="rId19"/>
    <p:sldId id="276" r:id="rId20"/>
    <p:sldId id="264" r:id="rId21"/>
    <p:sldId id="277" r:id="rId22"/>
    <p:sldId id="266" r:id="rId2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912" y="9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_rels/activeX4.xml.rels><?xml version="1.0" encoding="UTF-8" standalone="yes"?>
<Relationships xmlns="http://schemas.openxmlformats.org/package/2006/relationships"><Relationship Id="rId1" Type="http://schemas.microsoft.com/office/2006/relationships/activeXControlBinary" Target="activeX4.bin"/></Relationships>
</file>

<file path=ppt/activeX/_rels/activeX5.xml.rels><?xml version="1.0" encoding="UTF-8" standalone="yes"?>
<Relationships xmlns="http://schemas.openxmlformats.org/package/2006/relationships"><Relationship Id="rId1" Type="http://schemas.microsoft.com/office/2006/relationships/activeXControlBinary" Target="activeX5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3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4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5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FB23F-4854-44A5-AD11-A554A8557F06}" type="datetimeFigureOut">
              <a:rPr lang="zh-CN" altLang="en-US" smtClean="0"/>
              <a:t>2016/11/30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442CC-875F-45DB-91D2-E1764BFE13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63154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FB23F-4854-44A5-AD11-A554A8557F06}" type="datetimeFigureOut">
              <a:rPr lang="zh-CN" altLang="en-US" smtClean="0"/>
              <a:t>2016/11/30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442CC-875F-45DB-91D2-E1764BFE13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37716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FB23F-4854-44A5-AD11-A554A8557F06}" type="datetimeFigureOut">
              <a:rPr lang="zh-CN" altLang="en-US" smtClean="0"/>
              <a:t>2016/11/30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442CC-875F-45DB-91D2-E1764BFE13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9570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FB23F-4854-44A5-AD11-A554A8557F06}" type="datetimeFigureOut">
              <a:rPr lang="zh-CN" altLang="en-US" smtClean="0"/>
              <a:t>2016/11/30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442CC-875F-45DB-91D2-E1764BFE13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76516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FB23F-4854-44A5-AD11-A554A8557F06}" type="datetimeFigureOut">
              <a:rPr lang="zh-CN" altLang="en-US" smtClean="0"/>
              <a:t>2016/11/30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442CC-875F-45DB-91D2-E1764BFE13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62454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FB23F-4854-44A5-AD11-A554A8557F06}" type="datetimeFigureOut">
              <a:rPr lang="zh-CN" altLang="en-US" smtClean="0"/>
              <a:t>2016/11/30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442CC-875F-45DB-91D2-E1764BFE13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25164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FB23F-4854-44A5-AD11-A554A8557F06}" type="datetimeFigureOut">
              <a:rPr lang="zh-CN" altLang="en-US" smtClean="0"/>
              <a:t>2016/11/30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442CC-875F-45DB-91D2-E1764BFE13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04851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FB23F-4854-44A5-AD11-A554A8557F06}" type="datetimeFigureOut">
              <a:rPr lang="zh-CN" altLang="en-US" smtClean="0"/>
              <a:t>2016/11/30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442CC-875F-45DB-91D2-E1764BFE13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88485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FB23F-4854-44A5-AD11-A554A8557F06}" type="datetimeFigureOut">
              <a:rPr lang="zh-CN" altLang="en-US" smtClean="0"/>
              <a:t>2016/11/30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442CC-875F-45DB-91D2-E1764BFE13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90762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FB23F-4854-44A5-AD11-A554A8557F06}" type="datetimeFigureOut">
              <a:rPr lang="zh-CN" altLang="en-US" smtClean="0"/>
              <a:t>2016/11/30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442CC-875F-45DB-91D2-E1764BFE13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29409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FB23F-4854-44A5-AD11-A554A8557F06}" type="datetimeFigureOut">
              <a:rPr lang="zh-CN" altLang="en-US" smtClean="0"/>
              <a:t>2016/11/30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442CC-875F-45DB-91D2-E1764BFE13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9635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EFB23F-4854-44A5-AD11-A554A8557F06}" type="datetimeFigureOut">
              <a:rPr lang="zh-CN" altLang="en-US" smtClean="0"/>
              <a:t>2016/11/30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6442CC-875F-45DB-91D2-E1764BFE13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44787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media" Target="../media/media7.mp3"/><Relationship Id="rId7" Type="http://schemas.openxmlformats.org/officeDocument/2006/relationships/image" Target="../media/image9.png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6" Type="http://schemas.openxmlformats.org/officeDocument/2006/relationships/image" Target="../media/image8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7.mp3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microsoft.com/office/2007/relationships/media" Target="../media/media8.mp3"/><Relationship Id="rId7" Type="http://schemas.openxmlformats.org/officeDocument/2006/relationships/image" Target="../media/image11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8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8.mp3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4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2.w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5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13.wmf"/><Relationship Id="rId4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g"/><Relationship Id="rId4" Type="http://schemas.microsoft.com/office/2007/relationships/hdphoto" Target="../media/hdphoto2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5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7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microsoft.com/office/2007/relationships/media" Target="../media/media2.mp3"/><Relationship Id="rId7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audio" Target="../media/media3.mp3"/><Relationship Id="rId5" Type="http://schemas.microsoft.com/office/2007/relationships/media" Target="../media/media3.mp3"/><Relationship Id="rId10" Type="http://schemas.openxmlformats.org/officeDocument/2006/relationships/image" Target="../media/image9.png"/><Relationship Id="rId4" Type="http://schemas.openxmlformats.org/officeDocument/2006/relationships/audio" Target="../media/media2.mp3"/><Relationship Id="rId9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3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7.wmf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media" Target="../media/media4.mp3"/><Relationship Id="rId7" Type="http://schemas.openxmlformats.org/officeDocument/2006/relationships/image" Target="../media/image9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4.mp3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microsoft.com/office/2007/relationships/media" Target="../media/media5.mp3"/><Relationship Id="rId7" Type="http://schemas.openxmlformats.org/officeDocument/2006/relationships/image" Target="../media/image10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5.mp3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166122" cy="685800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0" y="1265798"/>
            <a:ext cx="9166122" cy="3557213"/>
          </a:xfrm>
          <a:solidFill>
            <a:schemeClr val="bg1">
              <a:alpha val="90000"/>
            </a:schemeClr>
          </a:solidFill>
        </p:spPr>
        <p:txBody>
          <a:bodyPr>
            <a:normAutofit/>
          </a:bodyPr>
          <a:lstStyle/>
          <a:p>
            <a:r>
              <a:rPr lang="en-US" altLang="zh-CN" dirty="0" smtClean="0"/>
              <a:t>Module 10 Unit 2</a:t>
            </a:r>
            <a:br>
              <a:rPr lang="en-US" altLang="zh-CN" dirty="0" smtClean="0"/>
            </a:br>
            <a:r>
              <a:rPr lang="en-US" altLang="zh-CN" dirty="0" smtClean="0"/>
              <a:t>What are you going to see?</a:t>
            </a:r>
            <a:br>
              <a:rPr lang="en-US" altLang="zh-CN" dirty="0" smtClean="0"/>
            </a:b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27517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8783" y="902099"/>
            <a:ext cx="7986433" cy="565818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78783" y="65815"/>
            <a:ext cx="593508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How does the girl answer</a:t>
            </a:r>
            <a:r>
              <a:rPr lang="en-US" altLang="zh-CN" sz="40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?</a:t>
            </a:r>
            <a:endParaRPr lang="zh-CN" altLang="en-US" sz="40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1742773" y="1112827"/>
            <a:ext cx="6715317" cy="584775"/>
          </a:xfrm>
          <a:prstGeom prst="wedgeRoundRectCallout">
            <a:avLst>
              <a:gd name="adj1" fmla="val -10551"/>
              <a:gd name="adj2" fmla="val 125627"/>
              <a:gd name="adj3" fmla="val 16667"/>
            </a:avLst>
          </a:prstGeom>
          <a:solidFill>
            <a:schemeClr val="bg1"/>
          </a:solidFill>
          <a:ln>
            <a:solidFill>
              <a:srgbClr val="FFC000"/>
            </a:solidFill>
            <a:prstDash val="dash"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>
              <a:solidFill>
                <a:schemeClr val="tx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797313" y="1105914"/>
            <a:ext cx="66607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What</a:t>
            </a:r>
            <a:r>
              <a:rPr lang="en-US" altLang="zh-CN" sz="3200" dirty="0" smtClean="0"/>
              <a:t> </a:t>
            </a:r>
            <a:r>
              <a:rPr lang="en-US" altLang="zh-CN" sz="3200" dirty="0" smtClean="0">
                <a:solidFill>
                  <a:srgbClr val="FF0000"/>
                </a:solidFill>
              </a:rPr>
              <a:t>are</a:t>
            </a:r>
            <a:r>
              <a:rPr lang="en-US" altLang="zh-CN" sz="3200" dirty="0" smtClean="0"/>
              <a:t> you </a:t>
            </a:r>
            <a:r>
              <a:rPr lang="en-US" altLang="zh-CN" sz="3200" dirty="0" smtClean="0">
                <a:solidFill>
                  <a:srgbClr val="FF0000"/>
                </a:solidFill>
              </a:rPr>
              <a:t>going to </a:t>
            </a:r>
            <a:r>
              <a:rPr lang="en-US" altLang="zh-CN" sz="3200" dirty="0" smtClean="0"/>
              <a:t>do on Saturday?</a:t>
            </a:r>
            <a:endParaRPr lang="zh-CN" altLang="en-US" sz="3200" dirty="0"/>
          </a:p>
        </p:txBody>
      </p:sp>
      <p:sp>
        <p:nvSpPr>
          <p:cNvPr id="8" name="圆角矩形标注 7"/>
          <p:cNvSpPr/>
          <p:nvPr/>
        </p:nvSpPr>
        <p:spPr>
          <a:xfrm>
            <a:off x="3902033" y="5797747"/>
            <a:ext cx="4556057" cy="584775"/>
          </a:xfrm>
          <a:prstGeom prst="wedgeRoundRectCallout">
            <a:avLst>
              <a:gd name="adj1" fmla="val 11489"/>
              <a:gd name="adj2" fmla="val -167397"/>
              <a:gd name="adj3" fmla="val 16667"/>
            </a:avLst>
          </a:prstGeom>
          <a:solidFill>
            <a:schemeClr val="bg1"/>
          </a:solidFill>
          <a:ln>
            <a:solidFill>
              <a:srgbClr val="FFC000"/>
            </a:solidFill>
            <a:prstDash val="dash"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>
              <a:solidFill>
                <a:schemeClr val="tx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068212" y="5790834"/>
            <a:ext cx="42637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I’</a:t>
            </a:r>
            <a:r>
              <a:rPr lang="en-US" altLang="zh-CN" sz="3200" dirty="0" smtClean="0">
                <a:solidFill>
                  <a:srgbClr val="FF0000"/>
                </a:solidFill>
              </a:rPr>
              <a:t>m</a:t>
            </a:r>
            <a:r>
              <a:rPr lang="en-US" altLang="zh-CN" sz="3200" dirty="0" smtClean="0"/>
              <a:t> </a:t>
            </a:r>
            <a:r>
              <a:rPr lang="en-US" altLang="zh-CN" sz="3200" dirty="0" smtClean="0">
                <a:solidFill>
                  <a:srgbClr val="FF0000"/>
                </a:solidFill>
              </a:rPr>
              <a:t>going to </a:t>
            </a:r>
            <a:r>
              <a:rPr lang="en-US" altLang="zh-CN" sz="3200" dirty="0" smtClean="0"/>
              <a:t>have a class.</a:t>
            </a:r>
            <a:endParaRPr lang="zh-CN" altLang="en-US" sz="3200" dirty="0"/>
          </a:p>
        </p:txBody>
      </p:sp>
      <p:pic>
        <p:nvPicPr>
          <p:cNvPr id="10" name="P59-A2-5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26047" y="1112827"/>
            <a:ext cx="609600" cy="609600"/>
          </a:xfrm>
        </p:spPr>
      </p:pic>
      <p:pic>
        <p:nvPicPr>
          <p:cNvPr id="11" name="P59-A2-6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678706" y="531518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8774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3448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222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8" grpId="0" animBg="1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8783" y="902099"/>
            <a:ext cx="7986433" cy="565818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78783" y="65815"/>
            <a:ext cx="593508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How does the girl answer</a:t>
            </a:r>
            <a:r>
              <a:rPr lang="en-US" altLang="zh-CN" sz="40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?</a:t>
            </a:r>
            <a:endParaRPr lang="zh-CN" altLang="en-US" sz="40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1742773" y="1112827"/>
            <a:ext cx="6715317" cy="584775"/>
          </a:xfrm>
          <a:prstGeom prst="wedgeRoundRectCallout">
            <a:avLst>
              <a:gd name="adj1" fmla="val -10551"/>
              <a:gd name="adj2" fmla="val 125627"/>
              <a:gd name="adj3" fmla="val 16667"/>
            </a:avLst>
          </a:prstGeom>
          <a:solidFill>
            <a:schemeClr val="bg1"/>
          </a:solidFill>
          <a:ln>
            <a:solidFill>
              <a:srgbClr val="FFC000"/>
            </a:solidFill>
            <a:prstDash val="dash"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>
              <a:solidFill>
                <a:schemeClr val="tx1"/>
              </a:solidFill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5080447" y="5734037"/>
            <a:ext cx="3556602" cy="584775"/>
          </a:xfrm>
          <a:prstGeom prst="wedgeRoundRectCallout">
            <a:avLst>
              <a:gd name="adj1" fmla="val -1618"/>
              <a:gd name="adj2" fmla="val -155133"/>
              <a:gd name="adj3" fmla="val 16667"/>
            </a:avLst>
          </a:prstGeom>
          <a:solidFill>
            <a:schemeClr val="bg1"/>
          </a:solidFill>
          <a:ln>
            <a:solidFill>
              <a:srgbClr val="FFC000"/>
            </a:solidFill>
            <a:prstDash val="dash"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>
              <a:solidFill>
                <a:schemeClr val="tx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246625" y="5727124"/>
            <a:ext cx="33904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I’</a:t>
            </a:r>
            <a:r>
              <a:rPr lang="en-US" altLang="zh-CN" sz="3200" dirty="0" smtClean="0">
                <a:solidFill>
                  <a:srgbClr val="FF0000"/>
                </a:solidFill>
              </a:rPr>
              <a:t>m</a:t>
            </a:r>
            <a:r>
              <a:rPr lang="en-US" altLang="zh-CN" sz="3200" dirty="0" smtClean="0"/>
              <a:t> </a:t>
            </a:r>
            <a:r>
              <a:rPr lang="en-US" altLang="zh-CN" sz="3200" dirty="0" smtClean="0">
                <a:solidFill>
                  <a:srgbClr val="FF0000"/>
                </a:solidFill>
              </a:rPr>
              <a:t>going to </a:t>
            </a:r>
            <a:r>
              <a:rPr lang="en-US" altLang="zh-CN" sz="3200" dirty="0" smtClean="0"/>
              <a:t>dance.</a:t>
            </a:r>
            <a:endParaRPr lang="zh-CN" altLang="en-US" sz="3200" dirty="0"/>
          </a:p>
        </p:txBody>
      </p:sp>
      <p:sp>
        <p:nvSpPr>
          <p:cNvPr id="10" name="文本框 9"/>
          <p:cNvSpPr txBox="1"/>
          <p:nvPr/>
        </p:nvSpPr>
        <p:spPr>
          <a:xfrm>
            <a:off x="1809448" y="1105914"/>
            <a:ext cx="70656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What are </a:t>
            </a:r>
            <a:r>
              <a:rPr lang="en-US" altLang="zh-CN" sz="3200" dirty="0" smtClean="0"/>
              <a:t>you </a:t>
            </a:r>
            <a:r>
              <a:rPr lang="en-US" altLang="zh-CN" sz="3200" dirty="0" smtClean="0">
                <a:solidFill>
                  <a:srgbClr val="FF0000"/>
                </a:solidFill>
              </a:rPr>
              <a:t>going to </a:t>
            </a:r>
            <a:r>
              <a:rPr lang="en-US" altLang="zh-CN" sz="3200" dirty="0" smtClean="0"/>
              <a:t>do in the class?</a:t>
            </a:r>
            <a:endParaRPr lang="zh-CN" altLang="en-US" sz="3200" dirty="0"/>
          </a:p>
        </p:txBody>
      </p:sp>
      <p:sp>
        <p:nvSpPr>
          <p:cNvPr id="11" name="云形标注 10"/>
          <p:cNvSpPr/>
          <p:nvPr/>
        </p:nvSpPr>
        <p:spPr>
          <a:xfrm>
            <a:off x="6283138" y="1882743"/>
            <a:ext cx="2232212" cy="1425388"/>
          </a:xfrm>
          <a:prstGeom prst="cloudCallout">
            <a:avLst>
              <a:gd name="adj1" fmla="val -19628"/>
              <a:gd name="adj2" fmla="val 66274"/>
            </a:avLst>
          </a:pr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P59-A2-7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49982" y="1173660"/>
            <a:ext cx="609600" cy="609600"/>
          </a:xfrm>
        </p:spPr>
      </p:pic>
      <p:pic>
        <p:nvPicPr>
          <p:cNvPr id="13" name="P59-A2-8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249148" y="518776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625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2925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1776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8" grpId="0" animBg="1"/>
      <p:bldP spid="9" grpId="0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590800" y="242046"/>
            <a:ext cx="357322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40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Listen and read:</a:t>
            </a:r>
            <a:endParaRPr lang="zh-CN" altLang="en-US" sz="40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4104" name="ShockwaveFlash1" r:id="rId2" imgW="8964720" imgH="5353200"/>
        </mc:Choice>
        <mc:Fallback>
          <p:control name="ShockwaveFlash1" r:id="rId2" imgW="8964720" imgH="5353200">
            <p:pic>
              <p:nvPicPr>
                <p:cNvPr id="4" name="ShockwaveFlash1"/>
                <p:cNvPicPr>
                  <a:picLocks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178921" y="949932"/>
                  <a:ext cx="8965079" cy="5352256"/>
                </a:xfrm>
                <a:prstGeom prst="rect">
                  <a:avLst/>
                </a:prstGeom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1402956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92791" y="1529790"/>
            <a:ext cx="7886700" cy="4351338"/>
          </a:xfrm>
        </p:spPr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123" y="1356200"/>
            <a:ext cx="7905674" cy="4961124"/>
          </a:xfrm>
          <a:prstGeom prst="rect">
            <a:avLst/>
          </a:prstGeom>
        </p:spPr>
      </p:pic>
      <p:sp>
        <p:nvSpPr>
          <p:cNvPr id="6" name="圆角矩形标注 5"/>
          <p:cNvSpPr/>
          <p:nvPr/>
        </p:nvSpPr>
        <p:spPr>
          <a:xfrm>
            <a:off x="1666314" y="1745491"/>
            <a:ext cx="6715317" cy="584775"/>
          </a:xfrm>
          <a:prstGeom prst="wedgeRoundRectCallout">
            <a:avLst>
              <a:gd name="adj1" fmla="val -38986"/>
              <a:gd name="adj2" fmla="val 168551"/>
              <a:gd name="adj3" fmla="val 16667"/>
            </a:avLst>
          </a:prstGeom>
          <a:solidFill>
            <a:schemeClr val="bg1"/>
          </a:solidFill>
          <a:ln>
            <a:solidFill>
              <a:srgbClr val="FFC000"/>
            </a:solidFill>
            <a:prstDash val="dash"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>
              <a:solidFill>
                <a:schemeClr val="tx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720854" y="1738578"/>
            <a:ext cx="66607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What</a:t>
            </a:r>
            <a:r>
              <a:rPr lang="en-US" altLang="zh-CN" sz="3200" dirty="0" smtClean="0"/>
              <a:t> _____________ on Saturday?</a:t>
            </a:r>
            <a:endParaRPr lang="zh-CN" altLang="en-US" sz="3200" dirty="0"/>
          </a:p>
        </p:txBody>
      </p:sp>
      <p:sp>
        <p:nvSpPr>
          <p:cNvPr id="8" name="圆角矩形标注 7"/>
          <p:cNvSpPr/>
          <p:nvPr/>
        </p:nvSpPr>
        <p:spPr>
          <a:xfrm>
            <a:off x="4032131" y="3326326"/>
            <a:ext cx="4232666" cy="584775"/>
          </a:xfrm>
          <a:prstGeom prst="wedgeRoundRectCallout">
            <a:avLst>
              <a:gd name="adj1" fmla="val 9718"/>
              <a:gd name="adj2" fmla="val 117744"/>
              <a:gd name="adj3" fmla="val 16667"/>
            </a:avLst>
          </a:prstGeom>
          <a:solidFill>
            <a:schemeClr val="bg1"/>
          </a:solidFill>
          <a:ln>
            <a:solidFill>
              <a:srgbClr val="FFC000"/>
            </a:solidFill>
            <a:prstDash val="dash"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>
              <a:solidFill>
                <a:schemeClr val="tx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198310" y="3319413"/>
            <a:ext cx="42637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I_________ see a____.</a:t>
            </a:r>
            <a:endParaRPr lang="zh-CN" altLang="en-US" sz="3200" dirty="0"/>
          </a:p>
        </p:txBody>
      </p:sp>
      <p:sp>
        <p:nvSpPr>
          <p:cNvPr id="10" name="矩形 9"/>
          <p:cNvSpPr/>
          <p:nvPr/>
        </p:nvSpPr>
        <p:spPr>
          <a:xfrm>
            <a:off x="3299012" y="197223"/>
            <a:ext cx="140326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40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Retell</a:t>
            </a:r>
            <a:endParaRPr lang="zh-CN" altLang="en-US" sz="40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40460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 animBg="1"/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92791" y="1529790"/>
            <a:ext cx="7886700" cy="4351338"/>
          </a:xfrm>
        </p:spPr>
        <p:txBody>
          <a:bodyPr/>
          <a:lstStyle/>
          <a:p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123" y="1356200"/>
            <a:ext cx="7905674" cy="4961124"/>
          </a:xfrm>
          <a:prstGeom prst="rect">
            <a:avLst/>
          </a:prstGeom>
        </p:spPr>
      </p:pic>
      <p:sp>
        <p:nvSpPr>
          <p:cNvPr id="12" name="云形标注 11"/>
          <p:cNvSpPr/>
          <p:nvPr/>
        </p:nvSpPr>
        <p:spPr>
          <a:xfrm>
            <a:off x="5745485" y="1840799"/>
            <a:ext cx="2626659" cy="1864659"/>
          </a:xfrm>
          <a:prstGeom prst="cloudCallout">
            <a:avLst>
              <a:gd name="adj1" fmla="val -30389"/>
              <a:gd name="adj2" fmla="val 88462"/>
            </a:avLst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标注 7"/>
          <p:cNvSpPr/>
          <p:nvPr/>
        </p:nvSpPr>
        <p:spPr>
          <a:xfrm>
            <a:off x="1550895" y="6015738"/>
            <a:ext cx="6122156" cy="584775"/>
          </a:xfrm>
          <a:prstGeom prst="wedgeRoundRectCallout">
            <a:avLst>
              <a:gd name="adj1" fmla="val 17131"/>
              <a:gd name="adj2" fmla="val -121407"/>
              <a:gd name="adj3" fmla="val 16667"/>
            </a:avLst>
          </a:prstGeom>
          <a:solidFill>
            <a:schemeClr val="bg1"/>
          </a:solidFill>
          <a:ln>
            <a:solidFill>
              <a:srgbClr val="FFC000"/>
            </a:solidFill>
            <a:prstDash val="dash"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>
              <a:solidFill>
                <a:schemeClr val="tx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796432" y="6043978"/>
            <a:ext cx="57697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I_________ see </a:t>
            </a:r>
            <a:r>
              <a:rPr lang="en-US" altLang="zh-CN" sz="3200" i="1" dirty="0" smtClean="0"/>
              <a:t>The Monkey King</a:t>
            </a:r>
            <a:r>
              <a:rPr lang="en-US" altLang="zh-CN" sz="3200" dirty="0" smtClean="0"/>
              <a:t>.</a:t>
            </a:r>
            <a:endParaRPr lang="zh-CN" altLang="en-US" sz="3200" dirty="0"/>
          </a:p>
        </p:txBody>
      </p:sp>
      <p:sp>
        <p:nvSpPr>
          <p:cNvPr id="10" name="圆角矩形标注 9"/>
          <p:cNvSpPr/>
          <p:nvPr/>
        </p:nvSpPr>
        <p:spPr>
          <a:xfrm>
            <a:off x="1123300" y="1484054"/>
            <a:ext cx="4832563" cy="584775"/>
          </a:xfrm>
          <a:prstGeom prst="wedgeRoundRectCallout">
            <a:avLst>
              <a:gd name="adj1" fmla="val -33512"/>
              <a:gd name="adj2" fmla="val 128474"/>
              <a:gd name="adj3" fmla="val 16667"/>
            </a:avLst>
          </a:prstGeom>
          <a:solidFill>
            <a:schemeClr val="bg1"/>
          </a:solidFill>
          <a:ln>
            <a:solidFill>
              <a:srgbClr val="FFC000"/>
            </a:solidFill>
            <a:prstDash val="dash"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>
              <a:solidFill>
                <a:schemeClr val="tx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286422" y="1490967"/>
            <a:ext cx="49031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What</a:t>
            </a:r>
            <a:r>
              <a:rPr lang="en-US" altLang="zh-CN" sz="3200" dirty="0" smtClean="0"/>
              <a:t> __________ see?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3299475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8" grpId="0" animBg="1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783" y="902099"/>
            <a:ext cx="7986433" cy="5658186"/>
          </a:xfrm>
          <a:prstGeom prst="rect">
            <a:avLst/>
          </a:prstGeom>
        </p:spPr>
      </p:pic>
      <p:sp>
        <p:nvSpPr>
          <p:cNvPr id="6" name="圆角矩形标注 5"/>
          <p:cNvSpPr/>
          <p:nvPr/>
        </p:nvSpPr>
        <p:spPr>
          <a:xfrm>
            <a:off x="1742773" y="1112827"/>
            <a:ext cx="6715317" cy="584775"/>
          </a:xfrm>
          <a:prstGeom prst="wedgeRoundRectCallout">
            <a:avLst>
              <a:gd name="adj1" fmla="val -10551"/>
              <a:gd name="adj2" fmla="val 125627"/>
              <a:gd name="adj3" fmla="val 16667"/>
            </a:avLst>
          </a:prstGeom>
          <a:solidFill>
            <a:schemeClr val="bg1"/>
          </a:solidFill>
          <a:ln>
            <a:solidFill>
              <a:srgbClr val="FFC000"/>
            </a:solidFill>
            <a:prstDash val="dash"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>
              <a:solidFill>
                <a:schemeClr val="tx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797313" y="1105914"/>
            <a:ext cx="66607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What</a:t>
            </a:r>
            <a:r>
              <a:rPr lang="en-US" altLang="zh-CN" sz="3200" dirty="0" smtClean="0"/>
              <a:t> _____________</a:t>
            </a:r>
            <a:r>
              <a:rPr lang="en-US" altLang="zh-CN" sz="3200" dirty="0" smtClean="0">
                <a:solidFill>
                  <a:srgbClr val="FF0000"/>
                </a:solidFill>
              </a:rPr>
              <a:t> </a:t>
            </a:r>
            <a:r>
              <a:rPr lang="en-US" altLang="zh-CN" sz="3200" dirty="0" smtClean="0"/>
              <a:t>on Saturday?</a:t>
            </a:r>
            <a:endParaRPr lang="zh-CN" altLang="en-US" sz="3200" dirty="0"/>
          </a:p>
        </p:txBody>
      </p:sp>
      <p:sp>
        <p:nvSpPr>
          <p:cNvPr id="8" name="圆角矩形标注 7"/>
          <p:cNvSpPr/>
          <p:nvPr/>
        </p:nvSpPr>
        <p:spPr>
          <a:xfrm>
            <a:off x="3902033" y="5797747"/>
            <a:ext cx="4556057" cy="584775"/>
          </a:xfrm>
          <a:prstGeom prst="wedgeRoundRectCallout">
            <a:avLst>
              <a:gd name="adj1" fmla="val 11489"/>
              <a:gd name="adj2" fmla="val -167397"/>
              <a:gd name="adj3" fmla="val 16667"/>
            </a:avLst>
          </a:prstGeom>
          <a:solidFill>
            <a:schemeClr val="bg1"/>
          </a:solidFill>
          <a:ln>
            <a:solidFill>
              <a:srgbClr val="FFC000"/>
            </a:solidFill>
            <a:prstDash val="dash"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>
              <a:solidFill>
                <a:schemeClr val="tx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068212" y="5790834"/>
            <a:ext cx="42637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I _______ have a _____.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868653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783" y="902099"/>
            <a:ext cx="7986433" cy="5658186"/>
          </a:xfrm>
          <a:prstGeom prst="rect">
            <a:avLst/>
          </a:prstGeom>
        </p:spPr>
      </p:pic>
      <p:sp>
        <p:nvSpPr>
          <p:cNvPr id="6" name="圆角矩形标注 5"/>
          <p:cNvSpPr/>
          <p:nvPr/>
        </p:nvSpPr>
        <p:spPr>
          <a:xfrm>
            <a:off x="1742773" y="1112827"/>
            <a:ext cx="6715317" cy="584775"/>
          </a:xfrm>
          <a:prstGeom prst="wedgeRoundRectCallout">
            <a:avLst>
              <a:gd name="adj1" fmla="val -10551"/>
              <a:gd name="adj2" fmla="val 125627"/>
              <a:gd name="adj3" fmla="val 16667"/>
            </a:avLst>
          </a:prstGeom>
          <a:solidFill>
            <a:schemeClr val="bg1"/>
          </a:solidFill>
          <a:ln>
            <a:solidFill>
              <a:srgbClr val="FFC000"/>
            </a:solidFill>
            <a:prstDash val="dash"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>
              <a:solidFill>
                <a:schemeClr val="tx1"/>
              </a:solidFill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5080447" y="5734037"/>
            <a:ext cx="3556602" cy="584775"/>
          </a:xfrm>
          <a:prstGeom prst="wedgeRoundRectCallout">
            <a:avLst>
              <a:gd name="adj1" fmla="val -1618"/>
              <a:gd name="adj2" fmla="val -155133"/>
              <a:gd name="adj3" fmla="val 16667"/>
            </a:avLst>
          </a:prstGeom>
          <a:solidFill>
            <a:schemeClr val="bg1"/>
          </a:solidFill>
          <a:ln>
            <a:solidFill>
              <a:srgbClr val="FFC000"/>
            </a:solidFill>
            <a:prstDash val="dash"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>
              <a:solidFill>
                <a:schemeClr val="tx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246625" y="5727124"/>
            <a:ext cx="33904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I ________</a:t>
            </a:r>
            <a:r>
              <a:rPr lang="en-US" altLang="zh-CN" sz="3200" dirty="0" smtClean="0">
                <a:solidFill>
                  <a:srgbClr val="FF0000"/>
                </a:solidFill>
              </a:rPr>
              <a:t> </a:t>
            </a:r>
            <a:r>
              <a:rPr lang="en-US" altLang="zh-CN" sz="3200" dirty="0" smtClean="0"/>
              <a:t>dance.</a:t>
            </a:r>
            <a:endParaRPr lang="zh-CN" altLang="en-US" sz="3200" dirty="0"/>
          </a:p>
        </p:txBody>
      </p:sp>
      <p:sp>
        <p:nvSpPr>
          <p:cNvPr id="10" name="文本框 9"/>
          <p:cNvSpPr txBox="1"/>
          <p:nvPr/>
        </p:nvSpPr>
        <p:spPr>
          <a:xfrm>
            <a:off x="1809448" y="1105914"/>
            <a:ext cx="70656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What </a:t>
            </a:r>
            <a:r>
              <a:rPr lang="en-US" altLang="zh-CN" sz="3200" dirty="0" smtClean="0"/>
              <a:t>________________</a:t>
            </a:r>
            <a:r>
              <a:rPr lang="en-US" altLang="zh-CN" sz="3200" dirty="0" smtClean="0">
                <a:solidFill>
                  <a:srgbClr val="FF0000"/>
                </a:solidFill>
              </a:rPr>
              <a:t> </a:t>
            </a:r>
            <a:r>
              <a:rPr lang="en-US" altLang="zh-CN" sz="3200" dirty="0" smtClean="0"/>
              <a:t>in the ____ ?</a:t>
            </a:r>
            <a:endParaRPr lang="zh-CN" altLang="en-US" sz="3200" dirty="0"/>
          </a:p>
        </p:txBody>
      </p:sp>
      <p:sp>
        <p:nvSpPr>
          <p:cNvPr id="11" name="云形标注 10"/>
          <p:cNvSpPr/>
          <p:nvPr/>
        </p:nvSpPr>
        <p:spPr>
          <a:xfrm>
            <a:off x="6283138" y="1882743"/>
            <a:ext cx="2232212" cy="1425388"/>
          </a:xfrm>
          <a:prstGeom prst="cloudCallout">
            <a:avLst>
              <a:gd name="adj1" fmla="val -19628"/>
              <a:gd name="adj2" fmla="val 66274"/>
            </a:avLst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2283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标注 5"/>
          <p:cNvSpPr/>
          <p:nvPr/>
        </p:nvSpPr>
        <p:spPr>
          <a:xfrm>
            <a:off x="2274528" y="269173"/>
            <a:ext cx="6715317" cy="584775"/>
          </a:xfrm>
          <a:prstGeom prst="wedgeRoundRectCallout">
            <a:avLst>
              <a:gd name="adj1" fmla="val -53937"/>
              <a:gd name="adj2" fmla="val 116429"/>
              <a:gd name="adj3" fmla="val 16667"/>
            </a:avLst>
          </a:prstGeom>
          <a:solidFill>
            <a:schemeClr val="bg1"/>
          </a:solidFill>
          <a:ln>
            <a:solidFill>
              <a:srgbClr val="FFC000"/>
            </a:solidFill>
            <a:prstDash val="dash"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>
              <a:solidFill>
                <a:schemeClr val="tx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384613" y="269172"/>
            <a:ext cx="70656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What are</a:t>
            </a:r>
            <a:r>
              <a:rPr lang="en-US" altLang="zh-CN" sz="3200" dirty="0" smtClean="0"/>
              <a:t> you </a:t>
            </a:r>
            <a:r>
              <a:rPr lang="en-US" altLang="zh-CN" sz="3200" dirty="0" smtClean="0">
                <a:solidFill>
                  <a:srgbClr val="FF0000"/>
                </a:solidFill>
              </a:rPr>
              <a:t>going to </a:t>
            </a:r>
            <a:r>
              <a:rPr lang="en-US" altLang="zh-CN" sz="3200" dirty="0" smtClean="0"/>
              <a:t>do __________?</a:t>
            </a:r>
            <a:endParaRPr lang="zh-CN" altLang="en-US" sz="3200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0513" y="0"/>
            <a:ext cx="1203636" cy="1571844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7100047" y="225183"/>
            <a:ext cx="31107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today</a:t>
            </a:r>
            <a:endParaRPr lang="zh-CN" altLang="en-US" sz="32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660775" y="809958"/>
            <a:ext cx="31107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o</a:t>
            </a:r>
            <a:r>
              <a:rPr lang="en-US" altLang="zh-CN" sz="32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n </a:t>
            </a:r>
            <a:r>
              <a:rPr lang="en-US" altLang="zh-CN" sz="32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S</a:t>
            </a:r>
            <a:r>
              <a:rPr lang="en-US" altLang="zh-CN" sz="32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aturday</a:t>
            </a:r>
            <a:endParaRPr lang="zh-CN" altLang="en-US" sz="32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5124" name="ShockwaveFlash1" r:id="rId2" imgW="7647120" imgH="5181480"/>
        </mc:Choice>
        <mc:Fallback>
          <p:control name="ShockwaveFlash1" r:id="rId2" imgW="7647120" imgH="5181480">
            <p:pic>
              <p:nvPicPr>
                <p:cNvPr id="5" name="ShockwaveFlash1"/>
                <p:cNvPicPr>
                  <a:picLocks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923832" y="1571844"/>
                  <a:ext cx="7646987" cy="5181600"/>
                </a:xfrm>
                <a:prstGeom prst="rect">
                  <a:avLst/>
                </a:prstGeom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132500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3172" y="2943222"/>
            <a:ext cx="9157172" cy="3914776"/>
          </a:xfrm>
          <a:prstGeom prst="rect">
            <a:avLst/>
          </a:prstGeom>
        </p:spPr>
      </p:pic>
      <p:sp>
        <p:nvSpPr>
          <p:cNvPr id="6" name="圆角矩形标注 5"/>
          <p:cNvSpPr/>
          <p:nvPr/>
        </p:nvSpPr>
        <p:spPr>
          <a:xfrm>
            <a:off x="2229704" y="726373"/>
            <a:ext cx="6715317" cy="584775"/>
          </a:xfrm>
          <a:prstGeom prst="wedgeRoundRectCallout">
            <a:avLst>
              <a:gd name="adj1" fmla="val -53937"/>
              <a:gd name="adj2" fmla="val 116429"/>
              <a:gd name="adj3" fmla="val 16667"/>
            </a:avLst>
          </a:prstGeom>
          <a:solidFill>
            <a:schemeClr val="bg1"/>
          </a:solidFill>
          <a:ln>
            <a:solidFill>
              <a:srgbClr val="FFC000"/>
            </a:solidFill>
            <a:prstDash val="dash"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>
              <a:solidFill>
                <a:schemeClr val="tx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339789" y="726372"/>
            <a:ext cx="70656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What are</a:t>
            </a:r>
            <a:r>
              <a:rPr lang="en-US" altLang="zh-CN" sz="3200" dirty="0" smtClean="0"/>
              <a:t> you </a:t>
            </a:r>
            <a:r>
              <a:rPr lang="en-US" altLang="zh-CN" sz="3200" dirty="0" smtClean="0">
                <a:solidFill>
                  <a:srgbClr val="FF0000"/>
                </a:solidFill>
              </a:rPr>
              <a:t>going to </a:t>
            </a:r>
            <a:r>
              <a:rPr lang="en-US" altLang="zh-CN" sz="3200" dirty="0" smtClean="0"/>
              <a:t>do __________?</a:t>
            </a:r>
            <a:endParaRPr lang="zh-CN" altLang="en-US" sz="3200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281" y="746621"/>
            <a:ext cx="1682044" cy="2196603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6633882" y="667330"/>
            <a:ext cx="31107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o</a:t>
            </a:r>
            <a:r>
              <a:rPr lang="en-US" altLang="zh-CN" sz="32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n </a:t>
            </a:r>
            <a:r>
              <a:rPr lang="en-US" altLang="zh-CN" sz="32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S</a:t>
            </a:r>
            <a:r>
              <a:rPr lang="en-US" altLang="zh-CN" sz="32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aturday</a:t>
            </a:r>
            <a:endParaRPr lang="zh-CN" altLang="en-US" sz="32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473503" y="1341884"/>
            <a:ext cx="42711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t</a:t>
            </a:r>
            <a:r>
              <a:rPr lang="en-US" altLang="zh-CN" sz="32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his winter holiday</a:t>
            </a:r>
            <a:endParaRPr lang="zh-CN" altLang="en-US" sz="32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902823" y="1826992"/>
            <a:ext cx="31107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tomorrow</a:t>
            </a:r>
            <a:endParaRPr lang="zh-CN" altLang="en-US" sz="32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575061" y="2258292"/>
            <a:ext cx="31107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t</a:t>
            </a:r>
            <a:r>
              <a:rPr lang="en-US" altLang="zh-CN" sz="32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his evening</a:t>
            </a:r>
            <a:endParaRPr lang="zh-CN" altLang="en-US" sz="32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88215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标注 5"/>
          <p:cNvSpPr/>
          <p:nvPr/>
        </p:nvSpPr>
        <p:spPr>
          <a:xfrm>
            <a:off x="2229704" y="726373"/>
            <a:ext cx="6715317" cy="584775"/>
          </a:xfrm>
          <a:prstGeom prst="wedgeRoundRectCallout">
            <a:avLst>
              <a:gd name="adj1" fmla="val -53937"/>
              <a:gd name="adj2" fmla="val 116429"/>
              <a:gd name="adj3" fmla="val 16667"/>
            </a:avLst>
          </a:prstGeom>
          <a:solidFill>
            <a:schemeClr val="bg1"/>
          </a:solidFill>
          <a:ln>
            <a:solidFill>
              <a:srgbClr val="FFC000"/>
            </a:solidFill>
            <a:prstDash val="dash"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>
              <a:solidFill>
                <a:schemeClr val="tx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339789" y="726372"/>
            <a:ext cx="70656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What are</a:t>
            </a:r>
            <a:r>
              <a:rPr lang="en-US" altLang="zh-CN" sz="3200" dirty="0" smtClean="0"/>
              <a:t> you </a:t>
            </a:r>
            <a:r>
              <a:rPr lang="en-US" altLang="zh-CN" sz="3200" dirty="0" smtClean="0">
                <a:solidFill>
                  <a:srgbClr val="FF0000"/>
                </a:solidFill>
              </a:rPr>
              <a:t>going to </a:t>
            </a:r>
            <a:r>
              <a:rPr lang="en-US" altLang="zh-CN" sz="3200" dirty="0" smtClean="0"/>
              <a:t>see __________?</a:t>
            </a:r>
            <a:endParaRPr lang="zh-CN" altLang="en-US" sz="3200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281" y="746621"/>
            <a:ext cx="1682044" cy="2196603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6902822" y="678839"/>
            <a:ext cx="31107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at the zoo</a:t>
            </a:r>
            <a:endParaRPr lang="zh-CN" altLang="en-US" sz="32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809455" y="1318304"/>
            <a:ext cx="42711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in the park</a:t>
            </a:r>
            <a:endParaRPr lang="zh-CN" altLang="en-US" sz="32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558555" y="1788298"/>
            <a:ext cx="31107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on the beach</a:t>
            </a:r>
            <a:endParaRPr lang="zh-CN" altLang="en-US" sz="32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9213"/>
          <a:stretch/>
        </p:blipFill>
        <p:spPr>
          <a:xfrm rot="20810276">
            <a:off x="427782" y="3426946"/>
            <a:ext cx="3588513" cy="267148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08293">
            <a:off x="5198276" y="3492130"/>
            <a:ext cx="3739799" cy="267148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97"/>
          <a:stretch/>
        </p:blipFill>
        <p:spPr>
          <a:xfrm>
            <a:off x="2845080" y="2080685"/>
            <a:ext cx="3260766" cy="3190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033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97902"/>
            <a:ext cx="9144000" cy="5919393"/>
          </a:xfrm>
          <a:prstGeom prst="rect">
            <a:avLst/>
          </a:prstGeom>
        </p:spPr>
      </p:pic>
      <p:sp>
        <p:nvSpPr>
          <p:cNvPr id="9" name="圆角矩形 8"/>
          <p:cNvSpPr/>
          <p:nvPr/>
        </p:nvSpPr>
        <p:spPr>
          <a:xfrm>
            <a:off x="4119282" y="3523127"/>
            <a:ext cx="905436" cy="268941"/>
          </a:xfrm>
          <a:prstGeom prst="roundRect">
            <a:avLst/>
          </a:prstGeom>
          <a:solidFill>
            <a:schemeClr val="accent2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19" r="52123" b="4613"/>
          <a:stretch/>
        </p:blipFill>
        <p:spPr>
          <a:xfrm>
            <a:off x="484094" y="4902681"/>
            <a:ext cx="1344707" cy="16684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039" t="31501" r="21235" b="5125"/>
          <a:stretch/>
        </p:blipFill>
        <p:spPr>
          <a:xfrm>
            <a:off x="1828801" y="5463986"/>
            <a:ext cx="869576" cy="110848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498000" y="-100138"/>
            <a:ext cx="6672981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4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They are in Beijing now. </a:t>
            </a:r>
          </a:p>
          <a:p>
            <a:r>
              <a:rPr lang="en-US" altLang="zh-CN" sz="4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What are they going to do ?</a:t>
            </a:r>
            <a:endParaRPr lang="zh-CN" altLang="en-US" sz="44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15" name="圆角矩形标注 14"/>
          <p:cNvSpPr/>
          <p:nvPr/>
        </p:nvSpPr>
        <p:spPr>
          <a:xfrm>
            <a:off x="412376" y="4034117"/>
            <a:ext cx="2994212" cy="672353"/>
          </a:xfrm>
          <a:prstGeom prst="wedgeRoundRectCallout">
            <a:avLst/>
          </a:prstGeom>
          <a:solidFill>
            <a:schemeClr val="bg1"/>
          </a:solidFill>
          <a:ln>
            <a:solidFill>
              <a:srgbClr val="FFC000"/>
            </a:solidFill>
            <a:prstDash val="dash"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solidFill>
                  <a:schemeClr val="tx1"/>
                </a:solidFill>
              </a:rPr>
              <a:t>I’m going to…</a:t>
            </a:r>
            <a:endParaRPr lang="zh-CN" altLang="en-US" sz="3600" dirty="0">
              <a:solidFill>
                <a:schemeClr val="tx1"/>
              </a:solidFill>
            </a:endParaRPr>
          </a:p>
        </p:txBody>
      </p:sp>
      <p:sp>
        <p:nvSpPr>
          <p:cNvPr id="16" name="圆角矩形标注 15"/>
          <p:cNvSpPr/>
          <p:nvPr/>
        </p:nvSpPr>
        <p:spPr>
          <a:xfrm>
            <a:off x="3030072" y="5504510"/>
            <a:ext cx="2994212" cy="672353"/>
          </a:xfrm>
          <a:prstGeom prst="wedgeRoundRectCallout">
            <a:avLst>
              <a:gd name="adj1" fmla="val -62450"/>
              <a:gd name="adj2" fmla="val 15833"/>
              <a:gd name="adj3" fmla="val 16667"/>
            </a:avLst>
          </a:prstGeom>
          <a:solidFill>
            <a:schemeClr val="bg1"/>
          </a:solidFill>
          <a:ln>
            <a:solidFill>
              <a:srgbClr val="FFC000"/>
            </a:solidFill>
            <a:prstDash val="dash"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solidFill>
                  <a:schemeClr val="tx1"/>
                </a:solidFill>
              </a:rPr>
              <a:t>I’m going to…</a:t>
            </a:r>
            <a:endParaRPr lang="zh-CN" altLang="en-US" sz="3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6242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 animBg="1"/>
      <p:bldP spid="1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9486795"/>
              </p:ext>
            </p:extLst>
          </p:nvPr>
        </p:nvGraphicFramePr>
        <p:xfrm>
          <a:off x="528916" y="921870"/>
          <a:ext cx="8023413" cy="322766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74471"/>
                <a:gridCol w="2674471"/>
                <a:gridCol w="2674471"/>
              </a:tblGrid>
              <a:tr h="64695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/>
                        <a:t>Name </a:t>
                      </a:r>
                      <a:endParaRPr lang="zh-CN" altLang="en-US" sz="24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/>
                        <a:t>On Sunday</a:t>
                      </a:r>
                      <a:endParaRPr lang="zh-CN" altLang="en-US" sz="24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/>
                        <a:t>This winter holiday </a:t>
                      </a:r>
                      <a:endParaRPr lang="zh-CN" altLang="en-US" sz="24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</a:tr>
              <a:tr h="860238"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</a:tr>
              <a:tr h="860238"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</a:tr>
              <a:tr h="860238"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295" y="4383973"/>
            <a:ext cx="1682044" cy="2196603"/>
          </a:xfrm>
          <a:prstGeom prst="rect">
            <a:avLst/>
          </a:prstGeom>
        </p:spPr>
      </p:pic>
      <p:sp>
        <p:nvSpPr>
          <p:cNvPr id="6" name="圆角矩形标注 5"/>
          <p:cNvSpPr/>
          <p:nvPr/>
        </p:nvSpPr>
        <p:spPr>
          <a:xfrm>
            <a:off x="1941315" y="4383973"/>
            <a:ext cx="6715317" cy="584775"/>
          </a:xfrm>
          <a:prstGeom prst="wedgeRoundRectCallout">
            <a:avLst>
              <a:gd name="adj1" fmla="val -48731"/>
              <a:gd name="adj2" fmla="val 116429"/>
              <a:gd name="adj3" fmla="val 16667"/>
            </a:avLst>
          </a:prstGeom>
          <a:solidFill>
            <a:schemeClr val="bg1"/>
          </a:solidFill>
          <a:ln>
            <a:solidFill>
              <a:srgbClr val="FFC000"/>
            </a:solidFill>
            <a:prstDash val="dash"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>
              <a:solidFill>
                <a:schemeClr val="tx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941315" y="4383972"/>
            <a:ext cx="70656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What are</a:t>
            </a:r>
            <a:r>
              <a:rPr lang="en-US" altLang="zh-CN" sz="3200" dirty="0" smtClean="0"/>
              <a:t> you </a:t>
            </a:r>
            <a:r>
              <a:rPr lang="en-US" altLang="zh-CN" sz="3200" dirty="0" smtClean="0">
                <a:solidFill>
                  <a:srgbClr val="FF0000"/>
                </a:solidFill>
              </a:rPr>
              <a:t>going to </a:t>
            </a:r>
            <a:r>
              <a:rPr lang="en-US" altLang="zh-CN" sz="3200" dirty="0" smtClean="0"/>
              <a:t>do __________?</a:t>
            </a:r>
            <a:endParaRPr lang="zh-CN" altLang="en-US" sz="3200" dirty="0"/>
          </a:p>
        </p:txBody>
      </p:sp>
      <p:sp>
        <p:nvSpPr>
          <p:cNvPr id="9" name="圆角矩形标注 8"/>
          <p:cNvSpPr/>
          <p:nvPr/>
        </p:nvSpPr>
        <p:spPr>
          <a:xfrm>
            <a:off x="3716326" y="5665926"/>
            <a:ext cx="4836003" cy="584775"/>
          </a:xfrm>
          <a:prstGeom prst="wedgeRoundRectCallout">
            <a:avLst>
              <a:gd name="adj1" fmla="val 48054"/>
              <a:gd name="adj2" fmla="val 104165"/>
              <a:gd name="adj3" fmla="val 16667"/>
            </a:avLst>
          </a:prstGeom>
          <a:solidFill>
            <a:schemeClr val="bg1"/>
          </a:solidFill>
          <a:ln>
            <a:solidFill>
              <a:srgbClr val="FFC000"/>
            </a:solidFill>
            <a:prstDash val="dash"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>
              <a:solidFill>
                <a:schemeClr val="tx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823902" y="5665926"/>
            <a:ext cx="47284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I am going to </a:t>
            </a:r>
            <a:r>
              <a:rPr lang="en-US" altLang="zh-CN" sz="3200" dirty="0" smtClean="0"/>
              <a:t>__________?</a:t>
            </a:r>
            <a:endParaRPr lang="zh-CN" altLang="en-US" sz="3200" dirty="0"/>
          </a:p>
        </p:txBody>
      </p:sp>
      <p:sp>
        <p:nvSpPr>
          <p:cNvPr id="11" name="矩形 10"/>
          <p:cNvSpPr/>
          <p:nvPr/>
        </p:nvSpPr>
        <p:spPr>
          <a:xfrm>
            <a:off x="2572871" y="143434"/>
            <a:ext cx="4384726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40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Make a class survey</a:t>
            </a:r>
            <a:endParaRPr lang="zh-CN" altLang="en-US" sz="40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19422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9" grpId="0" animBg="1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675" y="466118"/>
            <a:ext cx="8067675" cy="62768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9838" y="1568824"/>
            <a:ext cx="6179479" cy="336633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598437" y="253908"/>
            <a:ext cx="5904180" cy="769441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4">
              <a:avLst/>
            </a:prstTxWarp>
            <a:spAutoFit/>
          </a:bodyPr>
          <a:lstStyle/>
          <a:p>
            <a:r>
              <a:rPr lang="en-US" altLang="zh-CN" sz="4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  <a:latin typeface="Algerian" panose="04020705040A02060702" pitchFamily="82" charset="0"/>
              </a:rPr>
              <a:t>Class TV Show</a:t>
            </a:r>
            <a:endParaRPr lang="zh-CN" altLang="en-US" sz="44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dist="38100" dir="2700000" algn="tl" rotWithShape="0">
                  <a:schemeClr val="accent2"/>
                </a:outerShdw>
              </a:effectLst>
              <a:latin typeface="Algerian" panose="04020705040A02060702" pitchFamily="82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2223247" y="2911333"/>
            <a:ext cx="502024" cy="537882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5396753" y="3837733"/>
            <a:ext cx="591670" cy="502024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3016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 rot="2303060">
            <a:off x="6176683" y="995082"/>
            <a:ext cx="322062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40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Do you know?</a:t>
            </a:r>
            <a:endParaRPr lang="zh-CN" altLang="en-US" sz="40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3411" y="995082"/>
            <a:ext cx="8659907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What </a:t>
            </a:r>
            <a:r>
              <a:rPr lang="en-US" altLang="zh-CN" sz="3600" dirty="0" smtClean="0">
                <a:solidFill>
                  <a:srgbClr val="FF0000"/>
                </a:solidFill>
              </a:rPr>
              <a:t>are</a:t>
            </a:r>
            <a:r>
              <a:rPr lang="en-US" altLang="zh-CN" sz="3600" dirty="0" smtClean="0"/>
              <a:t> you </a:t>
            </a:r>
            <a:r>
              <a:rPr lang="en-US" altLang="zh-CN" sz="3600" dirty="0" smtClean="0">
                <a:solidFill>
                  <a:srgbClr val="FF0000"/>
                </a:solidFill>
              </a:rPr>
              <a:t>going to </a:t>
            </a:r>
            <a:r>
              <a:rPr lang="en-US" altLang="zh-CN" sz="3600" dirty="0" smtClean="0"/>
              <a:t>do </a:t>
            </a:r>
            <a:r>
              <a:rPr lang="en-US" altLang="zh-CN" sz="3600" u="sng" dirty="0" smtClean="0"/>
              <a:t>today</a:t>
            </a:r>
            <a:r>
              <a:rPr lang="en-US" altLang="zh-CN" sz="3600" dirty="0" smtClean="0"/>
              <a:t>?</a:t>
            </a:r>
          </a:p>
          <a:p>
            <a:r>
              <a:rPr lang="en-US" altLang="zh-CN" sz="3600" dirty="0" smtClean="0"/>
              <a:t>What </a:t>
            </a:r>
            <a:r>
              <a:rPr lang="en-US" altLang="zh-CN" sz="3600" dirty="0" smtClean="0">
                <a:solidFill>
                  <a:srgbClr val="FF0000"/>
                </a:solidFill>
              </a:rPr>
              <a:t>are</a:t>
            </a:r>
            <a:r>
              <a:rPr lang="en-US" altLang="zh-CN" sz="3600" dirty="0" smtClean="0"/>
              <a:t> you </a:t>
            </a:r>
            <a:r>
              <a:rPr lang="en-US" altLang="zh-CN" sz="3600" dirty="0" smtClean="0">
                <a:solidFill>
                  <a:srgbClr val="FF0000"/>
                </a:solidFill>
              </a:rPr>
              <a:t>going to </a:t>
            </a:r>
            <a:r>
              <a:rPr lang="en-US" altLang="zh-CN" sz="3600" u="sng" dirty="0" smtClean="0"/>
              <a:t>see</a:t>
            </a:r>
            <a:r>
              <a:rPr lang="en-US" altLang="zh-CN" sz="3600" dirty="0" smtClean="0"/>
              <a:t>?</a:t>
            </a:r>
          </a:p>
          <a:p>
            <a:r>
              <a:rPr lang="en-US" altLang="zh-CN" sz="3600" dirty="0" smtClean="0"/>
              <a:t>What </a:t>
            </a:r>
            <a:r>
              <a:rPr lang="en-US" altLang="zh-CN" sz="3600" dirty="0" smtClean="0">
                <a:solidFill>
                  <a:srgbClr val="FF0000"/>
                </a:solidFill>
              </a:rPr>
              <a:t>are</a:t>
            </a:r>
            <a:r>
              <a:rPr lang="en-US" altLang="zh-CN" sz="3600" dirty="0" smtClean="0"/>
              <a:t> you </a:t>
            </a:r>
            <a:r>
              <a:rPr lang="en-US" altLang="zh-CN" sz="3600" dirty="0" smtClean="0">
                <a:solidFill>
                  <a:srgbClr val="FF0000"/>
                </a:solidFill>
              </a:rPr>
              <a:t>going to </a:t>
            </a:r>
            <a:r>
              <a:rPr lang="en-US" altLang="zh-CN" sz="3600" dirty="0" smtClean="0"/>
              <a:t>do </a:t>
            </a:r>
            <a:r>
              <a:rPr lang="en-US" altLang="zh-CN" sz="3600" u="sng" dirty="0" smtClean="0"/>
              <a:t>in the class</a:t>
            </a:r>
            <a:r>
              <a:rPr lang="en-US" altLang="zh-CN" sz="3600" dirty="0" smtClean="0"/>
              <a:t>?</a:t>
            </a:r>
          </a:p>
          <a:p>
            <a:r>
              <a:rPr lang="en-US" altLang="zh-CN" sz="3600" dirty="0" smtClean="0"/>
              <a:t>What </a:t>
            </a:r>
            <a:r>
              <a:rPr lang="en-US" altLang="zh-CN" sz="3600" dirty="0" smtClean="0">
                <a:solidFill>
                  <a:srgbClr val="FF0000"/>
                </a:solidFill>
              </a:rPr>
              <a:t>are</a:t>
            </a:r>
            <a:r>
              <a:rPr lang="en-US" altLang="zh-CN" sz="3600" dirty="0" smtClean="0"/>
              <a:t> you </a:t>
            </a:r>
            <a:r>
              <a:rPr lang="en-US" altLang="zh-CN" sz="3600" dirty="0" smtClean="0">
                <a:solidFill>
                  <a:srgbClr val="FF0000"/>
                </a:solidFill>
              </a:rPr>
              <a:t>going to </a:t>
            </a:r>
            <a:r>
              <a:rPr lang="en-US" altLang="zh-CN" sz="3600" dirty="0" smtClean="0"/>
              <a:t>do </a:t>
            </a:r>
            <a:r>
              <a:rPr lang="en-US" altLang="zh-CN" sz="3600" u="sng" dirty="0" smtClean="0"/>
              <a:t>on Sunday</a:t>
            </a:r>
            <a:r>
              <a:rPr lang="en-US" altLang="zh-CN" sz="3600" dirty="0" smtClean="0"/>
              <a:t>?</a:t>
            </a:r>
          </a:p>
          <a:p>
            <a:endParaRPr lang="en-US" altLang="zh-CN" sz="3600" dirty="0"/>
          </a:p>
          <a:p>
            <a:endParaRPr lang="en-US" altLang="zh-CN" sz="3600" dirty="0" smtClean="0"/>
          </a:p>
          <a:p>
            <a:r>
              <a:rPr lang="en-US" altLang="zh-CN" sz="3600" dirty="0" smtClean="0"/>
              <a:t>1.What, you, on Saturday</a:t>
            </a:r>
          </a:p>
          <a:p>
            <a:r>
              <a:rPr lang="en-US" altLang="zh-CN" sz="3600" dirty="0" smtClean="0"/>
              <a:t>_______________________________?</a:t>
            </a:r>
          </a:p>
          <a:p>
            <a:r>
              <a:rPr lang="en-US" altLang="zh-CN" sz="3600" dirty="0" smtClean="0"/>
              <a:t>2.What, you, this winter holiday</a:t>
            </a:r>
          </a:p>
          <a:p>
            <a:r>
              <a:rPr lang="en-US" altLang="zh-CN" sz="3600" dirty="0" smtClean="0"/>
              <a:t>_____________________________________?</a:t>
            </a:r>
            <a:endParaRPr lang="zh-CN" altLang="en-US" sz="3600" dirty="0"/>
          </a:p>
        </p:txBody>
      </p:sp>
      <p:sp>
        <p:nvSpPr>
          <p:cNvPr id="6" name="文本框 5"/>
          <p:cNvSpPr txBox="1"/>
          <p:nvPr/>
        </p:nvSpPr>
        <p:spPr>
          <a:xfrm>
            <a:off x="403411" y="4823011"/>
            <a:ext cx="76289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What </a:t>
            </a:r>
            <a:r>
              <a:rPr lang="en-US" altLang="zh-CN" sz="3600" dirty="0" smtClean="0">
                <a:solidFill>
                  <a:srgbClr val="FF0000"/>
                </a:solidFill>
              </a:rPr>
              <a:t>are</a:t>
            </a:r>
            <a:r>
              <a:rPr lang="en-US" altLang="zh-CN" sz="3600" dirty="0" smtClean="0"/>
              <a:t> you </a:t>
            </a:r>
            <a:r>
              <a:rPr lang="en-US" altLang="zh-CN" sz="3600" dirty="0" smtClean="0">
                <a:solidFill>
                  <a:srgbClr val="FF0000"/>
                </a:solidFill>
              </a:rPr>
              <a:t>going to </a:t>
            </a:r>
            <a:r>
              <a:rPr lang="en-US" altLang="zh-CN" sz="3600" dirty="0" smtClean="0"/>
              <a:t>do on Saturday</a:t>
            </a:r>
            <a:endParaRPr lang="zh-CN" altLang="en-US" sz="3600" dirty="0"/>
          </a:p>
        </p:txBody>
      </p:sp>
      <p:sp>
        <p:nvSpPr>
          <p:cNvPr id="7" name="文本框 6"/>
          <p:cNvSpPr txBox="1"/>
          <p:nvPr/>
        </p:nvSpPr>
        <p:spPr>
          <a:xfrm>
            <a:off x="403411" y="5882450"/>
            <a:ext cx="86599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What </a:t>
            </a:r>
            <a:r>
              <a:rPr lang="en-US" altLang="zh-CN" sz="3600" dirty="0" smtClean="0">
                <a:solidFill>
                  <a:srgbClr val="FF0000"/>
                </a:solidFill>
              </a:rPr>
              <a:t>are</a:t>
            </a:r>
            <a:r>
              <a:rPr lang="en-US" altLang="zh-CN" sz="3600" dirty="0" smtClean="0"/>
              <a:t> you </a:t>
            </a:r>
            <a:r>
              <a:rPr lang="en-US" altLang="zh-CN" sz="3600" dirty="0" smtClean="0">
                <a:solidFill>
                  <a:srgbClr val="FF0000"/>
                </a:solidFill>
              </a:rPr>
              <a:t>going to </a:t>
            </a:r>
            <a:r>
              <a:rPr lang="en-US" altLang="zh-CN" sz="3600" dirty="0" smtClean="0"/>
              <a:t>do this winter holiday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4187930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331717" y="-17930"/>
            <a:ext cx="6672981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4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Listen and </a:t>
            </a:r>
            <a:r>
              <a:rPr lang="en-US" altLang="zh-CN" sz="4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find:</a:t>
            </a:r>
            <a:endParaRPr lang="en-US" altLang="zh-CN" sz="4400" b="1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dist="38100" dir="2700000" algn="tl" rotWithShape="0">
                  <a:schemeClr val="accent2"/>
                </a:outerShdw>
              </a:effectLst>
            </a:endParaRPr>
          </a:p>
          <a:p>
            <a:r>
              <a:rPr lang="en-US" altLang="zh-CN" sz="4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What are they going to do ?</a:t>
            </a:r>
            <a:endParaRPr lang="zh-CN" altLang="en-US" sz="44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1038" name="ShockwaveFlash1" r:id="rId2" imgW="6900840" imgH="4832280"/>
        </mc:Choice>
        <mc:Fallback>
          <p:control name="ShockwaveFlash1" r:id="rId2" imgW="6900840" imgH="4832280">
            <p:pic>
              <p:nvPicPr>
                <p:cNvPr id="4" name="ShockwaveFlash1"/>
                <p:cNvPicPr>
                  <a:picLocks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1102995" y="1712259"/>
                  <a:ext cx="6901703" cy="4832537"/>
                </a:xfrm>
                <a:prstGeom prst="rect">
                  <a:avLst/>
                </a:prstGeom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212926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675" y="466118"/>
            <a:ext cx="8067675" cy="6276868"/>
          </a:xfr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9838" y="1568824"/>
            <a:ext cx="6179479" cy="336633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598437" y="253908"/>
            <a:ext cx="5904180" cy="769441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4">
              <a:avLst/>
            </a:prstTxWarp>
            <a:spAutoFit/>
          </a:bodyPr>
          <a:lstStyle/>
          <a:p>
            <a:r>
              <a:rPr lang="en-US" altLang="zh-CN" sz="4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  <a:latin typeface="Algerian" panose="04020705040A02060702" pitchFamily="82" charset="0"/>
              </a:rPr>
              <a:t>Weekend Plan Show</a:t>
            </a:r>
            <a:endParaRPr lang="zh-CN" altLang="en-US" sz="44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dist="38100" dir="2700000" algn="tl" rotWithShape="0">
                  <a:schemeClr val="accent2"/>
                </a:outerShdw>
              </a:effectLst>
              <a:latin typeface="Algerian" panose="04020705040A02060702" pitchFamily="82" charset="0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1622027" y="1695765"/>
            <a:ext cx="2994212" cy="672353"/>
          </a:xfrm>
          <a:prstGeom prst="wedgeRoundRectCallout">
            <a:avLst>
              <a:gd name="adj1" fmla="val -23228"/>
              <a:gd name="adj2" fmla="val 94500"/>
              <a:gd name="adj3" fmla="val 16667"/>
            </a:avLst>
          </a:prstGeom>
          <a:solidFill>
            <a:schemeClr val="bg1"/>
          </a:solidFill>
          <a:ln>
            <a:solidFill>
              <a:srgbClr val="FFC000"/>
            </a:solidFill>
            <a:prstDash val="dash"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solidFill>
                  <a:schemeClr val="tx1"/>
                </a:solidFill>
              </a:rPr>
              <a:t>?</a:t>
            </a:r>
            <a:endParaRPr lang="zh-CN" altLang="en-US" sz="3600" dirty="0">
              <a:solidFill>
                <a:schemeClr val="tx1"/>
              </a:solidFill>
            </a:endParaRPr>
          </a:p>
        </p:txBody>
      </p:sp>
      <p:sp>
        <p:nvSpPr>
          <p:cNvPr id="10" name="圆角矩形标注 9"/>
          <p:cNvSpPr/>
          <p:nvPr/>
        </p:nvSpPr>
        <p:spPr>
          <a:xfrm>
            <a:off x="4481512" y="2599677"/>
            <a:ext cx="2994212" cy="672353"/>
          </a:xfrm>
          <a:prstGeom prst="wedgeRoundRectCallout">
            <a:avLst>
              <a:gd name="adj1" fmla="val 7311"/>
              <a:gd name="adj2" fmla="val 94500"/>
              <a:gd name="adj3" fmla="val 16667"/>
            </a:avLst>
          </a:prstGeom>
          <a:solidFill>
            <a:schemeClr val="bg1"/>
          </a:solidFill>
          <a:ln>
            <a:solidFill>
              <a:srgbClr val="FFC000"/>
            </a:solidFill>
            <a:prstDash val="dash"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solidFill>
                  <a:schemeClr val="tx1"/>
                </a:solidFill>
              </a:rPr>
              <a:t>?</a:t>
            </a:r>
            <a:endParaRPr lang="zh-CN" altLang="en-US" sz="3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6995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66165" y="116541"/>
            <a:ext cx="8449621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40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Look, listen and find: </a:t>
            </a:r>
          </a:p>
          <a:p>
            <a:r>
              <a:rPr lang="en-US" altLang="zh-CN" sz="40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What questions does the reporter ask?</a:t>
            </a:r>
            <a:endParaRPr lang="zh-CN" altLang="en-US" sz="40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2060" name="ShockwaveFlash1" r:id="rId2" imgW="7924680" imgH="4498920"/>
        </mc:Choice>
        <mc:Fallback>
          <p:control name="ShockwaveFlash1" r:id="rId2" imgW="7924680" imgH="4498920">
            <p:pic>
              <p:nvPicPr>
                <p:cNvPr id="4" name="ShockwaveFlash1"/>
                <p:cNvPicPr>
                  <a:picLocks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654050" y="1533525"/>
                  <a:ext cx="7924800" cy="4498975"/>
                </a:xfrm>
                <a:prstGeom prst="rect">
                  <a:avLst/>
                </a:prstGeom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2912226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14360" y="1902216"/>
            <a:ext cx="4581608" cy="2875141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82652" y="365125"/>
            <a:ext cx="844962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What questions does the reporter ask?</a:t>
            </a:r>
            <a:endParaRPr lang="zh-CN" altLang="en-US" sz="40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231755" y="1251058"/>
            <a:ext cx="3883630" cy="1033679"/>
          </a:xfrm>
          <a:prstGeom prst="wedgeRoundRectCallout">
            <a:avLst>
              <a:gd name="adj1" fmla="val -25142"/>
              <a:gd name="adj2" fmla="val 90628"/>
              <a:gd name="adj3" fmla="val 16667"/>
            </a:avLst>
          </a:prstGeom>
          <a:solidFill>
            <a:schemeClr val="bg1"/>
          </a:solidFill>
          <a:ln>
            <a:solidFill>
              <a:srgbClr val="FFC000"/>
            </a:solidFill>
            <a:prstDash val="dash"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>
              <a:solidFill>
                <a:schemeClr val="tx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31754" y="1217089"/>
            <a:ext cx="405337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What</a:t>
            </a:r>
            <a:r>
              <a:rPr lang="en-US" altLang="zh-CN" sz="3200" dirty="0" smtClean="0"/>
              <a:t> </a:t>
            </a:r>
            <a:r>
              <a:rPr lang="en-US" altLang="zh-CN" sz="3200" dirty="0" smtClean="0">
                <a:solidFill>
                  <a:srgbClr val="FF0000"/>
                </a:solidFill>
              </a:rPr>
              <a:t>are</a:t>
            </a:r>
            <a:r>
              <a:rPr lang="en-US" altLang="zh-CN" sz="3200" dirty="0" smtClean="0"/>
              <a:t> you </a:t>
            </a:r>
            <a:r>
              <a:rPr lang="en-US" altLang="zh-CN" sz="3200" dirty="0" smtClean="0">
                <a:solidFill>
                  <a:srgbClr val="FF0000"/>
                </a:solidFill>
              </a:rPr>
              <a:t>going to </a:t>
            </a:r>
            <a:r>
              <a:rPr lang="en-US" altLang="zh-CN" sz="3200" dirty="0" smtClean="0"/>
              <a:t>do on Saturday?</a:t>
            </a:r>
            <a:endParaRPr lang="zh-CN" altLang="en-US" sz="3200" dirty="0"/>
          </a:p>
        </p:txBody>
      </p:sp>
      <p:sp>
        <p:nvSpPr>
          <p:cNvPr id="8" name="圆角矩形标注 7"/>
          <p:cNvSpPr/>
          <p:nvPr/>
        </p:nvSpPr>
        <p:spPr>
          <a:xfrm>
            <a:off x="98025" y="5136127"/>
            <a:ext cx="4832563" cy="584775"/>
          </a:xfrm>
          <a:prstGeom prst="wedgeRoundRectCallout">
            <a:avLst>
              <a:gd name="adj1" fmla="val -30544"/>
              <a:gd name="adj2" fmla="val -181195"/>
              <a:gd name="adj3" fmla="val 16667"/>
            </a:avLst>
          </a:prstGeom>
          <a:solidFill>
            <a:schemeClr val="bg1"/>
          </a:solidFill>
          <a:ln>
            <a:solidFill>
              <a:srgbClr val="FFC000"/>
            </a:solidFill>
            <a:prstDash val="dash"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>
              <a:solidFill>
                <a:schemeClr val="tx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8499" y="5110076"/>
            <a:ext cx="46086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What</a:t>
            </a:r>
            <a:r>
              <a:rPr lang="en-US" altLang="zh-CN" sz="3200" dirty="0" smtClean="0"/>
              <a:t> </a:t>
            </a:r>
            <a:r>
              <a:rPr lang="en-US" altLang="zh-CN" sz="3200" dirty="0" smtClean="0">
                <a:solidFill>
                  <a:srgbClr val="FF0000"/>
                </a:solidFill>
              </a:rPr>
              <a:t>are</a:t>
            </a:r>
            <a:r>
              <a:rPr lang="en-US" altLang="zh-CN" sz="3200" dirty="0" smtClean="0"/>
              <a:t> you </a:t>
            </a:r>
            <a:r>
              <a:rPr lang="en-US" altLang="zh-CN" sz="3200" dirty="0" smtClean="0">
                <a:solidFill>
                  <a:srgbClr val="FF0000"/>
                </a:solidFill>
              </a:rPr>
              <a:t>going to </a:t>
            </a:r>
            <a:r>
              <a:rPr lang="en-US" altLang="zh-CN" sz="3200" dirty="0" smtClean="0"/>
              <a:t>see?</a:t>
            </a:r>
            <a:endParaRPr lang="zh-CN" altLang="en-US" sz="3200" dirty="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930588" y="1981710"/>
            <a:ext cx="4060477" cy="2876745"/>
          </a:xfrm>
          <a:prstGeom prst="rect">
            <a:avLst/>
          </a:prstGeom>
        </p:spPr>
      </p:pic>
      <p:sp>
        <p:nvSpPr>
          <p:cNvPr id="13" name="圆角矩形标注 12"/>
          <p:cNvSpPr/>
          <p:nvPr/>
        </p:nvSpPr>
        <p:spPr>
          <a:xfrm>
            <a:off x="4930589" y="1251058"/>
            <a:ext cx="3883630" cy="1033679"/>
          </a:xfrm>
          <a:prstGeom prst="wedgeRoundRectCallout">
            <a:avLst>
              <a:gd name="adj1" fmla="val -6541"/>
              <a:gd name="adj2" fmla="val 85320"/>
              <a:gd name="adj3" fmla="val 16667"/>
            </a:avLst>
          </a:prstGeom>
          <a:solidFill>
            <a:schemeClr val="bg1"/>
          </a:solidFill>
          <a:ln>
            <a:solidFill>
              <a:srgbClr val="FFC000"/>
            </a:solidFill>
            <a:prstDash val="dash"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>
              <a:solidFill>
                <a:schemeClr val="tx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930588" y="1217089"/>
            <a:ext cx="405337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What</a:t>
            </a:r>
            <a:r>
              <a:rPr lang="en-US" altLang="zh-CN" sz="3200" dirty="0" smtClean="0"/>
              <a:t> </a:t>
            </a:r>
            <a:r>
              <a:rPr lang="en-US" altLang="zh-CN" sz="3200" dirty="0" smtClean="0">
                <a:solidFill>
                  <a:srgbClr val="FF0000"/>
                </a:solidFill>
              </a:rPr>
              <a:t>are</a:t>
            </a:r>
            <a:r>
              <a:rPr lang="en-US" altLang="zh-CN" sz="3200" dirty="0" smtClean="0"/>
              <a:t> you </a:t>
            </a:r>
            <a:r>
              <a:rPr lang="en-US" altLang="zh-CN" sz="3200" dirty="0" smtClean="0">
                <a:solidFill>
                  <a:srgbClr val="FF0000"/>
                </a:solidFill>
              </a:rPr>
              <a:t>going to </a:t>
            </a:r>
            <a:r>
              <a:rPr lang="en-US" altLang="zh-CN" sz="3200" dirty="0" smtClean="0"/>
              <a:t>do on Saturday?</a:t>
            </a:r>
            <a:endParaRPr lang="zh-CN" altLang="en-US" sz="3200" dirty="0"/>
          </a:p>
        </p:txBody>
      </p:sp>
      <p:sp>
        <p:nvSpPr>
          <p:cNvPr id="10" name="圆角矩形标注 9"/>
          <p:cNvSpPr/>
          <p:nvPr/>
        </p:nvSpPr>
        <p:spPr>
          <a:xfrm>
            <a:off x="5170773" y="5182292"/>
            <a:ext cx="3820292" cy="1012993"/>
          </a:xfrm>
          <a:prstGeom prst="wedgeRoundRectCallout">
            <a:avLst>
              <a:gd name="adj1" fmla="val -17482"/>
              <a:gd name="adj2" fmla="val -109124"/>
              <a:gd name="adj3" fmla="val 16667"/>
            </a:avLst>
          </a:prstGeom>
          <a:solidFill>
            <a:schemeClr val="bg1"/>
          </a:solidFill>
          <a:ln>
            <a:solidFill>
              <a:srgbClr val="FFC000"/>
            </a:solidFill>
            <a:prstDash val="dash"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>
              <a:solidFill>
                <a:schemeClr val="tx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163672" y="5182293"/>
            <a:ext cx="396582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What are </a:t>
            </a:r>
            <a:r>
              <a:rPr lang="en-US" altLang="zh-CN" sz="3200" dirty="0" smtClean="0"/>
              <a:t>you </a:t>
            </a:r>
            <a:r>
              <a:rPr lang="en-US" altLang="zh-CN" sz="3200" dirty="0" smtClean="0">
                <a:solidFill>
                  <a:srgbClr val="FF0000"/>
                </a:solidFill>
              </a:rPr>
              <a:t>going to </a:t>
            </a:r>
            <a:r>
              <a:rPr lang="en-US" altLang="zh-CN" sz="3200" dirty="0" smtClean="0"/>
              <a:t>do in the class?</a:t>
            </a:r>
            <a:endParaRPr lang="zh-CN" altLang="en-US" sz="3200" dirty="0"/>
          </a:p>
        </p:txBody>
      </p:sp>
      <p:pic>
        <p:nvPicPr>
          <p:cNvPr id="15" name="P59-A2-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3128682" y="1726819"/>
            <a:ext cx="609600" cy="609600"/>
          </a:xfrm>
          <a:prstGeom prst="rect">
            <a:avLst/>
          </a:prstGeom>
        </p:spPr>
      </p:pic>
      <p:pic>
        <p:nvPicPr>
          <p:cNvPr id="16" name="P59-A2-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7890855" y="1726819"/>
            <a:ext cx="609600" cy="609600"/>
          </a:xfrm>
          <a:prstGeom prst="rect">
            <a:avLst/>
          </a:prstGeom>
        </p:spPr>
      </p:pic>
      <p:pic>
        <p:nvPicPr>
          <p:cNvPr id="17" name="P59-A2-3">
            <a:hlinkClick r:id="" action="ppaction://media"/>
          </p:cNvPr>
          <p:cNvPicPr>
            <a:picLocks noGrp="1" noChangeAspect="1"/>
          </p:cNvPicPr>
          <p:nvPr>
            <p:ph idx="1"/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098163" y="4625891"/>
            <a:ext cx="609600" cy="609600"/>
          </a:xfrm>
        </p:spPr>
      </p:pic>
      <p:pic>
        <p:nvPicPr>
          <p:cNvPr id="18" name="P59-A2-7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6142078" y="471557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7371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3735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3735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 vol="8000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2089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5" dur="2925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audio>
              <p:cMediaNode vol="80000">
                <p:cTn id="4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7" grpId="0"/>
      <p:bldP spid="9" grpId="0"/>
      <p:bldP spid="14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66165" y="116541"/>
            <a:ext cx="5561587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40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Look, listen and find: </a:t>
            </a:r>
          </a:p>
          <a:p>
            <a:r>
              <a:rPr lang="en-US" altLang="zh-CN" sz="40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How do the girls answer?</a:t>
            </a:r>
            <a:endParaRPr lang="zh-CN" altLang="en-US" sz="40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3083" name="ShockwaveFlash1" r:id="rId2" imgW="7924680" imgH="4498920"/>
        </mc:Choice>
        <mc:Fallback>
          <p:control name="ShockwaveFlash1" r:id="rId2" imgW="7924680" imgH="4498920">
            <p:pic>
              <p:nvPicPr>
                <p:cNvPr id="4" name="ShockwaveFlash1"/>
                <p:cNvPicPr>
                  <a:picLocks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654050" y="1533525"/>
                  <a:ext cx="7924800" cy="4498975"/>
                </a:xfrm>
                <a:prstGeom prst="rect">
                  <a:avLst/>
                </a:prstGeom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2043027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9123" y="1356200"/>
            <a:ext cx="7905674" cy="496112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82652" y="365125"/>
            <a:ext cx="593508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How does the girl answer</a:t>
            </a:r>
            <a:r>
              <a:rPr lang="en-US" altLang="zh-CN" sz="40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?</a:t>
            </a:r>
            <a:endParaRPr lang="zh-CN" altLang="en-US" sz="40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1666314" y="1745491"/>
            <a:ext cx="6715317" cy="584775"/>
          </a:xfrm>
          <a:prstGeom prst="wedgeRoundRectCallout">
            <a:avLst>
              <a:gd name="adj1" fmla="val -38986"/>
              <a:gd name="adj2" fmla="val 168551"/>
              <a:gd name="adj3" fmla="val 16667"/>
            </a:avLst>
          </a:prstGeom>
          <a:solidFill>
            <a:schemeClr val="bg1"/>
          </a:solidFill>
          <a:ln>
            <a:solidFill>
              <a:srgbClr val="FFC000"/>
            </a:solidFill>
            <a:prstDash val="dash"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>
              <a:solidFill>
                <a:schemeClr val="tx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720854" y="1738578"/>
            <a:ext cx="66607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What</a:t>
            </a:r>
            <a:r>
              <a:rPr lang="en-US" altLang="zh-CN" sz="3200" dirty="0" smtClean="0"/>
              <a:t> </a:t>
            </a:r>
            <a:r>
              <a:rPr lang="en-US" altLang="zh-CN" sz="3200" dirty="0" smtClean="0">
                <a:solidFill>
                  <a:srgbClr val="FF0000"/>
                </a:solidFill>
              </a:rPr>
              <a:t>are</a:t>
            </a:r>
            <a:r>
              <a:rPr lang="en-US" altLang="zh-CN" sz="3200" dirty="0" smtClean="0"/>
              <a:t> you </a:t>
            </a:r>
            <a:r>
              <a:rPr lang="en-US" altLang="zh-CN" sz="3200" dirty="0" smtClean="0">
                <a:solidFill>
                  <a:srgbClr val="FF0000"/>
                </a:solidFill>
              </a:rPr>
              <a:t>going to </a:t>
            </a:r>
            <a:r>
              <a:rPr lang="en-US" altLang="zh-CN" sz="3200" dirty="0" smtClean="0"/>
              <a:t>do on Saturday?</a:t>
            </a:r>
            <a:endParaRPr lang="zh-CN" altLang="en-US" sz="3200" dirty="0"/>
          </a:p>
        </p:txBody>
      </p:sp>
      <p:sp>
        <p:nvSpPr>
          <p:cNvPr id="8" name="圆角矩形标注 7"/>
          <p:cNvSpPr/>
          <p:nvPr/>
        </p:nvSpPr>
        <p:spPr>
          <a:xfrm>
            <a:off x="4032131" y="3326326"/>
            <a:ext cx="4232666" cy="584775"/>
          </a:xfrm>
          <a:prstGeom prst="wedgeRoundRectCallout">
            <a:avLst>
              <a:gd name="adj1" fmla="val 9718"/>
              <a:gd name="adj2" fmla="val 117744"/>
              <a:gd name="adj3" fmla="val 16667"/>
            </a:avLst>
          </a:prstGeom>
          <a:solidFill>
            <a:schemeClr val="bg1"/>
          </a:solidFill>
          <a:ln>
            <a:solidFill>
              <a:srgbClr val="FFC000"/>
            </a:solidFill>
            <a:prstDash val="dash"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>
              <a:solidFill>
                <a:schemeClr val="tx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198310" y="3319413"/>
            <a:ext cx="42637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I’</a:t>
            </a:r>
            <a:r>
              <a:rPr lang="en-US" altLang="zh-CN" sz="3200" dirty="0" smtClean="0">
                <a:solidFill>
                  <a:srgbClr val="FF0000"/>
                </a:solidFill>
              </a:rPr>
              <a:t>m</a:t>
            </a:r>
            <a:r>
              <a:rPr lang="en-US" altLang="zh-CN" sz="3200" dirty="0" smtClean="0"/>
              <a:t> </a:t>
            </a:r>
            <a:r>
              <a:rPr lang="en-US" altLang="zh-CN" sz="3200" dirty="0" smtClean="0">
                <a:solidFill>
                  <a:srgbClr val="FF0000"/>
                </a:solidFill>
              </a:rPr>
              <a:t>going to </a:t>
            </a:r>
            <a:r>
              <a:rPr lang="en-US" altLang="zh-CN" sz="3200" dirty="0" smtClean="0"/>
              <a:t>see a film.</a:t>
            </a:r>
            <a:endParaRPr lang="zh-CN" altLang="en-US" sz="3200" dirty="0"/>
          </a:p>
        </p:txBody>
      </p:sp>
      <p:pic>
        <p:nvPicPr>
          <p:cNvPr id="13" name="P59-A2-1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75180" y="1713753"/>
            <a:ext cx="609600" cy="609600"/>
          </a:xfrm>
        </p:spPr>
      </p:pic>
      <p:pic>
        <p:nvPicPr>
          <p:cNvPr id="14" name="P59-A2-2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530109" y="332632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3128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3735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1828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6" grpId="0" animBg="1"/>
      <p:bldP spid="7" grpId="0"/>
      <p:bldP spid="8" grpId="0" animBg="1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9123" y="1356200"/>
            <a:ext cx="7905674" cy="496112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82652" y="365125"/>
            <a:ext cx="593508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How does the girl answer</a:t>
            </a:r>
            <a:r>
              <a:rPr lang="en-US" altLang="zh-CN" sz="40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?</a:t>
            </a:r>
            <a:endParaRPr lang="zh-CN" altLang="en-US" sz="40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12" name="云形标注 11"/>
          <p:cNvSpPr/>
          <p:nvPr/>
        </p:nvSpPr>
        <p:spPr>
          <a:xfrm>
            <a:off x="5745485" y="1840799"/>
            <a:ext cx="2626659" cy="1864659"/>
          </a:xfrm>
          <a:prstGeom prst="cloudCallout">
            <a:avLst>
              <a:gd name="adj1" fmla="val -30389"/>
              <a:gd name="adj2" fmla="val 88462"/>
            </a:avLst>
          </a:pr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标注 7"/>
          <p:cNvSpPr/>
          <p:nvPr/>
        </p:nvSpPr>
        <p:spPr>
          <a:xfrm>
            <a:off x="1550895" y="6015738"/>
            <a:ext cx="6122156" cy="584775"/>
          </a:xfrm>
          <a:prstGeom prst="wedgeRoundRectCallout">
            <a:avLst>
              <a:gd name="adj1" fmla="val 17131"/>
              <a:gd name="adj2" fmla="val -121407"/>
              <a:gd name="adj3" fmla="val 16667"/>
            </a:avLst>
          </a:prstGeom>
          <a:solidFill>
            <a:schemeClr val="bg1"/>
          </a:solidFill>
          <a:ln>
            <a:solidFill>
              <a:srgbClr val="FFC000"/>
            </a:solidFill>
            <a:prstDash val="dash"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>
              <a:solidFill>
                <a:schemeClr val="tx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796432" y="6043978"/>
            <a:ext cx="57697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I’</a:t>
            </a:r>
            <a:r>
              <a:rPr lang="en-US" altLang="zh-CN" sz="3200" dirty="0" smtClean="0">
                <a:solidFill>
                  <a:srgbClr val="FF0000"/>
                </a:solidFill>
              </a:rPr>
              <a:t>m</a:t>
            </a:r>
            <a:r>
              <a:rPr lang="en-US" altLang="zh-CN" sz="3200" dirty="0" smtClean="0"/>
              <a:t> </a:t>
            </a:r>
            <a:r>
              <a:rPr lang="en-US" altLang="zh-CN" sz="3200" dirty="0" smtClean="0">
                <a:solidFill>
                  <a:srgbClr val="FF0000"/>
                </a:solidFill>
              </a:rPr>
              <a:t>going to </a:t>
            </a:r>
            <a:r>
              <a:rPr lang="en-US" altLang="zh-CN" sz="3200" dirty="0" smtClean="0"/>
              <a:t>see </a:t>
            </a:r>
            <a:r>
              <a:rPr lang="en-US" altLang="zh-CN" sz="3200" i="1" dirty="0" smtClean="0"/>
              <a:t>The Monkey King</a:t>
            </a:r>
            <a:r>
              <a:rPr lang="en-US" altLang="zh-CN" sz="3200" dirty="0" smtClean="0"/>
              <a:t>.</a:t>
            </a:r>
            <a:endParaRPr lang="zh-CN" altLang="en-US" sz="3200" dirty="0"/>
          </a:p>
        </p:txBody>
      </p:sp>
      <p:sp>
        <p:nvSpPr>
          <p:cNvPr id="10" name="圆角矩形标注 9"/>
          <p:cNvSpPr/>
          <p:nvPr/>
        </p:nvSpPr>
        <p:spPr>
          <a:xfrm>
            <a:off x="1123300" y="1484054"/>
            <a:ext cx="4832563" cy="584775"/>
          </a:xfrm>
          <a:prstGeom prst="wedgeRoundRectCallout">
            <a:avLst>
              <a:gd name="adj1" fmla="val -33512"/>
              <a:gd name="adj2" fmla="val 128474"/>
              <a:gd name="adj3" fmla="val 16667"/>
            </a:avLst>
          </a:prstGeom>
          <a:solidFill>
            <a:schemeClr val="bg1"/>
          </a:solidFill>
          <a:ln>
            <a:solidFill>
              <a:srgbClr val="FFC000"/>
            </a:solidFill>
            <a:prstDash val="dash"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>
              <a:solidFill>
                <a:schemeClr val="tx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286422" y="1490967"/>
            <a:ext cx="49031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What</a:t>
            </a:r>
            <a:r>
              <a:rPr lang="en-US" altLang="zh-CN" sz="3200" dirty="0" smtClean="0"/>
              <a:t> </a:t>
            </a:r>
            <a:r>
              <a:rPr lang="en-US" altLang="zh-CN" sz="3200" dirty="0" smtClean="0">
                <a:solidFill>
                  <a:srgbClr val="FF0000"/>
                </a:solidFill>
              </a:rPr>
              <a:t>are</a:t>
            </a:r>
            <a:r>
              <a:rPr lang="en-US" altLang="zh-CN" sz="3200" dirty="0" smtClean="0"/>
              <a:t> you </a:t>
            </a:r>
            <a:r>
              <a:rPr lang="en-US" altLang="zh-CN" sz="3200" dirty="0" smtClean="0">
                <a:solidFill>
                  <a:srgbClr val="FF0000"/>
                </a:solidFill>
              </a:rPr>
              <a:t>going to </a:t>
            </a:r>
            <a:r>
              <a:rPr lang="en-US" altLang="zh-CN" sz="3200" dirty="0" smtClean="0"/>
              <a:t>see?</a:t>
            </a:r>
            <a:endParaRPr lang="zh-CN" altLang="en-US" sz="3200" dirty="0"/>
          </a:p>
        </p:txBody>
      </p:sp>
      <p:pic>
        <p:nvPicPr>
          <p:cNvPr id="2" name="P59-A2-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76822" y="1535999"/>
            <a:ext cx="609600" cy="609600"/>
          </a:xfrm>
        </p:spPr>
      </p:pic>
      <p:pic>
        <p:nvPicPr>
          <p:cNvPr id="13" name="P59-A2-4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440685" y="554451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8835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208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2429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12" grpId="0" animBg="1"/>
      <p:bldP spid="8" grpId="0" animBg="1"/>
      <p:bldP spid="9" grpId="0"/>
    </p:bld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C7EDCC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90</TotalTime>
  <Words>376</Words>
  <Application>Microsoft Office PowerPoint</Application>
  <PresentationFormat>全屏显示(4:3)</PresentationFormat>
  <Paragraphs>73</Paragraphs>
  <Slides>22</Slides>
  <Notes>0</Notes>
  <HiddenSlides>0</HiddenSlides>
  <MMClips>12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8" baseType="lpstr">
      <vt:lpstr>宋体</vt:lpstr>
      <vt:lpstr>Algerian</vt:lpstr>
      <vt:lpstr>Arial</vt:lpstr>
      <vt:lpstr>Calibri</vt:lpstr>
      <vt:lpstr>Calibri Light</vt:lpstr>
      <vt:lpstr>Office 主题</vt:lpstr>
      <vt:lpstr>Module 10 Unit 2 What are you going to see?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Users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Windows 用户</cp:lastModifiedBy>
  <cp:revision>15</cp:revision>
  <dcterms:created xsi:type="dcterms:W3CDTF">2016-11-30T14:00:21Z</dcterms:created>
  <dcterms:modified xsi:type="dcterms:W3CDTF">2016-11-30T15:31:07Z</dcterms:modified>
</cp:coreProperties>
</file>