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93" r:id="rId4"/>
    <p:sldId id="257" r:id="rId5"/>
    <p:sldId id="279" r:id="rId6"/>
    <p:sldId id="258" r:id="rId7"/>
    <p:sldId id="271" r:id="rId8"/>
    <p:sldId id="294" r:id="rId9"/>
    <p:sldId id="283" r:id="rId10"/>
    <p:sldId id="282" r:id="rId11"/>
    <p:sldId id="298" r:id="rId12"/>
    <p:sldId id="296" r:id="rId13"/>
    <p:sldId id="297" r:id="rId14"/>
    <p:sldId id="300" r:id="rId15"/>
    <p:sldId id="299" r:id="rId16"/>
    <p:sldId id="284" r:id="rId17"/>
    <p:sldId id="285" r:id="rId18"/>
    <p:sldId id="286" r:id="rId19"/>
    <p:sldId id="287" r:id="rId20"/>
    <p:sldId id="288" r:id="rId21"/>
    <p:sldId id="259" r:id="rId22"/>
    <p:sldId id="261" r:id="rId23"/>
    <p:sldId id="260" r:id="rId24"/>
    <p:sldId id="262" r:id="rId25"/>
    <p:sldId id="273" r:id="rId26"/>
    <p:sldId id="274" r:id="rId27"/>
    <p:sldId id="275" r:id="rId28"/>
    <p:sldId id="276" r:id="rId29"/>
    <p:sldId id="277" r:id="rId30"/>
    <p:sldId id="29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24" autoAdjust="0"/>
  </p:normalViewPr>
  <p:slideViewPr>
    <p:cSldViewPr snapToGrid="0"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31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562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91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092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728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589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920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175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904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67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A68B-D5D5-463F-BF22-A3A03A458586}" type="datetimeFigureOut">
              <a:rPr lang="zh-CN" altLang="en-US" smtClean="0"/>
              <a:pPr/>
              <a:t>2016-12-5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11E90-16DE-4E01-B07B-D9186C4B23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439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.jpeg"/><Relationship Id="rId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11" Type="http://schemas.openxmlformats.org/officeDocument/2006/relationships/image" Target="../media/image64.png"/><Relationship Id="rId10" Type="http://schemas.microsoft.com/office/2007/relationships/media" Target="../media/media1.mp3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12" Type="http://schemas.microsoft.com/office/2007/relationships/media" Target="../media/media5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11" Type="http://schemas.microsoft.com/office/2007/relationships/media" Target="../media/media4.mp3"/><Relationship Id="rId5" Type="http://schemas.openxmlformats.org/officeDocument/2006/relationships/image" Target="../media/image65.png"/><Relationship Id="rId10" Type="http://schemas.microsoft.com/office/2007/relationships/hdphoto" Target="../media/hdphoto5.wdp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microsoft.com/office/2007/relationships/media" Target="../media/media8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7.mp3"/><Relationship Id="rId5" Type="http://schemas.openxmlformats.org/officeDocument/2006/relationships/image" Target="../media/image64.png"/><Relationship Id="rId4" Type="http://schemas.microsoft.com/office/2007/relationships/media" Target="../media/media6.mp3"/></Relationships>
</file>

<file path=ppt/slides/_rels/slide24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3" Type="http://schemas.openxmlformats.org/officeDocument/2006/relationships/image" Target="../media/image67.png"/><Relationship Id="rId7" Type="http://schemas.microsoft.com/office/2007/relationships/media" Target="../media/media12.mp3"/><Relationship Id="rId2" Type="http://schemas.openxmlformats.org/officeDocument/2006/relationships/slideLayout" Target="../slideLayouts/slideLayout2.xml"/><Relationship Id="rId16" Type="http://schemas.microsoft.com/office/2007/relationships/media" Target="../media/media10.mp3"/><Relationship Id="rId1" Type="http://schemas.openxmlformats.org/officeDocument/2006/relationships/video" Target="NULL" TargetMode="External"/><Relationship Id="rId15" Type="http://schemas.openxmlformats.org/officeDocument/2006/relationships/image" Target="../media/image64.png"/><Relationship Id="rId5" Type="http://schemas.microsoft.com/office/2007/relationships/media" Target="../media/media11.mp3"/><Relationship Id="rId14" Type="http://schemas.microsoft.com/office/2007/relationships/media" Target="../media/media9.mp3"/><Relationship Id="rId9" Type="http://schemas.microsoft.com/office/2007/relationships/media" Target="../media/media13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audio" Target="file:///H:\Module%2010%20Unit%201\P56-A2-3.mp3" TargetMode="External"/><Relationship Id="rId1" Type="http://schemas.openxmlformats.org/officeDocument/2006/relationships/audio" Target="file:///H:\Module%2010%20Unit%201\P56-A2-2.mp3" TargetMode="Externa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Module%2010%20Unit%201\P56-A2-1.mp3" TargetMode="Externa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8279"/>
            <a:ext cx="9144000" cy="66233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54626"/>
            <a:ext cx="9144000" cy="3367750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4800" dirty="0" smtClean="0"/>
              <a:t>Module 10 Unit 1</a:t>
            </a:r>
            <a:br>
              <a:rPr lang="en-US" altLang="zh-CN" sz="4800" dirty="0" smtClean="0"/>
            </a:br>
            <a:r>
              <a:rPr lang="en-US" altLang="zh-CN" sz="4800" dirty="0" smtClean="0"/>
              <a:t>Are you going to Hong Kong?</a:t>
            </a:r>
            <a:br>
              <a:rPr lang="en-US" altLang="zh-CN" sz="4800" dirty="0" smtClean="0"/>
            </a:b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951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511" y="0"/>
            <a:ext cx="9361511" cy="1325563"/>
          </a:xfrm>
        </p:spPr>
        <p:txBody>
          <a:bodyPr/>
          <a:lstStyle/>
          <a:p>
            <a:r>
              <a:rPr lang="en-US" altLang="zh-CN" sz="4000" dirty="0" smtClean="0"/>
              <a:t>Listen </a:t>
            </a:r>
            <a:r>
              <a:rPr lang="en-US" altLang="zh-CN" sz="4000" dirty="0" smtClean="0"/>
              <a:t>and </a:t>
            </a:r>
            <a:r>
              <a:rPr lang="en-US" altLang="zh-CN" sz="4000" dirty="0" smtClean="0"/>
              <a:t>repeat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</p:spTree>
    <p:controls>
      <p:control spid="23556" name="ShockwaveFlash1" r:id="rId2" imgW="6676190" imgH="4527403"/>
    </p:controls>
    <p:extLst>
      <p:ext uri="{BB962C8B-B14F-4D97-AF65-F5344CB8AC3E}">
        <p14:creationId xmlns:p14="http://schemas.microsoft.com/office/powerpoint/2010/main" xmlns="" val="18303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My winter holiday plan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85"/>
          <a:stretch/>
        </p:blipFill>
        <p:spPr>
          <a:xfrm>
            <a:off x="0" y="1822785"/>
            <a:ext cx="5159636" cy="48703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0125" y="1499620"/>
            <a:ext cx="440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1. Fill in your suitcase!</a:t>
            </a:r>
            <a:endParaRPr lang="zh-CN" altLang="en-US" sz="3600" dirty="0"/>
          </a:p>
        </p:txBody>
      </p:sp>
      <p:sp>
        <p:nvSpPr>
          <p:cNvPr id="6" name="竖卷形 5"/>
          <p:cNvSpPr/>
          <p:nvPr/>
        </p:nvSpPr>
        <p:spPr>
          <a:xfrm>
            <a:off x="5049671" y="2224452"/>
            <a:ext cx="3916908" cy="4067033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To-do list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1.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2.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3.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…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algn="ctr"/>
            <a:endParaRPr lang="en-US" altLang="zh-CN" sz="3200" dirty="0" smtClean="0">
              <a:solidFill>
                <a:schemeClr val="tx1"/>
              </a:solidFill>
            </a:endParaRPr>
          </a:p>
          <a:p>
            <a:pPr algn="ctr"/>
            <a:endParaRPr lang="en-US" altLang="zh-CN" sz="3200" dirty="0">
              <a:solidFill>
                <a:schemeClr val="tx1"/>
              </a:solidFill>
            </a:endParaRPr>
          </a:p>
          <a:p>
            <a:pPr algn="ctr"/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5648" y="1512073"/>
            <a:ext cx="440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2. Make your to-do list!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33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817" y="-133698"/>
            <a:ext cx="5394909" cy="53949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113" y="2621328"/>
            <a:ext cx="1217986" cy="12179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9F6"/>
              </a:clrFrom>
              <a:clrTo>
                <a:srgbClr val="FE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641" y="2213396"/>
            <a:ext cx="1548238" cy="1589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215" y="2437858"/>
            <a:ext cx="1407587" cy="114014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336" y="3145274"/>
            <a:ext cx="1338059" cy="10169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000" y="3257892"/>
            <a:ext cx="947719" cy="95250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9265">
            <a:off x="5125491" y="2984666"/>
            <a:ext cx="1105468" cy="82910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365" y="3244561"/>
            <a:ext cx="931978" cy="79839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81"/>
          <a:stretch/>
        </p:blipFill>
        <p:spPr>
          <a:xfrm>
            <a:off x="6090299" y="3257892"/>
            <a:ext cx="3768881" cy="35953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6"/>
          <a:stretch/>
        </p:blipFill>
        <p:spPr>
          <a:xfrm flipH="1">
            <a:off x="119033" y="3599582"/>
            <a:ext cx="1861211" cy="3258418"/>
          </a:xfrm>
          <a:prstGeom prst="rect">
            <a:avLst/>
          </a:prstGeom>
        </p:spPr>
      </p:pic>
      <p:sp>
        <p:nvSpPr>
          <p:cNvPr id="58" name="圆角矩形标注 57"/>
          <p:cNvSpPr/>
          <p:nvPr/>
        </p:nvSpPr>
        <p:spPr>
          <a:xfrm>
            <a:off x="82722" y="2437858"/>
            <a:ext cx="2825087" cy="105577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Are you going to _______?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9" name="圆角矩形标注 58"/>
          <p:cNvSpPr/>
          <p:nvPr/>
        </p:nvSpPr>
        <p:spPr>
          <a:xfrm>
            <a:off x="4267124" y="5732902"/>
            <a:ext cx="2626438" cy="1006580"/>
          </a:xfrm>
          <a:prstGeom prst="wedgeRoundRectCallout">
            <a:avLst>
              <a:gd name="adj1" fmla="val 63867"/>
              <a:gd name="adj2" fmla="val -422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Yes, I am. </a:t>
            </a:r>
          </a:p>
          <a:p>
            <a:r>
              <a:rPr lang="en-US" altLang="zh-CN" sz="3200" dirty="0">
                <a:solidFill>
                  <a:schemeClr val="tx1"/>
                </a:solidFill>
              </a:rPr>
              <a:t>/</a:t>
            </a:r>
            <a:r>
              <a:rPr lang="en-US" altLang="zh-CN" sz="3200" dirty="0" smtClean="0">
                <a:solidFill>
                  <a:schemeClr val="tx1"/>
                </a:solidFill>
              </a:rPr>
              <a:t>No, I am not.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1" name="圆角矩形标注 60"/>
          <p:cNvSpPr/>
          <p:nvPr/>
        </p:nvSpPr>
        <p:spPr>
          <a:xfrm>
            <a:off x="4950058" y="282960"/>
            <a:ext cx="3996029" cy="1994326"/>
          </a:xfrm>
          <a:prstGeom prst="wedgeRoundRectCallout">
            <a:avLst>
              <a:gd name="adj1" fmla="val 19810"/>
              <a:gd name="adj2" fmla="val 62680"/>
              <a:gd name="adj3" fmla="val 16667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标注 61"/>
          <p:cNvSpPr/>
          <p:nvPr/>
        </p:nvSpPr>
        <p:spPr>
          <a:xfrm>
            <a:off x="567700" y="5340979"/>
            <a:ext cx="2825087" cy="907679"/>
          </a:xfrm>
          <a:prstGeom prst="wedgeRoundRectCallout">
            <a:avLst>
              <a:gd name="adj1" fmla="val -22282"/>
              <a:gd name="adj2" fmla="val -743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What are you going to do?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3" name="圆角矩形标注 62"/>
          <p:cNvSpPr/>
          <p:nvPr/>
        </p:nvSpPr>
        <p:spPr>
          <a:xfrm>
            <a:off x="3979336" y="4539375"/>
            <a:ext cx="2825087" cy="957682"/>
          </a:xfrm>
          <a:prstGeom prst="wedgeRoundRectCallout">
            <a:avLst>
              <a:gd name="adj1" fmla="val 62259"/>
              <a:gd name="adj2" fmla="val 54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I am going to_______.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574" y="0"/>
            <a:ext cx="5080378" cy="50803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485" y="2370177"/>
            <a:ext cx="1056925" cy="1056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82" y="2459636"/>
            <a:ext cx="979189" cy="8780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493" y="2342547"/>
            <a:ext cx="868056" cy="12912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9265">
            <a:off x="4816039" y="3139273"/>
            <a:ext cx="907027" cy="680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743" y="3387921"/>
            <a:ext cx="1172980" cy="7626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23" t="40500" r="16421" b="16041"/>
          <a:stretch/>
        </p:blipFill>
        <p:spPr>
          <a:xfrm>
            <a:off x="4440096" y="3129737"/>
            <a:ext cx="383484" cy="77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359583">
            <a:off x="2918880" y="2890354"/>
            <a:ext cx="1057295" cy="67666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6"/>
          <a:stretch/>
        </p:blipFill>
        <p:spPr>
          <a:xfrm flipH="1">
            <a:off x="119033" y="3599582"/>
            <a:ext cx="1861211" cy="3258418"/>
          </a:xfrm>
          <a:prstGeom prst="rect">
            <a:avLst/>
          </a:prstGeom>
        </p:spPr>
      </p:pic>
      <p:sp>
        <p:nvSpPr>
          <p:cNvPr id="30" name="圆角矩形标注 29"/>
          <p:cNvSpPr/>
          <p:nvPr/>
        </p:nvSpPr>
        <p:spPr>
          <a:xfrm>
            <a:off x="82722" y="2459636"/>
            <a:ext cx="2825087" cy="103399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Are you going to _______?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81"/>
          <a:stretch/>
        </p:blipFill>
        <p:spPr>
          <a:xfrm>
            <a:off x="6090299" y="3257892"/>
            <a:ext cx="3768881" cy="3595366"/>
          </a:xfrm>
          <a:prstGeom prst="rect">
            <a:avLst/>
          </a:prstGeom>
        </p:spPr>
      </p:pic>
      <p:sp>
        <p:nvSpPr>
          <p:cNvPr id="32" name="圆角矩形标注 31"/>
          <p:cNvSpPr/>
          <p:nvPr/>
        </p:nvSpPr>
        <p:spPr>
          <a:xfrm>
            <a:off x="4265682" y="5499158"/>
            <a:ext cx="2626438" cy="1029417"/>
          </a:xfrm>
          <a:prstGeom prst="wedgeRoundRectCallout">
            <a:avLst>
              <a:gd name="adj1" fmla="val 63867"/>
              <a:gd name="adj2" fmla="val -422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Yes, I am. </a:t>
            </a:r>
          </a:p>
          <a:p>
            <a:r>
              <a:rPr lang="en-US" altLang="zh-CN" sz="3200" dirty="0">
                <a:solidFill>
                  <a:schemeClr val="tx1"/>
                </a:solidFill>
              </a:rPr>
              <a:t>/</a:t>
            </a:r>
            <a:r>
              <a:rPr lang="en-US" altLang="zh-CN" sz="3200" dirty="0" smtClean="0">
                <a:solidFill>
                  <a:schemeClr val="tx1"/>
                </a:solidFill>
              </a:rPr>
              <a:t>No, I am not.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4950058" y="282960"/>
            <a:ext cx="3996029" cy="1994326"/>
          </a:xfrm>
          <a:prstGeom prst="wedgeRoundRectCallout">
            <a:avLst>
              <a:gd name="adj1" fmla="val 19127"/>
              <a:gd name="adj2" fmla="val 62680"/>
              <a:gd name="adj3" fmla="val 16667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标注 33"/>
          <p:cNvSpPr/>
          <p:nvPr/>
        </p:nvSpPr>
        <p:spPr>
          <a:xfrm>
            <a:off x="528286" y="5549698"/>
            <a:ext cx="2825087" cy="907679"/>
          </a:xfrm>
          <a:prstGeom prst="wedgeRoundRectCallout">
            <a:avLst>
              <a:gd name="adj1" fmla="val -22282"/>
              <a:gd name="adj2" fmla="val -743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What are you going to do?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4189485" y="4280455"/>
            <a:ext cx="2825087" cy="957682"/>
          </a:xfrm>
          <a:prstGeom prst="wedgeRoundRectCallout">
            <a:avLst>
              <a:gd name="adj1" fmla="val 62259"/>
              <a:gd name="adj2" fmla="val 54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I am going to_______.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7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15888"/>
            <a:ext cx="7451725" cy="4667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</a:rPr>
              <a:t>Group work</a:t>
            </a:r>
            <a:r>
              <a:rPr lang="en-US" altLang="zh-CN" sz="2400"/>
              <a:t> :Ask and answer.</a:t>
            </a:r>
          </a:p>
        </p:txBody>
      </p:sp>
      <p:sp>
        <p:nvSpPr>
          <p:cNvPr id="22531" name="Rectangle 15"/>
          <p:cNvSpPr>
            <a:spLocks noChangeArrowheads="1"/>
          </p:cNvSpPr>
          <p:nvPr/>
        </p:nvSpPr>
        <p:spPr bwMode="auto">
          <a:xfrm>
            <a:off x="1781175" y="2071688"/>
            <a:ext cx="5638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66"/>
                </a:solidFill>
              </a:rPr>
              <a:t/>
            </a:r>
            <a:br>
              <a:rPr lang="en-US" altLang="zh-CN" sz="3600" dirty="0">
                <a:solidFill>
                  <a:srgbClr val="FF0066"/>
                </a:solidFill>
              </a:rPr>
            </a:br>
            <a:r>
              <a:rPr lang="en-US" altLang="zh-CN" sz="3200" dirty="0">
                <a:solidFill>
                  <a:schemeClr val="accent2"/>
                </a:solidFill>
              </a:rPr>
              <a:t>A:</a:t>
            </a:r>
            <a:r>
              <a:rPr lang="en-US" altLang="zh-CN" sz="3200" dirty="0">
                <a:solidFill>
                  <a:srgbClr val="FF0066"/>
                </a:solidFill>
              </a:rPr>
              <a:t> Are you going to___?</a:t>
            </a:r>
          </a:p>
          <a:p>
            <a:r>
              <a:rPr lang="en-US" altLang="zh-CN" sz="3200" dirty="0">
                <a:solidFill>
                  <a:schemeClr val="accent2"/>
                </a:solidFill>
              </a:rPr>
              <a:t>B: </a:t>
            </a:r>
            <a:r>
              <a:rPr lang="en-US" altLang="zh-CN" sz="3200" dirty="0">
                <a:solidFill>
                  <a:srgbClr val="FF0066"/>
                </a:solidFill>
              </a:rPr>
              <a:t>Yes ,I am./ No, I’m not.</a:t>
            </a:r>
          </a:p>
          <a:p>
            <a:endParaRPr lang="en-US" altLang="zh-CN" sz="3200" dirty="0">
              <a:solidFill>
                <a:schemeClr val="tx2"/>
              </a:solidFill>
            </a:endParaRPr>
          </a:p>
        </p:txBody>
      </p:sp>
      <p:sp>
        <p:nvSpPr>
          <p:cNvPr id="23556" name="Rectangle 23"/>
          <p:cNvSpPr>
            <a:spLocks noChangeArrowheads="1"/>
          </p:cNvSpPr>
          <p:nvPr/>
        </p:nvSpPr>
        <p:spPr bwMode="auto">
          <a:xfrm>
            <a:off x="1800225" y="2605087"/>
            <a:ext cx="5399088" cy="1389063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23557" name="Picture 13" descr="u=3231511118,3017326285&amp;fm=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09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图片 6" descr="u=1802716937,3019668203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1933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图片 7" descr="u=3873941166,4039004125&amp;fm=23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963" y="685800"/>
            <a:ext cx="182403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" descr="C:\Users\Administrator\Desktop\潘老师\照片\海南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8400"/>
            <a:ext cx="1616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 descr="C:\Users\Administrator\Desktop\潘老师\照片\上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1550" y="2667000"/>
            <a:ext cx="1822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38"/>
          <p:cNvSpPr txBox="1">
            <a:spLocks noChangeArrowheads="1"/>
          </p:cNvSpPr>
          <p:nvPr/>
        </p:nvSpPr>
        <p:spPr bwMode="auto">
          <a:xfrm>
            <a:off x="228600" y="381000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Hainan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3563" name="TextBox 39"/>
          <p:cNvSpPr txBox="1">
            <a:spLocks noChangeArrowheads="1"/>
          </p:cNvSpPr>
          <p:nvPr/>
        </p:nvSpPr>
        <p:spPr bwMode="auto">
          <a:xfrm>
            <a:off x="7543800" y="39624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Shanghai 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3564" name="TextBox 40"/>
          <p:cNvSpPr txBox="1">
            <a:spLocks noChangeArrowheads="1"/>
          </p:cNvSpPr>
          <p:nvPr/>
        </p:nvSpPr>
        <p:spPr bwMode="auto">
          <a:xfrm>
            <a:off x="2209800" y="20574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Qingdao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3565" name="图片 17" descr="8147297_003224118128_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" y="4210050"/>
            <a:ext cx="2384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图片 18" descr="3970232_124927654000_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1910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图片 19" descr="Travel_0000413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343400"/>
            <a:ext cx="240506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图片 20" descr="5682333_185729596000_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609600"/>
            <a:ext cx="14478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1"/>
          <p:cNvSpPr txBox="1">
            <a:spLocks noChangeArrowheads="1"/>
          </p:cNvSpPr>
          <p:nvPr/>
        </p:nvSpPr>
        <p:spPr bwMode="auto">
          <a:xfrm>
            <a:off x="228600" y="2133600"/>
            <a:ext cx="168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CC"/>
                </a:solidFill>
              </a:rPr>
              <a:t>Haerbin</a:t>
            </a:r>
            <a:r>
              <a:rPr lang="zh-CN" altLang="en-US">
                <a:solidFill>
                  <a:srgbClr val="FF33CC"/>
                </a:solidFill>
              </a:rPr>
              <a:t>哈尔滨</a:t>
            </a:r>
          </a:p>
        </p:txBody>
      </p:sp>
      <p:sp>
        <p:nvSpPr>
          <p:cNvPr id="23570" name="TextBox 22"/>
          <p:cNvSpPr txBox="1">
            <a:spLocks noChangeArrowheads="1"/>
          </p:cNvSpPr>
          <p:nvPr/>
        </p:nvSpPr>
        <p:spPr bwMode="auto">
          <a:xfrm>
            <a:off x="381000" y="6324600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CC"/>
                </a:solidFill>
              </a:rPr>
              <a:t>Guangzhou</a:t>
            </a:r>
            <a:r>
              <a:rPr lang="zh-CN" altLang="en-US">
                <a:solidFill>
                  <a:srgbClr val="FF33CC"/>
                </a:solidFill>
              </a:rPr>
              <a:t>广州</a:t>
            </a:r>
          </a:p>
        </p:txBody>
      </p:sp>
      <p:sp>
        <p:nvSpPr>
          <p:cNvPr id="23571" name="TextBox 23"/>
          <p:cNvSpPr txBox="1">
            <a:spLocks noChangeArrowheads="1"/>
          </p:cNvSpPr>
          <p:nvPr/>
        </p:nvSpPr>
        <p:spPr bwMode="auto">
          <a:xfrm>
            <a:off x="3200400" y="624840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CC"/>
                </a:solidFill>
              </a:rPr>
              <a:t>Dalian</a:t>
            </a:r>
            <a:r>
              <a:rPr lang="zh-CN" altLang="en-US">
                <a:solidFill>
                  <a:srgbClr val="FF33CC"/>
                </a:solidFill>
              </a:rPr>
              <a:t>大连</a:t>
            </a:r>
          </a:p>
        </p:txBody>
      </p:sp>
      <p:sp>
        <p:nvSpPr>
          <p:cNvPr id="23572" name="TextBox 24"/>
          <p:cNvSpPr txBox="1">
            <a:spLocks noChangeArrowheads="1"/>
          </p:cNvSpPr>
          <p:nvPr/>
        </p:nvSpPr>
        <p:spPr bwMode="auto">
          <a:xfrm>
            <a:off x="6629400" y="61722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CC"/>
                </a:solidFill>
              </a:rPr>
              <a:t>Jinan</a:t>
            </a:r>
            <a:r>
              <a:rPr lang="zh-CN" altLang="en-US">
                <a:solidFill>
                  <a:srgbClr val="FF33CC"/>
                </a:solidFill>
              </a:rPr>
              <a:t>济南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5454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5400"/>
              <a:t>Practise</a:t>
            </a:r>
            <a:r>
              <a:rPr lang="zh-CN" altLang="en-US" sz="5400"/>
              <a:t>（练习）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3200400"/>
            <a:ext cx="1295400" cy="1177925"/>
            <a:chOff x="0" y="0"/>
            <a:chExt cx="2438400" cy="1731506"/>
          </a:xfrm>
        </p:grpSpPr>
        <p:pic>
          <p:nvPicPr>
            <p:cNvPr id="22556" name="Picture 12" descr="http://t3.baidu.com/it/u=71722361,1905399159&amp;fm=52&amp;gp=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05000" cy="1155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7" name="TextBox 60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2209800" cy="58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rgbClr val="FF33CC"/>
                  </a:solidFill>
                </a:rPr>
                <a:t>swim</a:t>
              </a:r>
              <a:endParaRPr lang="zh-CN" altLang="en-US" sz="2000">
                <a:solidFill>
                  <a:srgbClr val="FF33CC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28800" y="1447800"/>
            <a:ext cx="2165350" cy="1463675"/>
            <a:chOff x="0" y="0"/>
            <a:chExt cx="1784350" cy="1158875"/>
          </a:xfrm>
        </p:grpSpPr>
        <p:pic>
          <p:nvPicPr>
            <p:cNvPr id="22554" name="Picture 8" descr="听音乐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0"/>
              <a:ext cx="122555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5" name="Rectangle 15"/>
            <p:cNvSpPr>
              <a:spLocks noChangeArrowheads="1"/>
            </p:cNvSpPr>
            <p:nvPr/>
          </p:nvSpPr>
          <p:spPr bwMode="auto">
            <a:xfrm>
              <a:off x="0" y="792162"/>
              <a:ext cx="1784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schemeClr val="accent2"/>
                  </a:solidFill>
                </a:rPr>
                <a:t>listen to music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581400" y="1676400"/>
            <a:ext cx="1800225" cy="1085850"/>
            <a:chOff x="0" y="0"/>
            <a:chExt cx="1800225" cy="1085850"/>
          </a:xfrm>
        </p:grpSpPr>
        <p:pic>
          <p:nvPicPr>
            <p:cNvPr id="22552" name="Picture 2" descr="踢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413" y="0"/>
              <a:ext cx="1081087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4"/>
            <p:cNvSpPr txBox="1">
              <a:spLocks noChangeArrowheads="1"/>
            </p:cNvSpPr>
            <p:nvPr/>
          </p:nvSpPr>
          <p:spPr bwMode="auto">
            <a:xfrm>
              <a:off x="0" y="719137"/>
              <a:ext cx="18002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CC00"/>
                  </a:solidFill>
                </a:rPr>
                <a:t>play football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04800" y="3200400"/>
            <a:ext cx="1403350" cy="1301750"/>
            <a:chOff x="0" y="0"/>
            <a:chExt cx="1403350" cy="1301750"/>
          </a:xfrm>
        </p:grpSpPr>
        <p:pic>
          <p:nvPicPr>
            <p:cNvPr id="22550" name="Picture 12" descr="1230f5fd883g2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2954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1" name="Rectangle 18"/>
            <p:cNvSpPr>
              <a:spLocks noChangeArrowheads="1"/>
            </p:cNvSpPr>
            <p:nvPr/>
          </p:nvSpPr>
          <p:spPr bwMode="auto">
            <a:xfrm>
              <a:off x="0" y="935038"/>
              <a:ext cx="1403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schemeClr val="hlink"/>
                  </a:solidFill>
                </a:rPr>
                <a:t>read books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181600" y="1295400"/>
            <a:ext cx="2376488" cy="1231900"/>
            <a:chOff x="0" y="0"/>
            <a:chExt cx="2376487" cy="1231900"/>
          </a:xfrm>
        </p:grpSpPr>
        <p:pic>
          <p:nvPicPr>
            <p:cNvPr id="22548" name="Picture 25" descr="20071224183430940_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1800" y="0"/>
              <a:ext cx="1008062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9" name="Text Box 27"/>
            <p:cNvSpPr txBox="1">
              <a:spLocks noChangeArrowheads="1"/>
            </p:cNvSpPr>
            <p:nvPr/>
          </p:nvSpPr>
          <p:spPr bwMode="auto">
            <a:xfrm>
              <a:off x="0" y="865187"/>
              <a:ext cx="23764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99FF"/>
                  </a:solidFill>
                </a:rPr>
                <a:t>play basketball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81000" y="1524000"/>
            <a:ext cx="1524000" cy="1524000"/>
            <a:chOff x="0" y="0"/>
            <a:chExt cx="1223963" cy="1374775"/>
          </a:xfrm>
        </p:grpSpPr>
        <p:pic>
          <p:nvPicPr>
            <p:cNvPr id="22546" name="Picture 10" descr="看电视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223963" cy="105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0" y="1008062"/>
              <a:ext cx="1187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schemeClr val="accent2"/>
                  </a:solidFill>
                </a:rPr>
                <a:t>watch TV</a:t>
              </a:r>
            </a:p>
          </p:txBody>
        </p:sp>
      </p:grpSp>
      <p:pic>
        <p:nvPicPr>
          <p:cNvPr id="22537" name="Picture 2" descr="http://t2.baidu.com/it/u=2376745882,991334628&amp;fm=52&amp;gp=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200400"/>
            <a:ext cx="1135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543800" y="1295400"/>
            <a:ext cx="1008063" cy="1517650"/>
            <a:chOff x="0" y="0"/>
            <a:chExt cx="1008063" cy="1517650"/>
          </a:xfrm>
        </p:grpSpPr>
        <p:pic>
          <p:nvPicPr>
            <p:cNvPr id="22544" name="Picture 22" descr="ac6e8a1a1116c732dab4bdf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8921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5" name="Text Box 23"/>
            <p:cNvSpPr txBox="1">
              <a:spLocks noChangeArrowheads="1"/>
            </p:cNvSpPr>
            <p:nvPr/>
          </p:nvSpPr>
          <p:spPr bwMode="auto">
            <a:xfrm>
              <a:off x="0" y="1150937"/>
              <a:ext cx="10080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dance</a:t>
              </a:r>
            </a:p>
          </p:txBody>
        </p:sp>
      </p:grpSp>
      <p:pic>
        <p:nvPicPr>
          <p:cNvPr id="22539" name="Picture 4" descr="http://t2.baidu.com/it/u=3206018791,1297866040&amp;fm=23&amp;gp=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312420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Box 64"/>
          <p:cNvSpPr txBox="1">
            <a:spLocks noChangeArrowheads="1"/>
          </p:cNvSpPr>
          <p:nvPr/>
        </p:nvSpPr>
        <p:spPr bwMode="auto">
          <a:xfrm>
            <a:off x="4343400" y="4343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ride a bike</a:t>
            </a:r>
            <a:endParaRPr lang="zh-CN" altLang="en-US" sz="2000"/>
          </a:p>
        </p:txBody>
      </p:sp>
      <p:sp>
        <p:nvSpPr>
          <p:cNvPr id="22541" name="TextBox 62"/>
          <p:cNvSpPr txBox="1">
            <a:spLocks noChangeArrowheads="1"/>
          </p:cNvSpPr>
          <p:nvPr/>
        </p:nvSpPr>
        <p:spPr bwMode="auto">
          <a:xfrm>
            <a:off x="6858000" y="4267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sing</a:t>
            </a:r>
            <a:endParaRPr lang="zh-CN" altLang="en-US" sz="2000"/>
          </a:p>
        </p:txBody>
      </p:sp>
      <p:sp>
        <p:nvSpPr>
          <p:cNvPr id="22542" name="椭圆 30"/>
          <p:cNvSpPr>
            <a:spLocks noChangeArrowheads="1"/>
          </p:cNvSpPr>
          <p:nvPr/>
        </p:nvSpPr>
        <p:spPr bwMode="auto">
          <a:xfrm>
            <a:off x="0" y="4648200"/>
            <a:ext cx="6172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 sz="2800"/>
              <a:t>What  are  you going  to  do ?</a:t>
            </a:r>
            <a:endParaRPr lang="zh-CN" altLang="en-US" sz="2800"/>
          </a:p>
        </p:txBody>
      </p:sp>
      <p:sp>
        <p:nvSpPr>
          <p:cNvPr id="22543" name="椭圆 31"/>
          <p:cNvSpPr>
            <a:spLocks noChangeArrowheads="1"/>
          </p:cNvSpPr>
          <p:nvPr/>
        </p:nvSpPr>
        <p:spPr bwMode="auto">
          <a:xfrm>
            <a:off x="4953000" y="5638800"/>
            <a:ext cx="3962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 sz="2800"/>
              <a:t>I’m  going  to …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p_large_AJRr_6ad700018a422d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9388" y="2133600"/>
            <a:ext cx="8212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chemeClr val="hlink"/>
                </a:solidFill>
              </a:rPr>
              <a:t>Listen ,point and circle “going to…”.</a:t>
            </a:r>
          </a:p>
        </p:txBody>
      </p:sp>
      <p:sp>
        <p:nvSpPr>
          <p:cNvPr id="14340" name="Oval 15"/>
          <p:cNvSpPr>
            <a:spLocks noChangeArrowheads="1"/>
          </p:cNvSpPr>
          <p:nvPr/>
        </p:nvSpPr>
        <p:spPr bwMode="auto">
          <a:xfrm>
            <a:off x="4519613" y="1981200"/>
            <a:ext cx="2417763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6781800" y="31242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9900"/>
                </a:solidFill>
              </a:rPr>
              <a:t>☆</a:t>
            </a:r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6248400" y="31242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9900"/>
                </a:solidFill>
              </a:rPr>
              <a:t>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4578" name="ShockwaveFlash1" r:id="rId2" imgW="9144000" imgH="6858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T0VX}2M)})~`%DJ%5}C5QQ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225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图片 2" descr="在机场对话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椭圆形标注 11"/>
          <p:cNvSpPr>
            <a:spLocks noChangeArrowheads="1"/>
          </p:cNvSpPr>
          <p:nvPr/>
        </p:nvSpPr>
        <p:spPr bwMode="auto">
          <a:xfrm>
            <a:off x="152400" y="1219200"/>
            <a:ext cx="2819400" cy="1219200"/>
          </a:xfrm>
          <a:prstGeom prst="wedgeEllipseCallout">
            <a:avLst>
              <a:gd name="adj1" fmla="val -514"/>
              <a:gd name="adj2" fmla="val 67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304800" y="762000"/>
            <a:ext cx="2390775" cy="461963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Comic Sans MS" pitchFamily="66" charset="0"/>
              </a:rPr>
              <a:t>At the </a:t>
            </a:r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z="2400" b="1">
                <a:latin typeface="Comic Sans MS" pitchFamily="66" charset="0"/>
              </a:rPr>
              <a:t>irport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28600" y="15240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Hello ,my name’s</a:t>
            </a:r>
          </a:p>
          <a:p>
            <a:r>
              <a:rPr lang="en-US" altLang="zh-CN" sz="2400"/>
              <a:t>           Sam.</a:t>
            </a:r>
            <a:endParaRPr lang="zh-CN" altLang="en-US" sz="2400"/>
          </a:p>
        </p:txBody>
      </p:sp>
      <p:sp>
        <p:nvSpPr>
          <p:cNvPr id="18439" name="圆角矩形标注 8"/>
          <p:cNvSpPr>
            <a:spLocks noChangeArrowheads="1"/>
          </p:cNvSpPr>
          <p:nvPr/>
        </p:nvSpPr>
        <p:spPr bwMode="auto">
          <a:xfrm>
            <a:off x="2133600" y="5334000"/>
            <a:ext cx="4267200" cy="1219200"/>
          </a:xfrm>
          <a:prstGeom prst="wedgeRoundRectCallout">
            <a:avLst>
              <a:gd name="adj1" fmla="val 37556"/>
              <a:gd name="adj2" fmla="val -7601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440" name="矩形标注 10"/>
          <p:cNvSpPr>
            <a:spLocks noChangeArrowheads="1"/>
          </p:cNvSpPr>
          <p:nvPr/>
        </p:nvSpPr>
        <p:spPr bwMode="auto">
          <a:xfrm>
            <a:off x="6629400" y="1371600"/>
            <a:ext cx="2362200" cy="1295400"/>
          </a:xfrm>
          <a:prstGeom prst="wedgeRectCallout">
            <a:avLst>
              <a:gd name="adj1" fmla="val 17028"/>
              <a:gd name="adj2" fmla="val 938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441" name="椭圆形标注 9"/>
          <p:cNvSpPr>
            <a:spLocks noChangeArrowheads="1"/>
          </p:cNvSpPr>
          <p:nvPr/>
        </p:nvSpPr>
        <p:spPr bwMode="auto">
          <a:xfrm>
            <a:off x="2819400" y="1371600"/>
            <a:ext cx="2362200" cy="838200"/>
          </a:xfrm>
          <a:prstGeom prst="wedgeEllipseCallout">
            <a:avLst>
              <a:gd name="adj1" fmla="val -18130"/>
              <a:gd name="adj2" fmla="val 96171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3048000" y="1295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       Hi ,</a:t>
            </a:r>
          </a:p>
          <a:p>
            <a:r>
              <a:rPr lang="en-US" altLang="zh-CN" sz="2400"/>
              <a:t>I’m Xiaoyong.</a:t>
            </a:r>
            <a:endParaRPr lang="zh-CN" altLang="en-US" sz="2400"/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6629400" y="16002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Where are you going?</a:t>
            </a:r>
            <a:endParaRPr lang="zh-CN" altLang="en-US" sz="2400"/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2133600" y="54864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I’m going to go to Hong Kong. My grandma lives there.</a:t>
            </a:r>
            <a:endParaRPr lang="zh-CN" altLang="en-US" sz="2400"/>
          </a:p>
        </p:txBody>
      </p:sp>
      <p:sp>
        <p:nvSpPr>
          <p:cNvPr id="16397" name="椭圆 15"/>
          <p:cNvSpPr>
            <a:spLocks noChangeArrowheads="1"/>
          </p:cNvSpPr>
          <p:nvPr/>
        </p:nvSpPr>
        <p:spPr bwMode="auto">
          <a:xfrm>
            <a:off x="2667000" y="5486400"/>
            <a:ext cx="1143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3200" b="1"/>
          </a:p>
        </p:txBody>
      </p:sp>
      <p:sp>
        <p:nvSpPr>
          <p:cNvPr id="18446" name="矩形 19"/>
          <p:cNvSpPr>
            <a:spLocks noChangeArrowheads="1"/>
          </p:cNvSpPr>
          <p:nvPr/>
        </p:nvSpPr>
        <p:spPr bwMode="auto">
          <a:xfrm>
            <a:off x="304800" y="152400"/>
            <a:ext cx="552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</a:rPr>
              <a:t>Listen ,point and circle “going to…”.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248400" y="152400"/>
            <a:ext cx="971550" cy="533400"/>
            <a:chOff x="0" y="0"/>
            <a:chExt cx="971550" cy="519113"/>
          </a:xfrm>
        </p:grpSpPr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397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9900"/>
                  </a:solidFill>
                </a:rPr>
                <a:t>☆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431800" y="0"/>
              <a:ext cx="5397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9900"/>
                  </a:solidFill>
                </a:rPr>
                <a:t>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6"/>
          <p:cNvSpPr>
            <a:spLocks noChangeArrowheads="1"/>
          </p:cNvSpPr>
          <p:nvPr/>
        </p:nvSpPr>
        <p:spPr bwMode="auto">
          <a:xfrm>
            <a:off x="5105400" y="1676400"/>
            <a:ext cx="1636713" cy="461963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Comic Sans MS" pitchFamily="66" charset="0"/>
              </a:rPr>
              <a:t>In Hainan</a:t>
            </a:r>
          </a:p>
        </p:txBody>
      </p:sp>
      <p:pic>
        <p:nvPicPr>
          <p:cNvPr id="19459" name="图片 1" descr="在机场对话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44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)AV3QMD1R])%$YL1MEEP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35052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椭圆形标注 8"/>
          <p:cNvSpPr>
            <a:spLocks noChangeArrowheads="1"/>
          </p:cNvSpPr>
          <p:nvPr/>
        </p:nvSpPr>
        <p:spPr bwMode="auto">
          <a:xfrm>
            <a:off x="228600" y="533400"/>
            <a:ext cx="3429000" cy="1219200"/>
          </a:xfrm>
          <a:prstGeom prst="wedgeEllipseCallout">
            <a:avLst>
              <a:gd name="adj1" fmla="val -13009"/>
              <a:gd name="adj2" fmla="val 944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2" name="椭圆形标注 9"/>
          <p:cNvSpPr>
            <a:spLocks noChangeArrowheads="1"/>
          </p:cNvSpPr>
          <p:nvPr/>
        </p:nvSpPr>
        <p:spPr bwMode="auto">
          <a:xfrm>
            <a:off x="1752600" y="1524000"/>
            <a:ext cx="3124200" cy="1295400"/>
          </a:xfrm>
          <a:prstGeom prst="wedgeEllipseCallout">
            <a:avLst>
              <a:gd name="adj1" fmla="val -1319"/>
              <a:gd name="adj2" fmla="val 819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3" name="椭圆形标注 10"/>
          <p:cNvSpPr>
            <a:spLocks noChangeArrowheads="1"/>
          </p:cNvSpPr>
          <p:nvPr/>
        </p:nvSpPr>
        <p:spPr bwMode="auto">
          <a:xfrm>
            <a:off x="2743200" y="5257800"/>
            <a:ext cx="5715000" cy="1447800"/>
          </a:xfrm>
          <a:prstGeom prst="wedgeEllipseCallout">
            <a:avLst>
              <a:gd name="adj1" fmla="val 27162"/>
              <a:gd name="adj2" fmla="val -700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4" name="椭圆形标注 11"/>
          <p:cNvSpPr>
            <a:spLocks noChangeArrowheads="1"/>
          </p:cNvSpPr>
          <p:nvPr/>
        </p:nvSpPr>
        <p:spPr bwMode="auto">
          <a:xfrm>
            <a:off x="6248400" y="685800"/>
            <a:ext cx="2895600" cy="1295400"/>
          </a:xfrm>
          <a:prstGeom prst="wedgeEllipseCallout">
            <a:avLst>
              <a:gd name="adj1" fmla="val -36514"/>
              <a:gd name="adj2" fmla="val 737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3276600" y="5486400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I’m going to swim in the sea.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Oh no ! This is Xiaoyong’s bag !</a:t>
            </a: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533400" y="6858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Are you going to go to Hong Kong?</a:t>
            </a:r>
            <a:endParaRPr lang="zh-CN" altLang="en-US" sz="2400"/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2362200" y="15240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No, I’m not. We’re going to go to Hainan.</a:t>
            </a:r>
            <a:endParaRPr lang="zh-CN" altLang="en-US" sz="2400"/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6477000" y="9144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What are you going to do, Sam?</a:t>
            </a:r>
            <a:endParaRPr lang="zh-CN" altLang="en-US" sz="2400"/>
          </a:p>
        </p:txBody>
      </p:sp>
      <p:sp>
        <p:nvSpPr>
          <p:cNvPr id="17421" name="椭圆 18"/>
          <p:cNvSpPr>
            <a:spLocks noChangeArrowheads="1"/>
          </p:cNvSpPr>
          <p:nvPr/>
        </p:nvSpPr>
        <p:spPr bwMode="auto">
          <a:xfrm>
            <a:off x="1600200" y="685800"/>
            <a:ext cx="1219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3200" b="1"/>
          </a:p>
        </p:txBody>
      </p:sp>
      <p:sp>
        <p:nvSpPr>
          <p:cNvPr id="17422" name="椭圆 19"/>
          <p:cNvSpPr>
            <a:spLocks noChangeArrowheads="1"/>
          </p:cNvSpPr>
          <p:nvPr/>
        </p:nvSpPr>
        <p:spPr bwMode="auto">
          <a:xfrm>
            <a:off x="6477000" y="1295400"/>
            <a:ext cx="1219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3200" b="1"/>
          </a:p>
        </p:txBody>
      </p:sp>
      <p:sp>
        <p:nvSpPr>
          <p:cNvPr id="17423" name="椭圆 20"/>
          <p:cNvSpPr>
            <a:spLocks noChangeArrowheads="1"/>
          </p:cNvSpPr>
          <p:nvPr/>
        </p:nvSpPr>
        <p:spPr bwMode="auto">
          <a:xfrm>
            <a:off x="3276600" y="1905000"/>
            <a:ext cx="1295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3200" b="1"/>
          </a:p>
        </p:txBody>
      </p:sp>
      <p:sp>
        <p:nvSpPr>
          <p:cNvPr id="17424" name="椭圆 21"/>
          <p:cNvSpPr>
            <a:spLocks noChangeArrowheads="1"/>
          </p:cNvSpPr>
          <p:nvPr/>
        </p:nvSpPr>
        <p:spPr bwMode="auto">
          <a:xfrm>
            <a:off x="3810000" y="5486400"/>
            <a:ext cx="13716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3200" b="1"/>
          </a:p>
        </p:txBody>
      </p:sp>
      <p:sp>
        <p:nvSpPr>
          <p:cNvPr id="19473" name="矩形 22"/>
          <p:cNvSpPr>
            <a:spLocks noChangeArrowheads="1"/>
          </p:cNvSpPr>
          <p:nvPr/>
        </p:nvSpPr>
        <p:spPr bwMode="auto">
          <a:xfrm>
            <a:off x="228600" y="0"/>
            <a:ext cx="552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</a:rPr>
              <a:t>Listen ,point and circle “going to…”.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67400" y="0"/>
            <a:ext cx="971550" cy="533400"/>
            <a:chOff x="0" y="0"/>
            <a:chExt cx="971550" cy="519113"/>
          </a:xfrm>
        </p:grpSpPr>
        <p:sp>
          <p:nvSpPr>
            <p:cNvPr id="19475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397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9900"/>
                  </a:solidFill>
                </a:rPr>
                <a:t>☆</a:t>
              </a:r>
            </a:p>
          </p:txBody>
        </p:sp>
        <p:sp>
          <p:nvSpPr>
            <p:cNvPr id="19476" name="Text Box 17"/>
            <p:cNvSpPr txBox="1">
              <a:spLocks noChangeArrowheads="1"/>
            </p:cNvSpPr>
            <p:nvPr/>
          </p:nvSpPr>
          <p:spPr bwMode="auto">
            <a:xfrm>
              <a:off x="431800" y="0"/>
              <a:ext cx="5397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9900"/>
                  </a:solidFill>
                </a:rPr>
                <a:t>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 autoUpdateAnimBg="0"/>
      <p:bldP spid="17422" grpId="0" animBg="1" autoUpdateAnimBg="0"/>
      <p:bldP spid="17423" grpId="0" animBg="1" autoUpdateAnimBg="0"/>
      <p:bldP spid="1742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 descr="3118249_142521083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0484">
            <a:off x="4163543" y="1582058"/>
            <a:ext cx="3536284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2658">
            <a:off x="4739081" y="3783374"/>
            <a:ext cx="3684896" cy="27636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85338" y="0"/>
            <a:ext cx="1037229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/>
              <a:t>Where are you going this winter holiday?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68689">
            <a:off x="658773" y="1558958"/>
            <a:ext cx="3906716" cy="2676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6298">
            <a:off x="1132771" y="3556993"/>
            <a:ext cx="3540479" cy="2804615"/>
          </a:xfrm>
          <a:prstGeom prst="rect">
            <a:avLst/>
          </a:prstGeom>
        </p:spPr>
      </p:pic>
      <p:sp>
        <p:nvSpPr>
          <p:cNvPr id="9" name="文本框 7"/>
          <p:cNvSpPr txBox="1"/>
          <p:nvPr/>
        </p:nvSpPr>
        <p:spPr>
          <a:xfrm>
            <a:off x="6878471" y="868233"/>
            <a:ext cx="22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寒假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936343" y="841829"/>
            <a:ext cx="2902857" cy="4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093857" y="6288314"/>
            <a:ext cx="1420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/>
              <a:t>Shanghai </a:t>
            </a:r>
            <a:endParaRPr lang="zh-CN" altLang="en-US" sz="2400" b="1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153886" y="1509713"/>
            <a:ext cx="1239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/>
              <a:t>Hainan</a:t>
            </a:r>
            <a:endParaRPr lang="zh-CN" altLang="en-US" sz="2800" b="1" dirty="0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807200" y="1712686"/>
            <a:ext cx="1563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Hong Kong</a:t>
            </a:r>
          </a:p>
          <a:p>
            <a:r>
              <a:rPr lang="zh-CN" altLang="en-US" sz="2400" b="1" dirty="0" smtClean="0"/>
              <a:t>（香港）</a:t>
            </a:r>
            <a:endParaRPr lang="zh-CN" altLang="en-US" sz="2400" b="1" dirty="0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226457" y="6150429"/>
            <a:ext cx="1197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/>
              <a:t>Beijing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547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</a:rPr>
              <a:t>Listen and repeat</a:t>
            </a:r>
          </a:p>
        </p:txBody>
      </p:sp>
    </p:spTree>
    <p:controls>
      <p:control spid="25602" name="ShockwaveFlash2" r:id="rId2" imgW="9144000" imgH="5943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443" y="-180975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Listen and find: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53431"/>
          <a:stretch/>
        </p:blipFill>
        <p:spPr>
          <a:xfrm>
            <a:off x="957193" y="991354"/>
            <a:ext cx="3548488" cy="57833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1800"/>
          <a:stretch/>
        </p:blipFill>
        <p:spPr>
          <a:xfrm>
            <a:off x="4503762" y="977706"/>
            <a:ext cx="4178844" cy="578336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6769290" y="1737503"/>
            <a:ext cx="1624084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56-A2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14018" y="1707317"/>
            <a:ext cx="609600" cy="609600"/>
          </a:xfrm>
          <a:prstGeom prst="rect">
            <a:avLst/>
          </a:prstGeom>
        </p:spPr>
      </p:pic>
      <p:pic>
        <p:nvPicPr>
          <p:cNvPr id="4" name="P56-A2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946355" y="534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9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57-A2-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10550" y="3100544"/>
            <a:ext cx="609600" cy="6096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933" y="492451"/>
            <a:ext cx="7216894" cy="588383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472757" y="1019532"/>
            <a:ext cx="982639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384650" y="1438065"/>
            <a:ext cx="914400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049677" y="1438064"/>
            <a:ext cx="1487606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云形标注 9"/>
          <p:cNvSpPr/>
          <p:nvPr/>
        </p:nvSpPr>
        <p:spPr>
          <a:xfrm>
            <a:off x="5836342" y="3589448"/>
            <a:ext cx="3151780" cy="1924335"/>
          </a:xfrm>
          <a:prstGeom prst="cloudCallout">
            <a:avLst>
              <a:gd name="adj1" fmla="val -52741"/>
              <a:gd name="adj2" fmla="val -41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Where are you going?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9" name="P57-A2-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37851" y="755358"/>
            <a:ext cx="609600" cy="609600"/>
          </a:xfrm>
          <a:prstGeom prst="rect">
            <a:avLst/>
          </a:prstGeom>
        </p:spPr>
      </p:pic>
      <p:pic>
        <p:nvPicPr>
          <p:cNvPr id="11" name="P57-A2-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732898" y="1364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19" y="365126"/>
            <a:ext cx="7152860" cy="5929952"/>
          </a:xfrm>
          <a:prstGeom prst="rect">
            <a:avLst/>
          </a:prstGeom>
        </p:spPr>
      </p:pic>
      <p:sp>
        <p:nvSpPr>
          <p:cNvPr id="7" name="云形标注 6"/>
          <p:cNvSpPr/>
          <p:nvPr/>
        </p:nvSpPr>
        <p:spPr>
          <a:xfrm>
            <a:off x="5022376" y="5111086"/>
            <a:ext cx="3835020" cy="1552481"/>
          </a:xfrm>
          <a:prstGeom prst="cloudCallout">
            <a:avLst>
              <a:gd name="adj1" fmla="val -52741"/>
              <a:gd name="adj2" fmla="val -41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No. I’m going to_______.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7117" y="5791790"/>
            <a:ext cx="150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Hainan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57-A2-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20549" y="599364"/>
            <a:ext cx="609600" cy="609600"/>
          </a:xfrm>
          <a:prstGeom prst="rect">
            <a:avLst/>
          </a:prstGeom>
        </p:spPr>
      </p:pic>
      <p:pic>
        <p:nvPicPr>
          <p:cNvPr id="4" name="P57-A2-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46920" y="5474577"/>
            <a:ext cx="609600" cy="609600"/>
          </a:xfrm>
          <a:prstGeom prst="rect">
            <a:avLst/>
          </a:prstGeom>
        </p:spPr>
      </p:pic>
      <p:pic>
        <p:nvPicPr>
          <p:cNvPr id="6" name="P57-A2-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67517" y="4599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0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814459"/>
            <a:ext cx="8171053" cy="5872944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1678674" y="48478"/>
            <a:ext cx="4831307" cy="1266708"/>
          </a:xfrm>
          <a:prstGeom prst="cloudCallout">
            <a:avLst>
              <a:gd name="adj1" fmla="val -34236"/>
              <a:gd name="adj2" fmla="val 82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What are you going to do, Sam?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518615" y="5158854"/>
            <a:ext cx="8161361" cy="1528549"/>
          </a:xfrm>
          <a:prstGeom prst="cloudCallout">
            <a:avLst>
              <a:gd name="adj1" fmla="val 29702"/>
              <a:gd name="adj2" fmla="val -7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I’m going to _____________. Oh no! This is __________ bag!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08529" y="5837241"/>
            <a:ext cx="2017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</a:rPr>
              <a:t>Xiaoyong’s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1273" y="5320187"/>
            <a:ext cx="2856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swim in the sea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9" name="P57-A2-10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6083824" y="1614444"/>
            <a:ext cx="609600" cy="609600"/>
          </a:xfrm>
        </p:spPr>
      </p:pic>
      <p:pic>
        <p:nvPicPr>
          <p:cNvPr id="11" name="P57-A2-1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269420" y="157602"/>
            <a:ext cx="609600" cy="609600"/>
          </a:xfrm>
          <a:prstGeom prst="rect">
            <a:avLst/>
          </a:prstGeom>
        </p:spPr>
      </p:pic>
      <p:pic>
        <p:nvPicPr>
          <p:cNvPr id="12" name="P57-A2-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86934" y="5322191"/>
            <a:ext cx="609600" cy="609600"/>
          </a:xfrm>
          <a:prstGeom prst="rect">
            <a:avLst/>
          </a:prstGeom>
        </p:spPr>
      </p:pic>
      <p:pic>
        <p:nvPicPr>
          <p:cNvPr id="13" name="P57-A2-1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68108" y="5911484"/>
            <a:ext cx="609600" cy="609600"/>
          </a:xfrm>
          <a:prstGeom prst="rect">
            <a:avLst/>
          </a:prstGeom>
        </p:spPr>
      </p:pic>
      <p:pic>
        <p:nvPicPr>
          <p:cNvPr id="14" name="P57-A2-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060346" y="590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3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511" y="215000"/>
            <a:ext cx="9361511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Listen and read</a:t>
            </a:r>
            <a:endParaRPr lang="zh-CN" altLang="en-US" dirty="0"/>
          </a:p>
        </p:txBody>
      </p:sp>
    </p:spTree>
    <p:controls>
      <p:control spid="3086" name="ShockwaveFlash1" r:id="rId2" imgW="8051879" imgH="5269455"/>
    </p:controls>
    <p:extLst>
      <p:ext uri="{BB962C8B-B14F-4D97-AF65-F5344CB8AC3E}">
        <p14:creationId xmlns:p14="http://schemas.microsoft.com/office/powerpoint/2010/main" xmlns="" val="20548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443" y="-180975"/>
            <a:ext cx="78867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Retell and role-play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53431"/>
          <a:stretch/>
        </p:blipFill>
        <p:spPr>
          <a:xfrm>
            <a:off x="957193" y="991354"/>
            <a:ext cx="3548488" cy="57833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1800"/>
          <a:stretch/>
        </p:blipFill>
        <p:spPr>
          <a:xfrm>
            <a:off x="4503762" y="977706"/>
            <a:ext cx="4178844" cy="578336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6769290" y="1737503"/>
            <a:ext cx="1624084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48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933" y="492451"/>
            <a:ext cx="7216894" cy="588383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472757" y="1019532"/>
            <a:ext cx="982639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384650" y="1438065"/>
            <a:ext cx="914400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492340" y="1852401"/>
            <a:ext cx="1487606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云形标注 9"/>
          <p:cNvSpPr/>
          <p:nvPr/>
        </p:nvSpPr>
        <p:spPr>
          <a:xfrm>
            <a:off x="5836342" y="3589448"/>
            <a:ext cx="3151780" cy="1924335"/>
          </a:xfrm>
          <a:prstGeom prst="cloudCallout">
            <a:avLst>
              <a:gd name="adj1" fmla="val -52741"/>
              <a:gd name="adj2" fmla="val -41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Where are you going?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6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" y="365126"/>
            <a:ext cx="7152860" cy="5929952"/>
          </a:xfrm>
          <a:prstGeom prst="rect">
            <a:avLst/>
          </a:prstGeom>
        </p:spPr>
      </p:pic>
      <p:sp>
        <p:nvSpPr>
          <p:cNvPr id="7" name="云形标注 6"/>
          <p:cNvSpPr/>
          <p:nvPr/>
        </p:nvSpPr>
        <p:spPr>
          <a:xfrm>
            <a:off x="5022376" y="5111086"/>
            <a:ext cx="3835020" cy="1552481"/>
          </a:xfrm>
          <a:prstGeom prst="cloudCallout">
            <a:avLst>
              <a:gd name="adj1" fmla="val -52741"/>
              <a:gd name="adj2" fmla="val -41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No. I’m going to_______.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814459"/>
            <a:ext cx="8171053" cy="5872944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1678674" y="48478"/>
            <a:ext cx="4831307" cy="1266708"/>
          </a:xfrm>
          <a:prstGeom prst="cloudCallout">
            <a:avLst>
              <a:gd name="adj1" fmla="val -34236"/>
              <a:gd name="adj2" fmla="val 82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What are you going to do, Sam?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518615" y="5158854"/>
            <a:ext cx="8161361" cy="1528549"/>
          </a:xfrm>
          <a:prstGeom prst="cloudCallout">
            <a:avLst>
              <a:gd name="adj1" fmla="val 29702"/>
              <a:gd name="adj2" fmla="val -7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I’m going to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____in the _____.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Oh no! This is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______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’s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bag!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66516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Where am I going 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000" dirty="0" smtClean="0"/>
              <a:t>Are you going to _______?</a:t>
            </a:r>
          </a:p>
          <a:p>
            <a:pPr>
              <a:buNone/>
            </a:pPr>
            <a:r>
              <a:rPr lang="en-US" altLang="zh-CN" sz="4000" dirty="0" smtClean="0"/>
              <a:t>Yes , I am ./No, I’m not .</a:t>
            </a:r>
          </a:p>
          <a:p>
            <a:pPr>
              <a:buNone/>
            </a:pPr>
            <a:endParaRPr lang="zh-CN" altLang="en-US" sz="40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9532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latin typeface="+mj-lt"/>
                <a:ea typeface="+mj-ea"/>
                <a:cs typeface="+mj-cs"/>
              </a:rPr>
              <a:t>Play a guessing game !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3af88413905002e8c2fd78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32229" y="0"/>
            <a:ext cx="6244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1. Where </a:t>
            </a:r>
            <a:r>
              <a:rPr lang="en-US" altLang="zh-CN" sz="3600" dirty="0" smtClean="0">
                <a:solidFill>
                  <a:srgbClr val="0070C0"/>
                </a:solidFill>
              </a:rPr>
              <a:t>is 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Xiaoyong</a:t>
            </a:r>
            <a:r>
              <a:rPr lang="en-US" altLang="zh-CN" sz="3600" dirty="0" smtClean="0">
                <a:solidFill>
                  <a:srgbClr val="0070C0"/>
                </a:solidFill>
              </a:rPr>
              <a:t>   </a:t>
            </a:r>
            <a:r>
              <a:rPr lang="en-US" altLang="zh-CN" sz="3600" dirty="0">
                <a:solidFill>
                  <a:srgbClr val="0070C0"/>
                </a:solidFill>
              </a:rPr>
              <a:t>going ?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2292" name="图片 3" descr="Xiaoy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-228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124857" y="870857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A  Hong Kong         B  </a:t>
            </a:r>
            <a:r>
              <a:rPr lang="en-US" altLang="zh-CN" sz="3600" dirty="0" smtClean="0">
                <a:solidFill>
                  <a:srgbClr val="0070C0"/>
                </a:solidFill>
              </a:rPr>
              <a:t>Beijing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162800" y="533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Xiao yong </a:t>
            </a:r>
            <a:endParaRPr lang="zh-CN" altLang="en-US" b="1"/>
          </a:p>
        </p:txBody>
      </p:sp>
      <p:pic>
        <p:nvPicPr>
          <p:cNvPr id="12295" name="图片 6" descr="u=1802716937,3019668203&amp;fm=23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2201" y="1538514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图片 7" descr="u=3873941166,4039004125&amp;fm=23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9772" y="1567543"/>
            <a:ext cx="1371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533400" y="0"/>
            <a:ext cx="54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☆</a:t>
            </a:r>
          </a:p>
        </p:txBody>
      </p:sp>
      <p:sp>
        <p:nvSpPr>
          <p:cNvPr id="12298" name="TextBox 2"/>
          <p:cNvSpPr txBox="1">
            <a:spLocks noChangeArrowheads="1"/>
          </p:cNvSpPr>
          <p:nvPr/>
        </p:nvSpPr>
        <p:spPr bwMode="auto">
          <a:xfrm>
            <a:off x="1219200" y="28956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2. Where </a:t>
            </a:r>
            <a:r>
              <a:rPr lang="en-US" altLang="zh-CN" sz="3600" dirty="0" smtClean="0">
                <a:solidFill>
                  <a:srgbClr val="0070C0"/>
                </a:solidFill>
              </a:rPr>
              <a:t>is  Sam </a:t>
            </a:r>
            <a:r>
              <a:rPr lang="en-US" altLang="zh-CN" sz="3600" dirty="0">
                <a:solidFill>
                  <a:srgbClr val="0070C0"/>
                </a:solidFill>
              </a:rPr>
              <a:t>going ?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2299" name="Picture 2" descr="C:\Users\Administrator\AppData\Roaming\Tencent\Users\964134644\QQ\WinTemp\RichOle\7[T%GFPREJ6QGM$ZAHUC54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667000"/>
            <a:ext cx="820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矩形 11"/>
          <p:cNvSpPr>
            <a:spLocks noChangeArrowheads="1"/>
          </p:cNvSpPr>
          <p:nvPr/>
        </p:nvSpPr>
        <p:spPr bwMode="auto">
          <a:xfrm>
            <a:off x="609600" y="2971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☆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1295400" y="37338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</a:rPr>
              <a:t>A.Hong</a:t>
            </a:r>
            <a:r>
              <a:rPr lang="en-US" altLang="zh-CN" sz="3600" dirty="0" smtClean="0">
                <a:solidFill>
                  <a:srgbClr val="0070C0"/>
                </a:solidFill>
              </a:rPr>
              <a:t> Kong           </a:t>
            </a:r>
            <a:r>
              <a:rPr lang="en-US" altLang="zh-CN" sz="3600" dirty="0" err="1">
                <a:solidFill>
                  <a:srgbClr val="0070C0"/>
                </a:solidFill>
              </a:rPr>
              <a:t>B.Hainan</a:t>
            </a:r>
            <a:r>
              <a:rPr lang="en-US" altLang="zh-CN" sz="3600" dirty="0">
                <a:solidFill>
                  <a:srgbClr val="0070C0"/>
                </a:solidFill>
              </a:rPr>
              <a:t> 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2302" name="Picture 5" descr="C:\Users\Administrator\Desktop\潘老师\照片\海南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6915" y="4267200"/>
            <a:ext cx="1414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7" descr="u=3873941166,4039004125&amp;fm=23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9600" y="4245428"/>
            <a:ext cx="1371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255486" y="1201057"/>
            <a:ext cx="514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796972" y="3857171"/>
            <a:ext cx="514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96036" y="0"/>
            <a:ext cx="7888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Bob </a:t>
            </a:r>
            <a:r>
              <a:rPr lang="en-US" altLang="zh-CN" sz="4000" dirty="0" smtClean="0">
                <a:solidFill>
                  <a:srgbClr val="FF0000"/>
                </a:solidFill>
              </a:rPr>
              <a:t>is going to </a:t>
            </a:r>
            <a:r>
              <a:rPr lang="en-US" altLang="zh-CN" sz="4000" dirty="0" smtClean="0"/>
              <a:t>________.</a:t>
            </a:r>
          </a:p>
          <a:p>
            <a:r>
              <a:rPr lang="en-US" altLang="zh-CN" sz="4000" dirty="0" smtClean="0"/>
              <a:t>The alien </a:t>
            </a:r>
            <a:r>
              <a:rPr lang="en-US" altLang="zh-CN" sz="4000" dirty="0" smtClean="0">
                <a:solidFill>
                  <a:srgbClr val="FF0000"/>
                </a:solidFill>
              </a:rPr>
              <a:t>is going to </a:t>
            </a:r>
            <a:r>
              <a:rPr lang="en-US" altLang="zh-CN" sz="4000" dirty="0" smtClean="0"/>
              <a:t>________.</a:t>
            </a:r>
            <a:endParaRPr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4067033" y="-46167"/>
            <a:ext cx="22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Beijing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2973" y="594884"/>
            <a:ext cx="22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Beijing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controls>
      <p:control spid="1040" name="ShockwaveFlash1" r:id="rId2" imgW="8051760" imgH="5378400"/>
    </p:controls>
    <p:extLst>
      <p:ext uri="{BB962C8B-B14F-4D97-AF65-F5344CB8AC3E}">
        <p14:creationId xmlns:p14="http://schemas.microsoft.com/office/powerpoint/2010/main" xmlns="" val="22163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53431"/>
          <a:stretch/>
        </p:blipFill>
        <p:spPr>
          <a:xfrm>
            <a:off x="957193" y="991354"/>
            <a:ext cx="3548488" cy="57833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1800"/>
          <a:stretch/>
        </p:blipFill>
        <p:spPr>
          <a:xfrm>
            <a:off x="4503762" y="977706"/>
            <a:ext cx="4178844" cy="578336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6769290" y="1737503"/>
            <a:ext cx="1624084" cy="436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37832" y="31815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are there? 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56-A2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110344" y="2013856"/>
            <a:ext cx="515256" cy="515256"/>
          </a:xfrm>
          <a:prstGeom prst="rect">
            <a:avLst/>
          </a:prstGeom>
        </p:spPr>
      </p:pic>
      <p:pic>
        <p:nvPicPr>
          <p:cNvPr id="12" name="P56-A2-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7366000" y="25218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8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860" y="1015999"/>
            <a:ext cx="7886700" cy="1325563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+mn-ea"/>
                <a:cs typeface="+mn-cs"/>
              </a:rPr>
              <a:t>At the airport .</a:t>
            </a:r>
            <a:br>
              <a:rPr lang="en-US" altLang="zh-CN" sz="4000" dirty="0" smtClean="0">
                <a:latin typeface="+mn-lt"/>
                <a:ea typeface="+mn-ea"/>
                <a:cs typeface="+mn-cs"/>
              </a:rPr>
            </a:br>
            <a:endParaRPr lang="zh-CN" altLang="en-US" sz="4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65" y="1839036"/>
            <a:ext cx="6965902" cy="5020470"/>
          </a:xfrm>
          <a:prstGeom prst="rect">
            <a:avLst/>
          </a:prstGeom>
        </p:spPr>
      </p:pic>
      <p:pic>
        <p:nvPicPr>
          <p:cNvPr id="4" name="P56-A2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04971" y="243114"/>
            <a:ext cx="645886" cy="645886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58003" y="152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are they?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4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511" y="215000"/>
            <a:ext cx="9361511" cy="1325563"/>
          </a:xfrm>
        </p:spPr>
        <p:txBody>
          <a:bodyPr/>
          <a:lstStyle/>
          <a:p>
            <a:r>
              <a:rPr lang="en-US" altLang="zh-CN" dirty="0" smtClean="0"/>
              <a:t>Look and listen: Where are they going?</a:t>
            </a:r>
            <a:endParaRPr lang="zh-CN" altLang="en-US" dirty="0"/>
          </a:p>
        </p:txBody>
      </p:sp>
    </p:spTree>
    <p:controls>
      <p:control spid="2063" name="ShockwaveFlash1" r:id="rId2" imgW="7609524" imgH="5014831"/>
    </p:controls>
    <p:extLst>
      <p:ext uri="{BB962C8B-B14F-4D97-AF65-F5344CB8AC3E}">
        <p14:creationId xmlns:p14="http://schemas.microsoft.com/office/powerpoint/2010/main" xmlns="" val="18303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3af88413905002e8c2fd78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32229" y="457200"/>
            <a:ext cx="6244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1. Where </a:t>
            </a:r>
            <a:r>
              <a:rPr lang="en-US" altLang="zh-CN" sz="3600" dirty="0" smtClean="0">
                <a:solidFill>
                  <a:srgbClr val="0070C0"/>
                </a:solidFill>
              </a:rPr>
              <a:t>is 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Xiaoyong</a:t>
            </a:r>
            <a:r>
              <a:rPr lang="en-US" altLang="zh-CN" sz="3600" dirty="0" smtClean="0">
                <a:solidFill>
                  <a:srgbClr val="0070C0"/>
                </a:solidFill>
              </a:rPr>
              <a:t>   </a:t>
            </a:r>
            <a:r>
              <a:rPr lang="en-US" altLang="zh-CN" sz="3600" dirty="0">
                <a:solidFill>
                  <a:srgbClr val="0070C0"/>
                </a:solidFill>
              </a:rPr>
              <a:t>going ?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2292" name="图片 3" descr="Xiaoy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10495" y="1113745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</a:rPr>
              <a:t>He is going to ________. 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6462712" y="733425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/>
              <a:t>Xiao </a:t>
            </a:r>
            <a:r>
              <a:rPr lang="en-US" altLang="zh-CN" sz="2000" b="1" dirty="0" err="1"/>
              <a:t>yong</a:t>
            </a:r>
            <a:r>
              <a:rPr lang="en-US" altLang="zh-CN" sz="2000" b="1" dirty="0"/>
              <a:t> </a:t>
            </a:r>
            <a:endParaRPr lang="zh-CN" altLang="en-US" b="1" dirty="0"/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533400" y="0"/>
            <a:ext cx="54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☆</a:t>
            </a:r>
          </a:p>
        </p:txBody>
      </p:sp>
      <p:sp>
        <p:nvSpPr>
          <p:cNvPr id="12298" name="TextBox 2"/>
          <p:cNvSpPr txBox="1">
            <a:spLocks noChangeArrowheads="1"/>
          </p:cNvSpPr>
          <p:nvPr/>
        </p:nvSpPr>
        <p:spPr bwMode="auto">
          <a:xfrm>
            <a:off x="1219200" y="28956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2. Where </a:t>
            </a:r>
            <a:r>
              <a:rPr lang="en-US" altLang="zh-CN" sz="3600" dirty="0" smtClean="0">
                <a:solidFill>
                  <a:srgbClr val="0070C0"/>
                </a:solidFill>
              </a:rPr>
              <a:t>is  Sam </a:t>
            </a:r>
            <a:r>
              <a:rPr lang="en-US" altLang="zh-CN" sz="3600" dirty="0">
                <a:solidFill>
                  <a:srgbClr val="0070C0"/>
                </a:solidFill>
              </a:rPr>
              <a:t>going ?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2299" name="Picture 2" descr="C:\Users\Administrator\AppData\Roaming\Tencent\Users\964134644\QQ\WinTemp\RichOle\7[T%GFPREJ6QGM$ZAHUC54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820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矩形 11"/>
          <p:cNvSpPr>
            <a:spLocks noChangeArrowheads="1"/>
          </p:cNvSpPr>
          <p:nvPr/>
        </p:nvSpPr>
        <p:spPr bwMode="auto">
          <a:xfrm>
            <a:off x="609600" y="2971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☆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1295400" y="37338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</a:rPr>
              <a:t>He is going to ________. </a:t>
            </a:r>
            <a:endParaRPr lang="zh-CN" alt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98866" y="1144070"/>
            <a:ext cx="1763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Hong Kong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07897" y="3772971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Hainan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3af88413905002e8c2fd78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013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885825" y="115252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3. What </a:t>
            </a:r>
            <a:r>
              <a:rPr lang="en-US" altLang="zh-CN" sz="3600" dirty="0" smtClean="0">
                <a:solidFill>
                  <a:srgbClr val="0070C0"/>
                </a:solidFill>
              </a:rPr>
              <a:t>is Sam </a:t>
            </a:r>
            <a:r>
              <a:rPr lang="en-US" altLang="zh-CN" sz="3600" dirty="0">
                <a:solidFill>
                  <a:srgbClr val="0070C0"/>
                </a:solidFill>
              </a:rPr>
              <a:t>going to </a:t>
            </a:r>
            <a:r>
              <a:rPr lang="en-US" altLang="zh-CN" sz="3600" dirty="0" smtClean="0">
                <a:solidFill>
                  <a:srgbClr val="0070C0"/>
                </a:solidFill>
              </a:rPr>
              <a:t>do?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0" y="6858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☆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1105352" y="1986644"/>
            <a:ext cx="7124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He is going to _____in the ____.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3876996" y="1944171"/>
            <a:ext cx="1059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33CC"/>
                </a:solidFill>
              </a:rPr>
              <a:t>swim</a:t>
            </a:r>
            <a:endParaRPr lang="zh-CN" altLang="en-US" sz="3200" dirty="0">
              <a:solidFill>
                <a:srgbClr val="FF33C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72521" y="1910833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33CC"/>
                </a:solidFill>
              </a:rPr>
              <a:t>sea</a:t>
            </a:r>
            <a:endParaRPr lang="zh-CN" altLang="en-US" sz="32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497</Words>
  <Application>Microsoft Office PowerPoint</Application>
  <PresentationFormat>全屏显示(4:3)</PresentationFormat>
  <Paragraphs>123</Paragraphs>
  <Slides>30</Slides>
  <Notes>0</Notes>
  <HiddenSlides>0</HiddenSlides>
  <MMClips>16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Module 10 Unit 1 Are you going to Hong Kong? </vt:lpstr>
      <vt:lpstr>Where are you going this winter holiday?</vt:lpstr>
      <vt:lpstr>Where am I going ?</vt:lpstr>
      <vt:lpstr>幻灯片 4</vt:lpstr>
      <vt:lpstr>幻灯片 5</vt:lpstr>
      <vt:lpstr>At the airport . </vt:lpstr>
      <vt:lpstr>Look and listen: Where are they going?</vt:lpstr>
      <vt:lpstr>幻灯片 8</vt:lpstr>
      <vt:lpstr>幻灯片 9</vt:lpstr>
      <vt:lpstr>Listen and repeat:</vt:lpstr>
      <vt:lpstr>My winter holiday plan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Listen and find: </vt:lpstr>
      <vt:lpstr>幻灯片 22</vt:lpstr>
      <vt:lpstr>幻灯片 23</vt:lpstr>
      <vt:lpstr>幻灯片 24</vt:lpstr>
      <vt:lpstr>Listen and read</vt:lpstr>
      <vt:lpstr>Retell and role-play</vt:lpstr>
      <vt:lpstr>幻灯片 27</vt:lpstr>
      <vt:lpstr>幻灯片 28</vt:lpstr>
      <vt:lpstr>幻灯片 29</vt:lpstr>
      <vt:lpstr>幻灯片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</dc:creator>
  <cp:lastModifiedBy>微软用户</cp:lastModifiedBy>
  <cp:revision>33</cp:revision>
  <dcterms:created xsi:type="dcterms:W3CDTF">2016-11-27T09:31:03Z</dcterms:created>
  <dcterms:modified xsi:type="dcterms:W3CDTF">2016-12-05T01:43:01Z</dcterms:modified>
</cp:coreProperties>
</file>