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5EAE-199C-4829-832C-E3E379EE9588}" type="datetimeFigureOut">
              <a:rPr lang="zh-CN" altLang="en-US" smtClean="0"/>
              <a:t>2016/12/25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3030-3CD9-4380-B1E4-116071603B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aike.baidu.com/view/11277210.htm" TargetMode="External"/><Relationship Id="rId3" Type="http://schemas.openxmlformats.org/officeDocument/2006/relationships/hyperlink" Target="http://baike.baidu.com/view/94515.htm" TargetMode="External"/><Relationship Id="rId7" Type="http://schemas.openxmlformats.org/officeDocument/2006/relationships/hyperlink" Target="http://baike.baidu.com/subview/26560/6852151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subview/6939/5073770.htm" TargetMode="External"/><Relationship Id="rId5" Type="http://schemas.openxmlformats.org/officeDocument/2006/relationships/hyperlink" Target="http://baike.baidu.com/view/930346.htm" TargetMode="External"/><Relationship Id="rId4" Type="http://schemas.openxmlformats.org/officeDocument/2006/relationships/hyperlink" Target="http://baike.baidu.com/view/20705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/>
            </a:r>
            <a:br>
              <a:rPr lang="en-US" altLang="zh-CN" b="1" dirty="0" smtClean="0">
                <a:solidFill>
                  <a:srgbClr val="FFFF00"/>
                </a:solidFill>
              </a:rPr>
            </a:br>
            <a:r>
              <a:rPr lang="zh-CN" altLang="zh-CN" b="1" dirty="0" smtClean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“数字”</a:t>
            </a:r>
            <a:r>
              <a:rPr lang="zh-CN" altLang="zh-CN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  <a:t>探秘——大本钟</a:t>
            </a:r>
            <a:br>
              <a:rPr lang="zh-CN" altLang="zh-CN" b="1" dirty="0">
                <a:solidFill>
                  <a:srgbClr val="FFFF00"/>
                </a:solidFill>
                <a:latin typeface="华文细黑" pitchFamily="2" charset="-122"/>
                <a:ea typeface="华文细黑" pitchFamily="2" charset="-122"/>
              </a:rPr>
            </a:br>
            <a:endParaRPr lang="zh-CN" altLang="en-US" b="1" dirty="0">
              <a:solidFill>
                <a:srgbClr val="FFFF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47864" y="4725144"/>
            <a:ext cx="5288632" cy="62292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FF00"/>
                </a:solidFill>
              </a:rPr>
              <a:t>棠外附小  殷雪林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0127131342147013166_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11446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-27384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FF00"/>
                </a:solidFill>
              </a:rPr>
              <a:t>伊丽莎白塔（</a:t>
            </a:r>
            <a:r>
              <a:rPr lang="en-US" altLang="zh-CN" sz="2400" b="1" dirty="0">
                <a:solidFill>
                  <a:srgbClr val="FFFF00"/>
                </a:solidFill>
              </a:rPr>
              <a:t>Elizabeth Tower)</a:t>
            </a:r>
            <a:r>
              <a:rPr lang="zh-CN" altLang="zh-CN" sz="2400" b="1" dirty="0">
                <a:solidFill>
                  <a:srgbClr val="FFFF00"/>
                </a:solidFill>
              </a:rPr>
              <a:t>，旧称大本钟</a:t>
            </a:r>
            <a:r>
              <a:rPr lang="en-US" altLang="zh-CN" sz="2400" b="1" dirty="0">
                <a:solidFill>
                  <a:srgbClr val="FFFF00"/>
                </a:solidFill>
              </a:rPr>
              <a:t>(Big Ben)</a:t>
            </a:r>
            <a:r>
              <a:rPr lang="zh-CN" altLang="zh-CN" sz="2400" b="1" dirty="0">
                <a:solidFill>
                  <a:srgbClr val="FFFF00"/>
                </a:solidFill>
              </a:rPr>
              <a:t>，即</a:t>
            </a:r>
            <a:r>
              <a:rPr lang="en-US" altLang="zh-CN" sz="2400" b="1" dirty="0" err="1">
                <a:solidFill>
                  <a:srgbClr val="FFFF00"/>
                </a:solidFill>
                <a:hlinkClick r:id="rId3"/>
              </a:rPr>
              <a:t>威斯敏斯特宫</a:t>
            </a:r>
            <a:r>
              <a:rPr lang="zh-CN" altLang="zh-CN" sz="2400" b="1" dirty="0">
                <a:solidFill>
                  <a:srgbClr val="FFFF00"/>
                </a:solidFill>
              </a:rPr>
              <a:t>钟塔，世界上著名的</a:t>
            </a:r>
            <a:r>
              <a:rPr lang="en-US" altLang="zh-CN" sz="2400" b="1" dirty="0" err="1">
                <a:solidFill>
                  <a:srgbClr val="FFFF00"/>
                </a:solidFill>
                <a:hlinkClick r:id="rId4"/>
              </a:rPr>
              <a:t>哥特式建筑</a:t>
            </a:r>
            <a:r>
              <a:rPr lang="zh-CN" altLang="zh-CN" sz="2400" b="1" dirty="0">
                <a:solidFill>
                  <a:srgbClr val="FFFF00"/>
                </a:solidFill>
              </a:rPr>
              <a:t>之一，</a:t>
            </a:r>
            <a:r>
              <a:rPr lang="en-US" altLang="zh-CN" sz="2400" b="1" dirty="0" err="1">
                <a:solidFill>
                  <a:srgbClr val="FFFF00"/>
                </a:solidFill>
                <a:hlinkClick r:id="rId5"/>
              </a:rPr>
              <a:t>英国国会</a:t>
            </a:r>
            <a:r>
              <a:rPr lang="zh-CN" altLang="zh-CN" sz="2400" b="1" dirty="0">
                <a:solidFill>
                  <a:srgbClr val="FFFF00"/>
                </a:solidFill>
              </a:rPr>
              <a:t>会议厅附属的</a:t>
            </a:r>
            <a:r>
              <a:rPr lang="en-US" altLang="zh-CN" sz="2400" b="1" dirty="0" err="1">
                <a:solidFill>
                  <a:srgbClr val="FFFF00"/>
                </a:solidFill>
                <a:hlinkClick r:id="rId6"/>
              </a:rPr>
              <a:t>钟楼</a:t>
            </a:r>
            <a:r>
              <a:rPr lang="zh-CN" altLang="zh-CN" sz="2400" b="1" dirty="0">
                <a:solidFill>
                  <a:srgbClr val="FFFF00"/>
                </a:solidFill>
              </a:rPr>
              <a:t>（</a:t>
            </a:r>
            <a:r>
              <a:rPr lang="en-US" altLang="zh-CN" sz="2400" b="1" dirty="0">
                <a:solidFill>
                  <a:srgbClr val="FFFF00"/>
                </a:solidFill>
              </a:rPr>
              <a:t>Clock Tower</a:t>
            </a:r>
            <a:r>
              <a:rPr lang="zh-CN" altLang="zh-CN" sz="2400" b="1" dirty="0">
                <a:solidFill>
                  <a:srgbClr val="FFFF00"/>
                </a:solidFill>
              </a:rPr>
              <a:t>）的大报时钟，也是世界上第二大的同时朝向四个方向的时钟，每个钟面的底座上刻着拉丁文的题词，</a:t>
            </a:r>
            <a:r>
              <a:rPr lang="en-US" altLang="zh-CN" sz="2400" b="1" dirty="0">
                <a:solidFill>
                  <a:srgbClr val="FFFF00"/>
                </a:solidFill>
              </a:rPr>
              <a:t>“</a:t>
            </a:r>
            <a:r>
              <a:rPr lang="zh-CN" altLang="zh-CN" sz="2400" b="1" dirty="0">
                <a:solidFill>
                  <a:srgbClr val="FFFF00"/>
                </a:solidFill>
              </a:rPr>
              <a:t>上帝啊，请保佑我们的女王</a:t>
            </a:r>
            <a:r>
              <a:rPr lang="en-US" altLang="zh-CN" sz="2400" b="1" dirty="0" err="1">
                <a:solidFill>
                  <a:srgbClr val="FFFF00"/>
                </a:solidFill>
                <a:hlinkClick r:id="rId7"/>
              </a:rPr>
              <a:t>维多利亚</a:t>
            </a:r>
            <a:r>
              <a:rPr lang="zh-CN" altLang="zh-CN" sz="2400" b="1" dirty="0">
                <a:solidFill>
                  <a:srgbClr val="FFFF00"/>
                </a:solidFill>
              </a:rPr>
              <a:t>一世的安全。</a:t>
            </a:r>
            <a:r>
              <a:rPr lang="en-US" altLang="zh-CN" sz="2400" b="1" dirty="0">
                <a:solidFill>
                  <a:srgbClr val="FFFF00"/>
                </a:solidFill>
              </a:rPr>
              <a:t>”</a:t>
            </a:r>
            <a:r>
              <a:rPr lang="zh-CN" altLang="zh-CN" sz="2400" b="1" dirty="0">
                <a:solidFill>
                  <a:srgbClr val="FFFF00"/>
                </a:solidFill>
              </a:rPr>
              <a:t>。坐落在英国伦敦</a:t>
            </a:r>
            <a:r>
              <a:rPr lang="en-US" altLang="zh-CN" sz="2400" b="1" dirty="0" err="1" smtClean="0">
                <a:solidFill>
                  <a:srgbClr val="FFFF00"/>
                </a:solidFill>
                <a:hlinkClick r:id="rId8"/>
              </a:rPr>
              <a:t>泰晤士河畔</a:t>
            </a:r>
            <a:r>
              <a:rPr lang="zh-CN" altLang="zh-CN" sz="2400" b="1" dirty="0" smtClean="0">
                <a:solidFill>
                  <a:srgbClr val="FFFF00"/>
                </a:solidFill>
              </a:rPr>
              <a:t>，</a:t>
            </a:r>
            <a:r>
              <a:rPr lang="zh-CN" altLang="zh-CN" sz="2400" b="1" dirty="0">
                <a:solidFill>
                  <a:srgbClr val="FFFF00"/>
                </a:solidFill>
              </a:rPr>
              <a:t>是伦敦的标志性建筑之一。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ae0d4603f1ee2ad29f4f88bc8ca725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112568" cy="3356992"/>
          </a:xfrm>
        </p:spPr>
      </p:pic>
      <p:sp>
        <p:nvSpPr>
          <p:cNvPr id="5" name="TextBox 4"/>
          <p:cNvSpPr txBox="1"/>
          <p:nvPr/>
        </p:nvSpPr>
        <p:spPr>
          <a:xfrm>
            <a:off x="107504" y="3212976"/>
            <a:ext cx="8676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1859</a:t>
            </a:r>
            <a:r>
              <a:rPr lang="zh-CN" altLang="zh-CN" sz="2400" b="1" dirty="0"/>
              <a:t>年，建于议会大厦主体的东北角，由当时的工务大臣本杰明</a:t>
            </a:r>
            <a:r>
              <a:rPr lang="en-US" altLang="zh-CN" sz="2400" b="1" dirty="0"/>
              <a:t>·</a:t>
            </a:r>
            <a:r>
              <a:rPr lang="zh-CN" altLang="zh-CN" sz="2400" b="1" dirty="0"/>
              <a:t>霍尔爵士监制，耗资</a:t>
            </a:r>
            <a:r>
              <a:rPr lang="en-US" altLang="zh-CN" sz="2400" b="1" dirty="0"/>
              <a:t>27000</a:t>
            </a:r>
            <a:r>
              <a:rPr lang="zh-CN" altLang="zh-CN" sz="2400" b="1" dirty="0"/>
              <a:t>英镑。这个钟铸造好以后，给它取什么名字的问题难倒了英国君臣，有一个大臣悄悄地说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就叫</a:t>
            </a:r>
            <a:r>
              <a:rPr lang="en-US" altLang="zh-CN" sz="2400" b="1" dirty="0"/>
              <a:t>‘</a:t>
            </a:r>
            <a:r>
              <a:rPr lang="zh-CN" altLang="zh-CN" sz="2400" b="1" dirty="0"/>
              <a:t>大本</a:t>
            </a:r>
            <a:r>
              <a:rPr lang="en-US" altLang="zh-CN" sz="2400" b="1" dirty="0"/>
              <a:t>’</a:t>
            </a:r>
            <a:r>
              <a:rPr lang="zh-CN" altLang="zh-CN" sz="2400" b="1" dirty="0"/>
              <a:t>算了。</a:t>
            </a:r>
            <a:r>
              <a:rPr lang="en-US" altLang="zh-CN" sz="2400" b="1" dirty="0"/>
              <a:t>” </a:t>
            </a:r>
            <a:r>
              <a:rPr lang="zh-CN" altLang="zh-CN" sz="2400" b="1" dirty="0"/>
              <a:t>本是本杰明的昵称，后来大家都把这口钟叫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大本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了，也就是大本钟了。</a:t>
            </a:r>
            <a:r>
              <a:rPr lang="en-US" altLang="zh-CN" sz="2400" b="1" dirty="0"/>
              <a:t>2012</a:t>
            </a:r>
            <a:r>
              <a:rPr lang="zh-CN" altLang="zh-CN" sz="2400" b="1" dirty="0"/>
              <a:t>年</a:t>
            </a:r>
            <a:r>
              <a:rPr lang="en-US" altLang="zh-CN" sz="2400" b="1" dirty="0"/>
              <a:t>6</a:t>
            </a:r>
            <a:r>
              <a:rPr lang="zh-CN" altLang="zh-CN" sz="2400" b="1" dirty="0"/>
              <a:t>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日，为纪念英国女王登基</a:t>
            </a:r>
            <a:r>
              <a:rPr lang="en-US" altLang="zh-CN" sz="2400" b="1" dirty="0"/>
              <a:t>60</a:t>
            </a:r>
            <a:r>
              <a:rPr lang="zh-CN" altLang="zh-CN" sz="2400" b="1" dirty="0"/>
              <a:t>周年，英国大本钟将正式更名为</a:t>
            </a:r>
            <a:r>
              <a:rPr lang="en-US" altLang="zh-CN" sz="2400" b="1" dirty="0"/>
              <a:t>“</a:t>
            </a:r>
            <a:r>
              <a:rPr lang="zh-CN" altLang="zh-CN" sz="2400" b="1" dirty="0"/>
              <a:t>伊丽莎白塔</a:t>
            </a:r>
            <a:r>
              <a:rPr lang="en-US" altLang="zh-CN" sz="2400" b="1" dirty="0"/>
              <a:t>”</a:t>
            </a:r>
            <a:r>
              <a:rPr lang="zh-CN" altLang="zh-CN" sz="2400" b="1" dirty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zh-CN" sz="3600" b="1" dirty="0">
                <a:solidFill>
                  <a:srgbClr val="0000FF"/>
                </a:solidFill>
              </a:rPr>
              <a:t>数字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探秘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——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大</a:t>
            </a:r>
            <a:r>
              <a:rPr lang="zh-CN" altLang="zh-CN" sz="3600" b="1" dirty="0">
                <a:solidFill>
                  <a:srgbClr val="0000FF"/>
                </a:solidFill>
              </a:rPr>
              <a:t>本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钟</a:t>
            </a:r>
            <a:endParaRPr lang="zh-CN" altLang="zh-CN" sz="3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）今年大本钟度过了它</a:t>
            </a:r>
            <a:r>
              <a:rPr lang="zh-CN" altLang="zh-CN" dirty="0" smtClean="0"/>
              <a:t>的</a:t>
            </a:r>
            <a:r>
              <a:rPr lang="en-US" altLang="zh-CN" dirty="0" smtClean="0"/>
              <a:t>157</a:t>
            </a:r>
            <a:r>
              <a:rPr lang="zh-CN" altLang="zh-CN" dirty="0"/>
              <a:t>岁“生日”，它建成于</a:t>
            </a:r>
            <a:r>
              <a:rPr lang="en-US" altLang="zh-CN" u="sng" dirty="0"/>
              <a:t>    </a:t>
            </a:r>
            <a:r>
              <a:rPr lang="en-US" altLang="zh-CN" u="sng" dirty="0" smtClean="0"/>
              <a:t>          </a:t>
            </a:r>
            <a:r>
              <a:rPr lang="zh-CN" altLang="zh-CN" dirty="0"/>
              <a:t>年。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）塔的高度比最大的两位数少</a:t>
            </a:r>
            <a:r>
              <a:rPr lang="en-US" altLang="zh-CN" dirty="0"/>
              <a:t>1.5</a:t>
            </a:r>
            <a:r>
              <a:rPr lang="zh-CN" altLang="zh-CN" dirty="0"/>
              <a:t>米，它的高度为</a:t>
            </a:r>
            <a:r>
              <a:rPr lang="en-US" altLang="zh-CN" u="sng" dirty="0"/>
              <a:t>    </a:t>
            </a:r>
            <a:r>
              <a:rPr lang="en-US" altLang="zh-CN" u="sng" dirty="0" smtClean="0"/>
              <a:t>         </a:t>
            </a:r>
            <a:r>
              <a:rPr lang="zh-CN" altLang="zh-CN" dirty="0"/>
              <a:t>米。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）钟的重量约是一头</a:t>
            </a:r>
            <a:r>
              <a:rPr lang="en-US" altLang="zh-CN" dirty="0"/>
              <a:t>2</a:t>
            </a:r>
            <a:r>
              <a:rPr lang="zh-CN" altLang="zh-CN" dirty="0"/>
              <a:t>吨重的小象的</a:t>
            </a:r>
            <a:r>
              <a:rPr lang="en-US" altLang="zh-CN" dirty="0"/>
              <a:t>7</a:t>
            </a:r>
            <a:r>
              <a:rPr lang="zh-CN" altLang="zh-CN" dirty="0"/>
              <a:t>倍，它的重量是</a:t>
            </a:r>
            <a:r>
              <a:rPr lang="en-US" altLang="zh-CN" u="sng" dirty="0"/>
              <a:t>   </a:t>
            </a:r>
            <a:r>
              <a:rPr lang="en-US" altLang="zh-CN" u="sng" dirty="0" smtClean="0"/>
              <a:t>         </a:t>
            </a:r>
            <a:r>
              <a:rPr lang="zh-CN" altLang="zh-CN" dirty="0"/>
              <a:t>吨。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）钟盘是个大圆形，直径</a:t>
            </a:r>
            <a:r>
              <a:rPr lang="en-US" altLang="zh-CN" dirty="0"/>
              <a:t>7</a:t>
            </a:r>
            <a:r>
              <a:rPr lang="zh-CN" altLang="zh-CN" dirty="0"/>
              <a:t>米，时针长</a:t>
            </a:r>
            <a:r>
              <a:rPr lang="en-US" altLang="zh-CN" dirty="0"/>
              <a:t>2.75</a:t>
            </a:r>
            <a:r>
              <a:rPr lang="zh-CN" altLang="zh-CN" dirty="0"/>
              <a:t>米，也就是（</a:t>
            </a:r>
            <a:r>
              <a:rPr lang="en-US" altLang="zh-CN" dirty="0"/>
              <a:t>      </a:t>
            </a:r>
            <a:r>
              <a:rPr lang="en-US" altLang="zh-CN" dirty="0" smtClean="0"/>
              <a:t>                                      </a:t>
            </a:r>
            <a:r>
              <a:rPr lang="zh-CN" altLang="zh-CN" dirty="0" smtClean="0"/>
              <a:t>），</a:t>
            </a:r>
            <a:r>
              <a:rPr lang="zh-CN" altLang="zh-CN" dirty="0"/>
              <a:t>分针比时针长</a:t>
            </a:r>
            <a:r>
              <a:rPr lang="en-US" altLang="zh-CN" dirty="0"/>
              <a:t>1.52</a:t>
            </a:r>
            <a:r>
              <a:rPr lang="zh-CN" altLang="zh-CN" dirty="0"/>
              <a:t>米，分针长（</a:t>
            </a:r>
            <a:r>
              <a:rPr lang="en-US" altLang="zh-CN" dirty="0"/>
              <a:t>  </a:t>
            </a:r>
            <a:r>
              <a:rPr lang="en-US" altLang="zh-CN" dirty="0" smtClean="0"/>
              <a:t>          </a:t>
            </a:r>
            <a:r>
              <a:rPr lang="zh-CN" altLang="zh-CN" dirty="0"/>
              <a:t>）米。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）钟上的摆锤比一个体重</a:t>
            </a:r>
            <a:r>
              <a:rPr lang="en-US" altLang="zh-CN" dirty="0"/>
              <a:t>60</a:t>
            </a:r>
            <a:r>
              <a:rPr lang="zh-CN" altLang="zh-CN" dirty="0"/>
              <a:t>公斤的成年人的</a:t>
            </a:r>
            <a:r>
              <a:rPr lang="en-US" altLang="zh-CN" dirty="0"/>
              <a:t>5</a:t>
            </a:r>
            <a:r>
              <a:rPr lang="zh-CN" altLang="zh-CN" dirty="0"/>
              <a:t>倍还多</a:t>
            </a:r>
            <a:r>
              <a:rPr lang="en-US" altLang="zh-CN" dirty="0"/>
              <a:t>5</a:t>
            </a:r>
            <a:r>
              <a:rPr lang="zh-CN" altLang="zh-CN" dirty="0"/>
              <a:t>公斤，摆锤重（</a:t>
            </a:r>
            <a:r>
              <a:rPr lang="en-US" altLang="zh-CN" dirty="0"/>
              <a:t>  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）</a:t>
            </a:r>
            <a:r>
              <a:rPr lang="zh-CN" altLang="zh-CN" dirty="0"/>
              <a:t>公斤。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ts val="2800"/>
              </a:lnSpc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/>
              <a:t>6</a:t>
            </a:r>
            <a:r>
              <a:rPr lang="zh-CN" altLang="en-US" sz="2800" dirty="0" smtClean="0"/>
              <a:t>）钟塔的</a:t>
            </a:r>
            <a:r>
              <a:rPr lang="zh-CN" altLang="zh-CN" sz="2800" dirty="0" smtClean="0"/>
              <a:t>开放时间</a:t>
            </a:r>
            <a:r>
              <a:rPr lang="zh-CN" altLang="en-US" sz="2800" dirty="0" smtClean="0"/>
              <a:t>。</a:t>
            </a: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周一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/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周二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周三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10:00-14:30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周四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周五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9:30-15:00   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大</a:t>
            </a:r>
            <a:r>
              <a:rPr lang="zh-CN" altLang="zh-CN" sz="2800" dirty="0"/>
              <a:t>本钟每隔</a:t>
            </a:r>
            <a:r>
              <a:rPr lang="en-US" altLang="zh-CN" sz="2800" dirty="0"/>
              <a:t>1</a:t>
            </a:r>
            <a:r>
              <a:rPr lang="zh-CN" altLang="zh-CN" sz="2800" dirty="0"/>
              <a:t>小时报时一次，如果两次敲击时间间隔</a:t>
            </a:r>
            <a:r>
              <a:rPr lang="en-US" altLang="zh-CN" sz="2800" dirty="0"/>
              <a:t>5</a:t>
            </a:r>
            <a:r>
              <a:rPr lang="zh-CN" altLang="zh-CN" sz="2800" dirty="0"/>
              <a:t>秒，那么</a:t>
            </a:r>
            <a:r>
              <a:rPr lang="en-US" altLang="zh-CN" sz="2800" dirty="0"/>
              <a:t>22</a:t>
            </a:r>
            <a:r>
              <a:rPr lang="zh-CN" altLang="zh-CN" sz="2800" dirty="0"/>
              <a:t>：</a:t>
            </a:r>
            <a:r>
              <a:rPr lang="en-US" altLang="zh-CN" sz="2800" dirty="0"/>
              <a:t>00</a:t>
            </a:r>
            <a:r>
              <a:rPr lang="zh-CN" altLang="zh-CN" sz="2800" dirty="0"/>
              <a:t>，第一次钟响与最后一声钟响间隔多少秒？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zh-CN" sz="3600" b="1" dirty="0">
                <a:solidFill>
                  <a:srgbClr val="0000FF"/>
                </a:solidFill>
              </a:rPr>
              <a:t>数字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探秘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——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大</a:t>
            </a:r>
            <a:r>
              <a:rPr lang="zh-CN" altLang="zh-CN" sz="3600" b="1" dirty="0">
                <a:solidFill>
                  <a:srgbClr val="0000FF"/>
                </a:solidFill>
              </a:rPr>
              <a:t>本</a:t>
            </a:r>
            <a:r>
              <a:rPr lang="zh-CN" altLang="zh-CN" sz="3600" b="1" dirty="0" smtClean="0">
                <a:solidFill>
                  <a:srgbClr val="0000FF"/>
                </a:solidFill>
              </a:rPr>
              <a:t>钟</a:t>
            </a:r>
            <a:endParaRPr lang="zh-CN" altLang="zh-CN" sz="3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）今年大本钟度过了它</a:t>
            </a:r>
            <a:r>
              <a:rPr lang="zh-CN" altLang="zh-CN" dirty="0" smtClean="0"/>
              <a:t>的</a:t>
            </a:r>
            <a:r>
              <a:rPr lang="en-US" altLang="zh-CN" dirty="0" smtClean="0"/>
              <a:t>157</a:t>
            </a:r>
            <a:r>
              <a:rPr lang="zh-CN" altLang="zh-CN" dirty="0"/>
              <a:t>岁“生日”，它建成于</a:t>
            </a:r>
            <a:r>
              <a:rPr lang="en-US" altLang="zh-CN" u="sng" dirty="0"/>
              <a:t>    </a:t>
            </a:r>
            <a:r>
              <a:rPr lang="en-US" altLang="zh-CN" u="sng" dirty="0" smtClean="0"/>
              <a:t>          </a:t>
            </a:r>
            <a:r>
              <a:rPr lang="zh-CN" altLang="zh-CN" dirty="0"/>
              <a:t>年。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）塔的高度比最大的两位数少</a:t>
            </a:r>
            <a:r>
              <a:rPr lang="en-US" altLang="zh-CN" dirty="0"/>
              <a:t>1.5</a:t>
            </a:r>
            <a:r>
              <a:rPr lang="zh-CN" altLang="zh-CN" dirty="0"/>
              <a:t>米，它的高度为</a:t>
            </a:r>
            <a:r>
              <a:rPr lang="en-US" altLang="zh-CN" u="sng" dirty="0"/>
              <a:t>    </a:t>
            </a:r>
            <a:r>
              <a:rPr lang="en-US" altLang="zh-CN" u="sng" dirty="0" smtClean="0"/>
              <a:t>         </a:t>
            </a:r>
            <a:r>
              <a:rPr lang="zh-CN" altLang="zh-CN" dirty="0"/>
              <a:t>米。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）钟的重量约是一头</a:t>
            </a:r>
            <a:r>
              <a:rPr lang="en-US" altLang="zh-CN" dirty="0"/>
              <a:t>2</a:t>
            </a:r>
            <a:r>
              <a:rPr lang="zh-CN" altLang="zh-CN" dirty="0"/>
              <a:t>吨重的小象的</a:t>
            </a:r>
            <a:r>
              <a:rPr lang="en-US" altLang="zh-CN" dirty="0"/>
              <a:t>7</a:t>
            </a:r>
            <a:r>
              <a:rPr lang="zh-CN" altLang="zh-CN" dirty="0"/>
              <a:t>倍，它的重量是</a:t>
            </a:r>
            <a:r>
              <a:rPr lang="en-US" altLang="zh-CN" u="sng" dirty="0"/>
              <a:t>   </a:t>
            </a:r>
            <a:r>
              <a:rPr lang="en-US" altLang="zh-CN" u="sng" dirty="0" smtClean="0"/>
              <a:t>         </a:t>
            </a:r>
            <a:r>
              <a:rPr lang="zh-CN" altLang="zh-CN" dirty="0"/>
              <a:t>吨。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）钟盘是个大圆形，直径</a:t>
            </a:r>
            <a:r>
              <a:rPr lang="en-US" altLang="zh-CN" dirty="0"/>
              <a:t>7</a:t>
            </a:r>
            <a:r>
              <a:rPr lang="zh-CN" altLang="zh-CN" dirty="0"/>
              <a:t>米，时针长</a:t>
            </a:r>
            <a:r>
              <a:rPr lang="en-US" altLang="zh-CN" dirty="0"/>
              <a:t>2.75</a:t>
            </a:r>
            <a:r>
              <a:rPr lang="zh-CN" altLang="zh-CN" dirty="0"/>
              <a:t>米，也就是（</a:t>
            </a:r>
            <a:r>
              <a:rPr lang="en-US" altLang="zh-CN" dirty="0"/>
              <a:t>      </a:t>
            </a:r>
            <a:r>
              <a:rPr lang="en-US" altLang="zh-CN" dirty="0" smtClean="0"/>
              <a:t>                                      </a:t>
            </a:r>
            <a:r>
              <a:rPr lang="zh-CN" altLang="zh-CN" dirty="0" smtClean="0"/>
              <a:t>），</a:t>
            </a:r>
            <a:r>
              <a:rPr lang="zh-CN" altLang="zh-CN" dirty="0"/>
              <a:t>分针比时针长</a:t>
            </a:r>
            <a:r>
              <a:rPr lang="en-US" altLang="zh-CN" dirty="0"/>
              <a:t>1.52</a:t>
            </a:r>
            <a:r>
              <a:rPr lang="zh-CN" altLang="zh-CN" dirty="0"/>
              <a:t>米，分针长（</a:t>
            </a:r>
            <a:r>
              <a:rPr lang="en-US" altLang="zh-CN" dirty="0"/>
              <a:t>  </a:t>
            </a:r>
            <a:r>
              <a:rPr lang="en-US" altLang="zh-CN" dirty="0" smtClean="0"/>
              <a:t>          </a:t>
            </a:r>
            <a:r>
              <a:rPr lang="zh-CN" altLang="zh-CN" dirty="0"/>
              <a:t>）米。</a:t>
            </a:r>
          </a:p>
          <a:p>
            <a:pPr>
              <a:buNone/>
            </a:pPr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）钟上的摆锤比一个体重</a:t>
            </a:r>
            <a:r>
              <a:rPr lang="en-US" altLang="zh-CN" dirty="0"/>
              <a:t>60</a:t>
            </a:r>
            <a:r>
              <a:rPr lang="zh-CN" altLang="zh-CN" dirty="0"/>
              <a:t>公斤的成年人的</a:t>
            </a:r>
            <a:r>
              <a:rPr lang="en-US" altLang="zh-CN" dirty="0"/>
              <a:t>5</a:t>
            </a:r>
            <a:r>
              <a:rPr lang="zh-CN" altLang="zh-CN" dirty="0"/>
              <a:t>倍还多</a:t>
            </a:r>
            <a:r>
              <a:rPr lang="en-US" altLang="zh-CN" dirty="0"/>
              <a:t>5</a:t>
            </a:r>
            <a:r>
              <a:rPr lang="zh-CN" altLang="zh-CN" dirty="0"/>
              <a:t>公斤，摆锤重（</a:t>
            </a:r>
            <a:r>
              <a:rPr lang="en-US" altLang="zh-CN" dirty="0"/>
              <a:t>  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）</a:t>
            </a:r>
            <a:r>
              <a:rPr lang="zh-CN" altLang="zh-CN" dirty="0"/>
              <a:t>公斤。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11045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1859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13285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97.5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14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429309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</a:rPr>
              <a:t>米</a:t>
            </a:r>
            <a:r>
              <a:rPr lang="en-US" altLang="zh-CN" sz="3200" dirty="0" smtClean="0">
                <a:solidFill>
                  <a:srgbClr val="FF0000"/>
                </a:solidFill>
              </a:rPr>
              <a:t>7</a:t>
            </a:r>
            <a:r>
              <a:rPr lang="zh-CN" altLang="en-US" sz="3200" dirty="0" smtClean="0">
                <a:solidFill>
                  <a:srgbClr val="FF0000"/>
                </a:solidFill>
              </a:rPr>
              <a:t>分米</a:t>
            </a:r>
            <a:r>
              <a:rPr lang="en-US" altLang="zh-CN" sz="3200" dirty="0" smtClean="0">
                <a:solidFill>
                  <a:srgbClr val="FF0000"/>
                </a:solidFill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</a:rPr>
              <a:t>厘米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79715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4.27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87727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305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lnSpc>
                <a:spcPts val="2800"/>
              </a:lnSpc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/>
              <a:t>6</a:t>
            </a:r>
            <a:r>
              <a:rPr lang="zh-CN" altLang="en-US" sz="2800" dirty="0" smtClean="0"/>
              <a:t>）钟塔的</a:t>
            </a:r>
            <a:r>
              <a:rPr lang="zh-CN" altLang="zh-CN" sz="2800" dirty="0" smtClean="0"/>
              <a:t>开放时间</a:t>
            </a:r>
            <a:r>
              <a:rPr lang="zh-CN" altLang="en-US" sz="2800" dirty="0" smtClean="0"/>
              <a:t>。</a:t>
            </a: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周一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/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周二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周三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10:00-14:30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周四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14:30-22:00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 latinLnBrk="1">
              <a:lnSpc>
                <a:spcPts val="2800"/>
              </a:lnSpc>
            </a:pPr>
            <a:r>
              <a:rPr lang="zh-CN" altLang="zh-CN" sz="2800" dirty="0" smtClean="0"/>
              <a:t>周五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9:30-15:00              </a:t>
            </a:r>
            <a:r>
              <a:rPr lang="zh-CN" altLang="en-US" sz="2800" dirty="0" smtClean="0"/>
              <a:t>开放（      ）时（      ）分</a:t>
            </a:r>
            <a:endParaRPr lang="zh-CN" altLang="zh-CN" sz="2800" dirty="0" smtClean="0">
              <a:solidFill>
                <a:srgbClr val="0000FF"/>
              </a:solidFill>
            </a:endParaRPr>
          </a:p>
          <a:p>
            <a:pPr latinLnBrk="1">
              <a:lnSpc>
                <a:spcPts val="28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大</a:t>
            </a:r>
            <a:r>
              <a:rPr lang="zh-CN" altLang="zh-CN" sz="2800" dirty="0"/>
              <a:t>本钟每隔</a:t>
            </a:r>
            <a:r>
              <a:rPr lang="en-US" altLang="zh-CN" sz="2800" dirty="0"/>
              <a:t>1</a:t>
            </a:r>
            <a:r>
              <a:rPr lang="zh-CN" altLang="zh-CN" sz="2800" dirty="0"/>
              <a:t>小时报时一次，如果两次敲击时间间隔</a:t>
            </a:r>
            <a:r>
              <a:rPr lang="en-US" altLang="zh-CN" sz="2800" dirty="0"/>
              <a:t>5</a:t>
            </a:r>
            <a:r>
              <a:rPr lang="zh-CN" altLang="zh-CN" sz="2800" dirty="0"/>
              <a:t>秒，那么</a:t>
            </a:r>
            <a:r>
              <a:rPr lang="en-US" altLang="zh-CN" sz="2800" dirty="0"/>
              <a:t>22</a:t>
            </a:r>
            <a:r>
              <a:rPr lang="zh-CN" altLang="zh-CN" sz="2800" dirty="0"/>
              <a:t>：</a:t>
            </a:r>
            <a:r>
              <a:rPr lang="en-US" altLang="zh-CN" sz="2800" dirty="0"/>
              <a:t>00</a:t>
            </a:r>
            <a:r>
              <a:rPr lang="zh-CN" altLang="zh-CN" sz="2800" dirty="0"/>
              <a:t>，第一次钟响与最后一声钟响间隔多少秒？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394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7             30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118804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7             30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060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4             30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792" y="295295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7             30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3852337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5             30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60932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dirty="0" smtClean="0">
                <a:solidFill>
                  <a:srgbClr val="FF0000"/>
                </a:solidFill>
              </a:rPr>
              <a:t>22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</a:rPr>
              <a:t>00</a:t>
            </a:r>
            <a:r>
              <a:rPr lang="zh-CN" altLang="en-US" sz="2800" dirty="0" smtClean="0">
                <a:solidFill>
                  <a:srgbClr val="FF0000"/>
                </a:solidFill>
              </a:rPr>
              <a:t>钟敲</a:t>
            </a:r>
            <a:r>
              <a:rPr lang="en-US" altLang="zh-CN" sz="2800" dirty="0" smtClean="0">
                <a:solidFill>
                  <a:srgbClr val="FF0000"/>
                </a:solidFill>
              </a:rPr>
              <a:t>10</a:t>
            </a:r>
            <a:r>
              <a:rPr lang="zh-CN" altLang="en-US" sz="2800" dirty="0" smtClean="0">
                <a:solidFill>
                  <a:srgbClr val="FF0000"/>
                </a:solidFill>
              </a:rPr>
              <a:t>下，间隔</a:t>
            </a:r>
            <a:r>
              <a:rPr lang="en-US" altLang="zh-CN" sz="2800" dirty="0" smtClean="0">
                <a:solidFill>
                  <a:srgbClr val="FF0000"/>
                </a:solidFill>
              </a:rPr>
              <a:t>9</a:t>
            </a:r>
            <a:r>
              <a:rPr lang="zh-CN" altLang="en-US" sz="2800" dirty="0" smtClean="0">
                <a:solidFill>
                  <a:srgbClr val="FF0000"/>
                </a:solidFill>
              </a:rPr>
              <a:t>个：</a:t>
            </a:r>
            <a:r>
              <a:rPr lang="en-US" altLang="zh-CN" sz="2800" dirty="0" smtClean="0">
                <a:solidFill>
                  <a:srgbClr val="FF0000"/>
                </a:solidFill>
              </a:rPr>
              <a:t>9×5=45</a:t>
            </a:r>
            <a:r>
              <a:rPr lang="zh-CN" altLang="en-US" sz="2800" dirty="0" smtClean="0">
                <a:solidFill>
                  <a:srgbClr val="FF0000"/>
                </a:solidFill>
              </a:rPr>
              <a:t>（秒）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03848" y="1340768"/>
            <a:ext cx="5673824" cy="1540768"/>
          </a:xfrm>
        </p:spPr>
        <p:txBody>
          <a:bodyPr/>
          <a:lstStyle/>
          <a:p>
            <a:pPr>
              <a:buNone/>
            </a:pPr>
            <a:r>
              <a:rPr lang="zh-CN" altLang="zh-CN" b="1" dirty="0" smtClean="0">
                <a:solidFill>
                  <a:srgbClr val="0000FF"/>
                </a:solidFill>
              </a:rPr>
              <a:t>在</a:t>
            </a:r>
            <a:r>
              <a:rPr lang="zh-CN" altLang="zh-CN" b="1" dirty="0">
                <a:solidFill>
                  <a:srgbClr val="0000FF"/>
                </a:solidFill>
              </a:rPr>
              <a:t>这次活动</a:t>
            </a:r>
            <a:r>
              <a:rPr lang="zh-CN" altLang="zh-CN" b="1" dirty="0" smtClean="0">
                <a:solidFill>
                  <a:srgbClr val="0000FF"/>
                </a:solidFill>
              </a:rPr>
              <a:t>中</a:t>
            </a:r>
            <a:r>
              <a:rPr lang="zh-CN" altLang="en-US" b="1" dirty="0" smtClean="0">
                <a:solidFill>
                  <a:srgbClr val="0000FF"/>
                </a:solidFill>
              </a:rPr>
              <a:t>你</a:t>
            </a:r>
            <a:r>
              <a:rPr lang="zh-CN" altLang="zh-CN" b="1" dirty="0" smtClean="0">
                <a:solidFill>
                  <a:srgbClr val="0000FF"/>
                </a:solidFill>
              </a:rPr>
              <a:t>有</a:t>
            </a:r>
            <a:r>
              <a:rPr lang="zh-CN" altLang="zh-CN" b="1" dirty="0">
                <a:solidFill>
                  <a:srgbClr val="0000FF"/>
                </a:solidFill>
              </a:rPr>
              <a:t>什么收获</a:t>
            </a:r>
            <a:r>
              <a:rPr lang="zh-CN" altLang="zh-CN" b="1" dirty="0" smtClean="0">
                <a:solidFill>
                  <a:srgbClr val="0000FF"/>
                </a:solidFill>
              </a:rPr>
              <a:t>？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00FF"/>
                </a:solidFill>
              </a:rPr>
              <a:t>还</a:t>
            </a:r>
            <a:r>
              <a:rPr lang="zh-CN" altLang="zh-CN" b="1" dirty="0" smtClean="0">
                <a:solidFill>
                  <a:srgbClr val="0000FF"/>
                </a:solidFill>
              </a:rPr>
              <a:t>有</a:t>
            </a:r>
            <a:r>
              <a:rPr lang="zh-CN" altLang="zh-CN" b="1" dirty="0">
                <a:solidFill>
                  <a:srgbClr val="0000FF"/>
                </a:solidFill>
              </a:rPr>
              <a:t>什么想法？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25896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73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牛顿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804248" cy="7331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法拉第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603448"/>
            <a:ext cx="9143999" cy="7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瓦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-315416"/>
            <a:ext cx="7776864" cy="738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9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729</Words>
  <Application>Microsoft Office PowerPoint</Application>
  <PresentationFormat>全屏显示(4:3)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 “数字”探秘——大本钟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“数字”探秘——大本钟 </dc:title>
  <dc:creator>lenovo</dc:creator>
  <cp:lastModifiedBy>lenovo</cp:lastModifiedBy>
  <cp:revision>14</cp:revision>
  <dcterms:created xsi:type="dcterms:W3CDTF">2016-12-25T02:33:09Z</dcterms:created>
  <dcterms:modified xsi:type="dcterms:W3CDTF">2016-12-25T03:10:47Z</dcterms:modified>
</cp:coreProperties>
</file>