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0" r:id="rId2"/>
    <p:sldId id="354" r:id="rId3"/>
    <p:sldId id="304" r:id="rId4"/>
    <p:sldId id="335" r:id="rId5"/>
    <p:sldId id="356" r:id="rId6"/>
    <p:sldId id="355" r:id="rId7"/>
    <p:sldId id="349" r:id="rId8"/>
    <p:sldId id="298" r:id="rId9"/>
    <p:sldId id="336" r:id="rId10"/>
    <p:sldId id="357" r:id="rId11"/>
    <p:sldId id="358" r:id="rId12"/>
    <p:sldId id="350" r:id="rId13"/>
    <p:sldId id="353" r:id="rId14"/>
    <p:sldId id="362" r:id="rId15"/>
    <p:sldId id="359" r:id="rId16"/>
    <p:sldId id="323" r:id="rId17"/>
    <p:sldId id="277" r:id="rId18"/>
    <p:sldId id="310" r:id="rId19"/>
    <p:sldId id="363" r:id="rId20"/>
    <p:sldId id="361" r:id="rId2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3399"/>
    <a:srgbClr val="FFFFFF"/>
    <a:srgbClr val="FFFF99"/>
    <a:srgbClr val="FFFF66"/>
    <a:srgbClr val="33CC33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8B6BFBA-3787-4042-AC79-E2966F903C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5464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0DCE1BD-B0E0-4987-B8D0-B7872390570F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2150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8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21509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BF8E7E5B-634C-4E30-A27A-B8D5EAD9829B}" type="slidenum">
              <a:rPr lang="en-US" altLang="zh-CN" sz="1200">
                <a:latin typeface="Calibri" panose="020F0502020204030204" pitchFamily="34" charset="0"/>
              </a:rPr>
              <a:pPr algn="r" eaLnBrk="1" hangingPunct="1"/>
              <a:t>18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5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678CB-67AB-4B62-9ACE-A6C26FD58A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3467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6D985-9EEC-420E-8F28-39005FAFFC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072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552F8-3319-4F47-A776-02334CE033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304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6F306-1FA3-4F15-B4BE-F6B05AA8A3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071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A9076-2556-4FF2-85FF-78A2E79EC0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693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583CE-8996-4260-91C0-9FD9E1C878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2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F6AE3-78E3-4086-AB48-E85C566DC06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574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7783F-9419-40C1-A698-584015814C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274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C0418-4D8F-4BCC-A9B4-5D7D9BBFB95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699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FCA32-56EF-4805-96D7-4C183B41C5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202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5DE2D-94A7-47F7-B0C0-05D0024B3CF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711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D94CD0D-BB33-4154-AD7B-B88FAF38C0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26446;&#29831;\&#25945;&#23398;\&#35821;&#21508;&#24180;&#32423;&#35838;&#20214;\&#19968;&#19979;&#35838;&#20214;\&#26149;&#22825;&#30340;&#25163;\&#12298;&#26149;&#22825;&#30340;&#25163;&#12299;&#25945;&#23398;&#35838;&#20214;%20%5b&#28023;&#28096;&#19971;&#19968;&#23567;&#23398;%20&#23435;&#23071;%5d\yinyue1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080312_a2152744418b99c28129eH5yklF5554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03350" y="1989138"/>
            <a:ext cx="6781800" cy="2133600"/>
          </a:xfrm>
        </p:spPr>
        <p:txBody>
          <a:bodyPr anchor="ctr"/>
          <a:lstStyle/>
          <a:p>
            <a:pPr eaLnBrk="1" hangingPunct="1"/>
            <a:r>
              <a:rPr lang="zh-CN" altLang="en-US" sz="14200" b="1" smtClean="0">
                <a:solidFill>
                  <a:srgbClr val="FF3399"/>
                </a:solidFill>
                <a:ea typeface="楷体_GB2312" pitchFamily="49" charset="-122"/>
              </a:rPr>
              <a:t>春风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429000"/>
            <a:ext cx="6248400" cy="2362200"/>
          </a:xfrm>
        </p:spPr>
        <p:txBody>
          <a:bodyPr/>
          <a:lstStyle/>
          <a:p>
            <a:pPr eaLnBrk="1" hangingPunct="1"/>
            <a:endParaRPr lang="zh-CN" altLang="zh-CN" sz="3200" smtClean="0">
              <a:ea typeface="楷体_GB2312" pitchFamily="49" charset="-122"/>
            </a:endParaRPr>
          </a:p>
        </p:txBody>
      </p:sp>
      <p:pic>
        <p:nvPicPr>
          <p:cNvPr id="41991" name="yinyue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9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9651" fill="hold"/>
                                        <p:tgtEl>
                                          <p:spTgt spid="419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1"/>
                </p:tgtEl>
              </p:cMediaNode>
            </p:audio>
          </p:childTnLst>
        </p:cTn>
      </p:par>
    </p:tnLst>
    <p:bldLst>
      <p:bldP spid="4198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2292" name="Picture 4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3316" name="Picture 4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49d59b3935a514c415cecb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1052513"/>
            <a:ext cx="7696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春风</a:t>
            </a:r>
            <a:r>
              <a:rPr lang="zh-CN" altLang="en-US" sz="4400" b="1" smtClean="0">
                <a:latin typeface="楷体" panose="02010609060101010101" pitchFamily="49" charset="-122"/>
                <a:ea typeface="楷体" panose="02010609060101010101" pitchFamily="49" charset="-122"/>
              </a:rPr>
              <a:t>／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轻轻吹着</a:t>
            </a:r>
            <a:r>
              <a:rPr lang="zh-CN" altLang="en-US" sz="4400" b="1" smtClean="0">
                <a:latin typeface="楷体" panose="02010609060101010101" pitchFamily="49" charset="-122"/>
                <a:ea typeface="楷体" panose="02010609060101010101" pitchFamily="49" charset="-122"/>
              </a:rPr>
              <a:t>／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口哨，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吹化了</a:t>
            </a:r>
            <a:r>
              <a:rPr lang="zh-CN" altLang="en-US" sz="4400" b="1" smtClean="0">
                <a:latin typeface="楷体" panose="02010609060101010101" pitchFamily="49" charset="-122"/>
                <a:ea typeface="楷体" panose="02010609060101010101" pitchFamily="49" charset="-122"/>
              </a:rPr>
              <a:t>／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冰雪，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吹绿了</a:t>
            </a:r>
            <a:r>
              <a:rPr lang="zh-CN" altLang="en-US" sz="4400" b="1" smtClean="0">
                <a:latin typeface="楷体" panose="02010609060101010101" pitchFamily="49" charset="-122"/>
                <a:ea typeface="楷体" panose="02010609060101010101" pitchFamily="49" charset="-122"/>
              </a:rPr>
              <a:t>／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柳梢，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吹红了</a:t>
            </a:r>
            <a:r>
              <a:rPr lang="zh-CN" altLang="en-US" sz="4400" b="1" smtClean="0">
                <a:latin typeface="楷体" panose="02010609060101010101" pitchFamily="49" charset="-122"/>
                <a:ea typeface="楷体" panose="02010609060101010101" pitchFamily="49" charset="-122"/>
              </a:rPr>
              <a:t>／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桃花</a:t>
            </a:r>
            <a:r>
              <a:rPr lang="zh-CN" altLang="en-US" sz="4400" b="1" smtClean="0">
                <a:latin typeface="楷体" panose="02010609060101010101" pitchFamily="49" charset="-122"/>
                <a:ea typeface="楷体" panose="02010609060101010101" pitchFamily="49" charset="-122"/>
              </a:rPr>
              <a:t>／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枝头俏。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小草</a:t>
            </a:r>
            <a:r>
              <a:rPr lang="zh-CN" altLang="en-US" sz="4400" b="1" smtClean="0">
                <a:latin typeface="楷体" panose="02010609060101010101" pitchFamily="49" charset="-122"/>
                <a:ea typeface="楷体" panose="02010609060101010101" pitchFamily="49" charset="-122"/>
              </a:rPr>
              <a:t>／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轻轻</a:t>
            </a:r>
            <a:r>
              <a:rPr lang="zh-CN" altLang="en-US" sz="4400" b="1" smtClean="0">
                <a:latin typeface="楷体" panose="02010609060101010101" pitchFamily="49" charset="-122"/>
                <a:ea typeface="楷体" panose="02010609060101010101" pitchFamily="49" charset="-122"/>
              </a:rPr>
              <a:t>／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钻出地面，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山野</a:t>
            </a:r>
            <a:r>
              <a:rPr lang="zh-CN" altLang="en-US" sz="4400" b="1" smtClean="0">
                <a:latin typeface="楷体" panose="02010609060101010101" pitchFamily="49" charset="-122"/>
                <a:ea typeface="楷体" panose="02010609060101010101" pitchFamily="49" charset="-122"/>
              </a:rPr>
              <a:t>／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悄悄换上</a:t>
            </a:r>
            <a:r>
              <a:rPr lang="zh-CN" altLang="en-US" sz="4400" b="1" smtClean="0">
                <a:latin typeface="楷体" panose="02010609060101010101" pitchFamily="49" charset="-122"/>
                <a:ea typeface="楷体" panose="02010609060101010101" pitchFamily="49" charset="-122"/>
              </a:rPr>
              <a:t>／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绿袍。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49d59b3935a514c415cecb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 flipH="1" flipV="1">
            <a:off x="684213" y="333375"/>
            <a:ext cx="71437" cy="71438"/>
          </a:xfrm>
        </p:spPr>
        <p:txBody>
          <a:bodyPr/>
          <a:lstStyle/>
          <a:p>
            <a:pPr eaLnBrk="1" hangingPunct="1"/>
            <a:endParaRPr lang="zh-CN" altLang="zh-CN" sz="5400" b="1" smtClean="0">
              <a:ea typeface="楷体_GB2312" pitchFamily="49" charset="-122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16013" y="1628775"/>
            <a:ext cx="7127875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春风轻轻吹着口哨。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和小朋友一起欢笑。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我削了一支柳笛，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伴着春风吹哨。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听小燕子捎来春的问候。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看我的风筝直上云霄。</a:t>
            </a:r>
          </a:p>
          <a:p>
            <a:pPr eaLnBrk="1" hangingPunct="1">
              <a:lnSpc>
                <a:spcPct val="90000"/>
              </a:lnSpc>
            </a:pPr>
            <a:endParaRPr lang="zh-CN" altLang="en-US" sz="3600" b="1" smtClean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3600" b="1" smtClean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49d59b3935a514c415cecb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125538"/>
            <a:ext cx="8316912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春风</a:t>
            </a:r>
            <a:r>
              <a:rPr lang="zh-CN" altLang="en-US" sz="4400" b="1" smtClean="0">
                <a:latin typeface="楷体" panose="02010609060101010101" pitchFamily="49" charset="-122"/>
                <a:ea typeface="楷体" panose="02010609060101010101" pitchFamily="49" charset="-122"/>
              </a:rPr>
              <a:t>／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轻轻吹着</a:t>
            </a:r>
            <a:r>
              <a:rPr lang="zh-CN" altLang="en-US" sz="4400" b="1" smtClean="0">
                <a:latin typeface="楷体" panose="02010609060101010101" pitchFamily="49" charset="-122"/>
                <a:ea typeface="楷体" panose="02010609060101010101" pitchFamily="49" charset="-122"/>
              </a:rPr>
              <a:t>／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口哨，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和小朋友</a:t>
            </a:r>
            <a:r>
              <a:rPr lang="zh-CN" altLang="en-US" sz="4400" b="1" smtClean="0">
                <a:latin typeface="楷体" panose="02010609060101010101" pitchFamily="49" charset="-122"/>
                <a:ea typeface="楷体" panose="02010609060101010101" pitchFamily="49" charset="-122"/>
              </a:rPr>
              <a:t>／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一起欢笑。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4400" b="1" smtClean="0">
                <a:latin typeface="楷体" panose="02010609060101010101" pitchFamily="49" charset="-122"/>
                <a:ea typeface="楷体" panose="02010609060101010101" pitchFamily="49" charset="-122"/>
              </a:rPr>
              <a:t>／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削了</a:t>
            </a:r>
            <a:r>
              <a:rPr lang="zh-CN" altLang="en-US" sz="4400" b="1" smtClean="0">
                <a:latin typeface="楷体" panose="02010609060101010101" pitchFamily="49" charset="-122"/>
                <a:ea typeface="楷体" panose="02010609060101010101" pitchFamily="49" charset="-122"/>
              </a:rPr>
              <a:t>／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一支柳笛，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伴着春风</a:t>
            </a:r>
            <a:r>
              <a:rPr lang="zh-CN" altLang="en-US" sz="4400" b="1" smtClean="0">
                <a:latin typeface="楷体" panose="02010609060101010101" pitchFamily="49" charset="-122"/>
                <a:ea typeface="楷体" panose="02010609060101010101" pitchFamily="49" charset="-122"/>
              </a:rPr>
              <a:t>／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吹哨。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听小燕子</a:t>
            </a:r>
            <a:r>
              <a:rPr lang="zh-CN" altLang="en-US" sz="4400" b="1" smtClean="0">
                <a:latin typeface="楷体" panose="02010609060101010101" pitchFamily="49" charset="-122"/>
                <a:ea typeface="楷体" panose="02010609060101010101" pitchFamily="49" charset="-122"/>
              </a:rPr>
              <a:t>／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捎来</a:t>
            </a:r>
            <a:r>
              <a:rPr lang="zh-CN" altLang="en-US" sz="4400" b="1" smtClean="0">
                <a:latin typeface="楷体" panose="02010609060101010101" pitchFamily="49" charset="-122"/>
                <a:ea typeface="楷体" panose="02010609060101010101" pitchFamily="49" charset="-122"/>
              </a:rPr>
              <a:t>／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春的问候，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看我的风筝</a:t>
            </a:r>
            <a:r>
              <a:rPr lang="zh-CN" altLang="en-US" sz="4400" b="1" smtClean="0">
                <a:latin typeface="楷体" panose="02010609060101010101" pitchFamily="49" charset="-122"/>
                <a:ea typeface="楷体" panose="02010609060101010101" pitchFamily="49" charset="-122"/>
              </a:rPr>
              <a:t>／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直上云霄</a:t>
            </a:r>
            <a:r>
              <a:rPr lang="zh-CN" altLang="en-US" sz="4800" b="1" smtClean="0">
                <a:ea typeface="楷体_GB2312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49d59b3935a514c415cecb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543800" cy="1295400"/>
          </a:xfrm>
        </p:spPr>
        <p:txBody>
          <a:bodyPr/>
          <a:lstStyle/>
          <a:p>
            <a:pPr eaLnBrk="1" hangingPunct="1"/>
            <a:r>
              <a:rPr lang="zh-CN" altLang="en-US" sz="6000" b="1" smtClean="0">
                <a:latin typeface="楷体" panose="02010609060101010101" pitchFamily="49" charset="-122"/>
                <a:ea typeface="楷体" panose="02010609060101010101" pitchFamily="49" charset="-122"/>
              </a:rPr>
              <a:t>春风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828213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春风轻轻吹着口</a:t>
            </a:r>
            <a:r>
              <a:rPr lang="zh-CN" altLang="en-US" sz="36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哨</a:t>
            </a: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， 春风轻轻吹着口</a:t>
            </a:r>
            <a:r>
              <a:rPr lang="zh-CN" altLang="en-US" sz="36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哨</a:t>
            </a: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吹化了冰雪，       和小朋友一起欢笑。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吹绿了柳</a:t>
            </a:r>
            <a:r>
              <a:rPr lang="zh-CN" altLang="en-US" sz="36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梢</a:t>
            </a: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，       我削了一支柳笛，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吹红了桃花枝头</a:t>
            </a:r>
            <a:r>
              <a:rPr lang="zh-CN" altLang="en-US" sz="36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俏</a:t>
            </a: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。 伴着春风吹</a:t>
            </a:r>
            <a:r>
              <a:rPr lang="zh-CN" altLang="en-US" sz="36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哨</a:t>
            </a: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小草轻轻钻出地面， 听小燕子</a:t>
            </a:r>
            <a:r>
              <a:rPr lang="zh-CN" altLang="en-US" sz="36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捎</a:t>
            </a: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来春的问候。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山野</a:t>
            </a:r>
            <a:r>
              <a:rPr lang="zh-CN" altLang="en-US" sz="36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悄悄</a:t>
            </a: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换上绿袍。 看我的风筝直上云</a:t>
            </a:r>
            <a:r>
              <a:rPr lang="zh-CN" altLang="en-US" sz="36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霄</a:t>
            </a: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eaLnBrk="1" hangingPunct="1">
              <a:lnSpc>
                <a:spcPct val="90000"/>
              </a:lnSpc>
            </a:pPr>
            <a:endParaRPr lang="zh-CN" altLang="en-US" sz="3600" b="1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3600" b="1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49d59b3935a514c415cecb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zh-CN" smtClean="0"/>
              <a:t>           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000" smtClean="0"/>
              <a:t>                     </a:t>
            </a:r>
            <a:r>
              <a:rPr lang="en-US" altLang="zh-CN" sz="4800" b="1" smtClean="0">
                <a:latin typeface="宋体" panose="02010600030101010101" pitchFamily="2" charset="-122"/>
              </a:rPr>
              <a:t>sh</a:t>
            </a:r>
            <a:r>
              <a:rPr lang="en-US" altLang="zh-CN" sz="4800" b="1" smtClean="0">
                <a:solidFill>
                  <a:srgbClr val="FF0000"/>
                </a:solidFill>
                <a:latin typeface="宋体" panose="02010600030101010101" pitchFamily="2" charset="-122"/>
              </a:rPr>
              <a:t>ào</a:t>
            </a:r>
            <a:r>
              <a:rPr lang="en-US" altLang="zh-CN" sz="4800" b="1" smtClean="0">
                <a:latin typeface="宋体" panose="02010600030101010101" pitchFamily="2" charset="-122"/>
              </a:rPr>
              <a:t>     sh</a:t>
            </a:r>
            <a:r>
              <a:rPr lang="en-US" altLang="zh-CN" sz="4800" b="1" smtClean="0">
                <a:solidFill>
                  <a:srgbClr val="FF0000"/>
                </a:solidFill>
                <a:latin typeface="宋体" panose="02010600030101010101" pitchFamily="2" charset="-122"/>
              </a:rPr>
              <a:t>āo </a:t>
            </a:r>
            <a:r>
              <a:rPr lang="en-US" altLang="zh-CN" sz="4800" b="1" smtClean="0">
                <a:latin typeface="宋体" panose="02010600030101010101" pitchFamily="2" charset="-122"/>
              </a:rPr>
              <a:t>      qi</a:t>
            </a:r>
            <a:r>
              <a:rPr lang="en-US" altLang="zh-CN" sz="4800" b="1" smtClean="0">
                <a:solidFill>
                  <a:srgbClr val="FF0000"/>
                </a:solidFill>
                <a:latin typeface="宋体" panose="02010600030101010101" pitchFamily="2" charset="-122"/>
              </a:rPr>
              <a:t>ào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8000" b="1" smtClean="0"/>
              <a:t>  </a:t>
            </a:r>
            <a:r>
              <a:rPr lang="zh-CN" altLang="en-US" sz="8000" b="1" smtClean="0">
                <a:latin typeface="楷体_GB2312" pitchFamily="49" charset="-122"/>
                <a:ea typeface="楷体_GB2312" pitchFamily="49" charset="-122"/>
              </a:rPr>
              <a:t>口</a:t>
            </a:r>
            <a:r>
              <a:rPr lang="zh-CN" altLang="en-US" sz="8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哨</a:t>
            </a:r>
            <a:r>
              <a:rPr lang="zh-CN" altLang="en-US" sz="8000" b="1" smtClean="0">
                <a:latin typeface="楷体_GB2312" pitchFamily="49" charset="-122"/>
                <a:ea typeface="楷体_GB2312" pitchFamily="49" charset="-122"/>
              </a:rPr>
              <a:t> 树</a:t>
            </a:r>
            <a:r>
              <a:rPr lang="zh-CN" altLang="en-US" sz="8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梢 </a:t>
            </a:r>
            <a:r>
              <a:rPr lang="zh-CN" altLang="en-US" sz="8000" b="1" smtClean="0">
                <a:latin typeface="楷体_GB2312" pitchFamily="49" charset="-122"/>
                <a:ea typeface="楷体_GB2312" pitchFamily="49" charset="-122"/>
              </a:rPr>
              <a:t>枝头</a:t>
            </a:r>
            <a:r>
              <a:rPr lang="zh-CN" altLang="en-US" sz="8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俏</a:t>
            </a:r>
            <a:r>
              <a:rPr lang="zh-CN" altLang="en-US" sz="8000" b="1" smtClean="0">
                <a:latin typeface="楷体_GB2312" pitchFamily="49" charset="-122"/>
                <a:ea typeface="楷体_GB2312" pitchFamily="49" charset="-122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8000" b="1" smtClean="0"/>
              <a:t>  </a:t>
            </a:r>
            <a:r>
              <a:rPr lang="en-US" altLang="zh-CN" sz="4800" b="1" smtClean="0">
                <a:latin typeface="宋体" panose="02010600030101010101" pitchFamily="2" charset="-122"/>
              </a:rPr>
              <a:t>xi</a:t>
            </a:r>
            <a:r>
              <a:rPr lang="en-US" altLang="zh-CN" sz="4800" b="1" smtClean="0">
                <a:solidFill>
                  <a:srgbClr val="FF0000"/>
                </a:solidFill>
                <a:latin typeface="宋体" panose="02010600030101010101" pitchFamily="2" charset="-122"/>
              </a:rPr>
              <a:t>āo  </a:t>
            </a:r>
            <a:r>
              <a:rPr lang="en-US" altLang="zh-CN" sz="4800" b="1" smtClean="0">
                <a:latin typeface="宋体" panose="02010600030101010101" pitchFamily="2" charset="-122"/>
              </a:rPr>
              <a:t>    sh</a:t>
            </a:r>
            <a:r>
              <a:rPr lang="en-US" altLang="zh-CN" sz="4800" b="1" smtClean="0">
                <a:solidFill>
                  <a:srgbClr val="FF0000"/>
                </a:solidFill>
                <a:latin typeface="宋体" panose="02010600030101010101" pitchFamily="2" charset="-122"/>
              </a:rPr>
              <a:t>āo</a:t>
            </a:r>
            <a:r>
              <a:rPr lang="en-US" altLang="zh-CN" sz="4800" b="1" smtClean="0">
                <a:latin typeface="宋体" panose="02010600030101010101" pitchFamily="2" charset="-122"/>
              </a:rPr>
              <a:t>         xi</a:t>
            </a:r>
            <a:r>
              <a:rPr lang="en-US" altLang="zh-CN" sz="4800" b="1" smtClean="0">
                <a:solidFill>
                  <a:srgbClr val="FF0000"/>
                </a:solidFill>
                <a:latin typeface="宋体" panose="02010600030101010101" pitchFamily="2" charset="-122"/>
              </a:rPr>
              <a:t>āo</a:t>
            </a:r>
            <a:r>
              <a:rPr lang="en-US" altLang="zh-CN" sz="8000" b="1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8000" b="1" smtClean="0"/>
              <a:t>  </a:t>
            </a:r>
            <a:r>
              <a:rPr lang="zh-CN" altLang="en-US" sz="8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削</a:t>
            </a:r>
            <a:r>
              <a:rPr lang="zh-CN" altLang="en-US" sz="8000" b="1" smtClean="0">
                <a:latin typeface="楷体_GB2312" pitchFamily="49" charset="-122"/>
                <a:ea typeface="楷体_GB2312" pitchFamily="49" charset="-122"/>
              </a:rPr>
              <a:t>笛  </a:t>
            </a:r>
            <a:r>
              <a:rPr lang="zh-CN" altLang="en-US" sz="8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捎</a:t>
            </a:r>
            <a:r>
              <a:rPr lang="zh-CN" altLang="en-US" sz="8000" b="1" smtClean="0">
                <a:latin typeface="楷体_GB2312" pitchFamily="49" charset="-122"/>
                <a:ea typeface="楷体_GB2312" pitchFamily="49" charset="-122"/>
              </a:rPr>
              <a:t>来  云</a:t>
            </a:r>
            <a:r>
              <a:rPr lang="zh-CN" altLang="en-US" sz="8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霄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3471863" y="279400"/>
            <a:ext cx="2324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/>
              <a:t>  </a:t>
            </a:r>
            <a:r>
              <a:rPr lang="zh-CN" altLang="en-US" sz="4000" b="1"/>
              <a:t>肖字族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49d59b3935a514c415cecb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2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zh-CN" smtClean="0"/>
              <a:t>          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8000" b="1" smtClean="0">
                <a:latin typeface="楷体_GB2312" pitchFamily="49" charset="-122"/>
                <a:ea typeface="楷体_GB2312" pitchFamily="49" charset="-122"/>
              </a:rPr>
              <a:t>口</a:t>
            </a:r>
            <a:r>
              <a:rPr lang="zh-CN" altLang="en-US" sz="8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哨</a:t>
            </a:r>
            <a:r>
              <a:rPr lang="zh-CN" altLang="en-US" sz="8000" b="1" smtClean="0">
                <a:latin typeface="楷体_GB2312" pitchFamily="49" charset="-122"/>
                <a:ea typeface="楷体_GB2312" pitchFamily="49" charset="-122"/>
              </a:rPr>
              <a:t>  树</a:t>
            </a:r>
            <a:r>
              <a:rPr lang="zh-CN" altLang="en-US" sz="8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梢 </a:t>
            </a:r>
            <a:r>
              <a:rPr lang="zh-CN" altLang="en-US" sz="8000" b="1" smtClean="0">
                <a:latin typeface="楷体_GB2312" pitchFamily="49" charset="-122"/>
                <a:ea typeface="楷体_GB2312" pitchFamily="49" charset="-122"/>
              </a:rPr>
              <a:t>枝头</a:t>
            </a:r>
            <a:r>
              <a:rPr lang="zh-CN" altLang="en-US" sz="8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俏</a:t>
            </a:r>
            <a:r>
              <a:rPr lang="zh-CN" altLang="en-US" sz="8000" b="1" smtClean="0">
                <a:latin typeface="楷体_GB2312" pitchFamily="49" charset="-122"/>
                <a:ea typeface="楷体_GB2312" pitchFamily="49" charset="-122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8000" b="1" smtClean="0"/>
              <a:t>  </a:t>
            </a:r>
            <a:endParaRPr lang="zh-CN" altLang="en-US" sz="80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8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削</a:t>
            </a:r>
            <a:r>
              <a:rPr lang="zh-CN" altLang="en-US" sz="8000" b="1" smtClean="0">
                <a:latin typeface="楷体_GB2312" pitchFamily="49" charset="-122"/>
                <a:ea typeface="楷体_GB2312" pitchFamily="49" charset="-122"/>
              </a:rPr>
              <a:t>笛  </a:t>
            </a:r>
            <a:r>
              <a:rPr lang="zh-CN" altLang="en-US" sz="8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捎</a:t>
            </a:r>
            <a:r>
              <a:rPr lang="zh-CN" altLang="en-US" sz="8000" b="1" smtClean="0">
                <a:latin typeface="楷体_GB2312" pitchFamily="49" charset="-122"/>
                <a:ea typeface="楷体_GB2312" pitchFamily="49" charset="-122"/>
              </a:rPr>
              <a:t>来  云</a:t>
            </a:r>
            <a:r>
              <a:rPr lang="zh-CN" altLang="en-US" sz="8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" descr="u=1824017550,3157731363&amp;fm=0&amp;gp=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851275" y="2852738"/>
            <a:ext cx="1296988" cy="129698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zh-CN" altLang="en-US" sz="8800" smtClean="0">
                <a:latin typeface="楷体" panose="02010609060101010101" pitchFamily="49" charset="-122"/>
                <a:ea typeface="楷体" panose="02010609060101010101" pitchFamily="49" charset="-122"/>
              </a:rPr>
              <a:t>肖</a:t>
            </a:r>
          </a:p>
        </p:txBody>
      </p:sp>
      <p:sp>
        <p:nvSpPr>
          <p:cNvPr id="4" name="椭圆 3"/>
          <p:cNvSpPr/>
          <p:nvPr/>
        </p:nvSpPr>
        <p:spPr>
          <a:xfrm>
            <a:off x="3851275" y="476250"/>
            <a:ext cx="1368425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dirty="0">
                <a:latin typeface="楷体" pitchFamily="49" charset="-122"/>
                <a:ea typeface="楷体" pitchFamily="49" charset="-122"/>
              </a:rPr>
              <a:t>哨</a:t>
            </a:r>
          </a:p>
        </p:txBody>
      </p:sp>
      <p:sp>
        <p:nvSpPr>
          <p:cNvPr id="5" name="椭圆 4"/>
          <p:cNvSpPr/>
          <p:nvPr/>
        </p:nvSpPr>
        <p:spPr>
          <a:xfrm>
            <a:off x="6588125" y="1412875"/>
            <a:ext cx="1296988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dirty="0">
                <a:latin typeface="楷体" pitchFamily="49" charset="-122"/>
                <a:ea typeface="楷体" pitchFamily="49" charset="-122"/>
              </a:rPr>
              <a:t>梢</a:t>
            </a:r>
          </a:p>
        </p:txBody>
      </p:sp>
      <p:sp>
        <p:nvSpPr>
          <p:cNvPr id="6" name="椭圆 5"/>
          <p:cNvSpPr/>
          <p:nvPr/>
        </p:nvSpPr>
        <p:spPr>
          <a:xfrm>
            <a:off x="6732588" y="3644900"/>
            <a:ext cx="1368425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dirty="0">
                <a:latin typeface="楷体" pitchFamily="49" charset="-122"/>
                <a:ea typeface="楷体" pitchFamily="49" charset="-122"/>
              </a:rPr>
              <a:t>俏</a:t>
            </a:r>
          </a:p>
        </p:txBody>
      </p:sp>
      <p:sp>
        <p:nvSpPr>
          <p:cNvPr id="7" name="椭圆 6"/>
          <p:cNvSpPr/>
          <p:nvPr/>
        </p:nvSpPr>
        <p:spPr>
          <a:xfrm>
            <a:off x="5724525" y="5516563"/>
            <a:ext cx="1295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dirty="0">
                <a:latin typeface="楷体" pitchFamily="49" charset="-122"/>
                <a:ea typeface="楷体" pitchFamily="49" charset="-122"/>
              </a:rPr>
              <a:t>悄</a:t>
            </a:r>
          </a:p>
        </p:txBody>
      </p:sp>
      <p:sp>
        <p:nvSpPr>
          <p:cNvPr id="8" name="椭圆 7"/>
          <p:cNvSpPr/>
          <p:nvPr/>
        </p:nvSpPr>
        <p:spPr>
          <a:xfrm>
            <a:off x="2268538" y="5445125"/>
            <a:ext cx="1295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dirty="0">
                <a:latin typeface="楷体" pitchFamily="49" charset="-122"/>
                <a:ea typeface="楷体" pitchFamily="49" charset="-122"/>
              </a:rPr>
              <a:t>削</a:t>
            </a:r>
          </a:p>
        </p:txBody>
      </p:sp>
      <p:sp>
        <p:nvSpPr>
          <p:cNvPr id="9" name="椭圆 8"/>
          <p:cNvSpPr/>
          <p:nvPr/>
        </p:nvSpPr>
        <p:spPr>
          <a:xfrm>
            <a:off x="1116013" y="3357563"/>
            <a:ext cx="1368425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dirty="0">
                <a:latin typeface="楷体" pitchFamily="49" charset="-122"/>
                <a:ea typeface="楷体" pitchFamily="49" charset="-122"/>
              </a:rPr>
              <a:t>捎</a:t>
            </a:r>
          </a:p>
        </p:txBody>
      </p:sp>
      <p:sp>
        <p:nvSpPr>
          <p:cNvPr id="10" name="椭圆 9"/>
          <p:cNvSpPr/>
          <p:nvPr/>
        </p:nvSpPr>
        <p:spPr>
          <a:xfrm>
            <a:off x="1476375" y="1412875"/>
            <a:ext cx="1417638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dirty="0">
                <a:latin typeface="楷体" pitchFamily="49" charset="-122"/>
                <a:ea typeface="楷体" pitchFamily="49" charset="-122"/>
              </a:rPr>
              <a:t>霄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4067175" y="1844675"/>
            <a:ext cx="914400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dirty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口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5435600" y="2349500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dirty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木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5435600" y="3429000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dirty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亻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4716463" y="4365625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dirty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忄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3276600" y="4365625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dirty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刂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2843213" y="3284538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dirty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扌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2843213" y="2060575"/>
            <a:ext cx="865187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dirty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雨</a:t>
            </a:r>
          </a:p>
        </p:txBody>
      </p:sp>
      <p:cxnSp>
        <p:nvCxnSpPr>
          <p:cNvPr id="20" name="直接箭头连接符 19"/>
          <p:cNvCxnSpPr/>
          <p:nvPr/>
        </p:nvCxnSpPr>
        <p:spPr>
          <a:xfrm rot="10800000">
            <a:off x="3851275" y="2924175"/>
            <a:ext cx="288925" cy="217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rot="5400000" flipH="1" flipV="1">
            <a:off x="4321175" y="2960688"/>
            <a:ext cx="36036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4859338" y="2924175"/>
            <a:ext cx="504825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4787900" y="3573463"/>
            <a:ext cx="576263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rot="16200000" flipH="1">
            <a:off x="4680744" y="4040982"/>
            <a:ext cx="287337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rot="5400000">
            <a:off x="4031457" y="4040981"/>
            <a:ext cx="215900" cy="144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rot="10800000">
            <a:off x="3851275" y="3644900"/>
            <a:ext cx="2889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49d59b3935a514c415cecb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543800" cy="1295400"/>
          </a:xfrm>
        </p:spPr>
        <p:txBody>
          <a:bodyPr/>
          <a:lstStyle/>
          <a:p>
            <a:pPr eaLnBrk="1" hangingPunct="1"/>
            <a:r>
              <a:rPr lang="zh-CN" altLang="en-US" sz="6000" b="1" smtClean="0">
                <a:ea typeface="楷体_GB2312" pitchFamily="49" charset="-122"/>
              </a:rPr>
              <a:t>春风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828213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600" b="1" smtClean="0">
                <a:latin typeface="楷体_GB2312" pitchFamily="49" charset="-122"/>
                <a:ea typeface="楷体_GB2312" pitchFamily="49" charset="-122"/>
              </a:rPr>
              <a:t>春风轻轻吹着口</a:t>
            </a:r>
            <a:r>
              <a:rPr lang="zh-CN" altLang="en-US" sz="36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哨</a:t>
            </a:r>
            <a:r>
              <a:rPr lang="zh-CN" altLang="en-US" sz="3600" b="1" smtClean="0">
                <a:latin typeface="楷体_GB2312" pitchFamily="49" charset="-122"/>
                <a:ea typeface="楷体_GB2312" pitchFamily="49" charset="-122"/>
              </a:rPr>
              <a:t>， 春风轻轻吹着口</a:t>
            </a:r>
            <a:r>
              <a:rPr lang="zh-CN" altLang="en-US" sz="36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哨</a:t>
            </a:r>
            <a:r>
              <a:rPr lang="zh-CN" altLang="en-US" sz="3600" b="1" smtClean="0">
                <a:latin typeface="楷体_GB2312" pitchFamily="49" charset="-122"/>
                <a:ea typeface="楷体_GB2312" pitchFamily="49" charset="-122"/>
              </a:rPr>
              <a:t>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600" b="1" smtClean="0">
                <a:latin typeface="楷体_GB2312" pitchFamily="49" charset="-122"/>
                <a:ea typeface="楷体_GB2312" pitchFamily="49" charset="-122"/>
              </a:rPr>
              <a:t>吹化了冰雪，       和小朋友一起欢笑。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600" b="1" smtClean="0">
                <a:latin typeface="楷体_GB2312" pitchFamily="49" charset="-122"/>
                <a:ea typeface="楷体_GB2312" pitchFamily="49" charset="-122"/>
              </a:rPr>
              <a:t>吹绿了柳</a:t>
            </a:r>
            <a:r>
              <a:rPr lang="zh-CN" altLang="en-US" sz="36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梢</a:t>
            </a:r>
            <a:r>
              <a:rPr lang="zh-CN" altLang="en-US" sz="3600" b="1" smtClean="0">
                <a:latin typeface="楷体_GB2312" pitchFamily="49" charset="-122"/>
                <a:ea typeface="楷体_GB2312" pitchFamily="49" charset="-122"/>
              </a:rPr>
              <a:t>，       我削了一支柳笛，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600" b="1" smtClean="0">
                <a:latin typeface="楷体_GB2312" pitchFamily="49" charset="-122"/>
                <a:ea typeface="楷体_GB2312" pitchFamily="49" charset="-122"/>
              </a:rPr>
              <a:t>吹红了桃花枝头</a:t>
            </a:r>
            <a:r>
              <a:rPr lang="zh-CN" altLang="en-US" sz="36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俏</a:t>
            </a:r>
            <a:r>
              <a:rPr lang="zh-CN" altLang="en-US" sz="3600" b="1" smtClean="0">
                <a:latin typeface="楷体_GB2312" pitchFamily="49" charset="-122"/>
                <a:ea typeface="楷体_GB2312" pitchFamily="49" charset="-122"/>
              </a:rPr>
              <a:t>。 伴着春风吹</a:t>
            </a:r>
            <a:r>
              <a:rPr lang="zh-CN" altLang="en-US" sz="36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哨</a:t>
            </a:r>
            <a:r>
              <a:rPr lang="zh-CN" altLang="en-US" sz="3600" b="1" smtClean="0">
                <a:latin typeface="楷体_GB2312" pitchFamily="49" charset="-122"/>
                <a:ea typeface="楷体_GB2312" pitchFamily="49" charset="-122"/>
              </a:rPr>
              <a:t>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600" b="1" smtClean="0">
                <a:latin typeface="楷体_GB2312" pitchFamily="49" charset="-122"/>
                <a:ea typeface="楷体_GB2312" pitchFamily="49" charset="-122"/>
              </a:rPr>
              <a:t>小草轻轻钻出地面， 听小燕子</a:t>
            </a:r>
            <a:r>
              <a:rPr lang="zh-CN" altLang="en-US" sz="36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捎</a:t>
            </a:r>
            <a:r>
              <a:rPr lang="zh-CN" altLang="en-US" sz="3600" b="1" smtClean="0">
                <a:latin typeface="楷体_GB2312" pitchFamily="49" charset="-122"/>
                <a:ea typeface="楷体_GB2312" pitchFamily="49" charset="-122"/>
              </a:rPr>
              <a:t>来春的问候。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600" b="1" smtClean="0">
                <a:latin typeface="楷体_GB2312" pitchFamily="49" charset="-122"/>
                <a:ea typeface="楷体_GB2312" pitchFamily="49" charset="-122"/>
              </a:rPr>
              <a:t>山野</a:t>
            </a:r>
            <a:r>
              <a:rPr lang="zh-CN" altLang="en-US" sz="36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悄悄</a:t>
            </a:r>
            <a:r>
              <a:rPr lang="zh-CN" altLang="en-US" sz="3600" b="1" smtClean="0">
                <a:latin typeface="楷体_GB2312" pitchFamily="49" charset="-122"/>
                <a:ea typeface="楷体_GB2312" pitchFamily="49" charset="-122"/>
              </a:rPr>
              <a:t>换上绿袍。 看我的风筝直上云</a:t>
            </a:r>
            <a:r>
              <a:rPr lang="zh-CN" altLang="en-US" sz="36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霄</a:t>
            </a:r>
            <a:r>
              <a:rPr lang="zh-CN" altLang="en-US" sz="3600" b="1" smtClean="0">
                <a:latin typeface="楷体_GB2312" pitchFamily="49" charset="-122"/>
                <a:ea typeface="楷体_GB2312" pitchFamily="49" charset="-122"/>
              </a:rPr>
              <a:t>。</a:t>
            </a:r>
          </a:p>
          <a:p>
            <a:pPr eaLnBrk="1" hangingPunct="1">
              <a:lnSpc>
                <a:spcPct val="90000"/>
              </a:lnSpc>
            </a:pPr>
            <a:endParaRPr lang="zh-CN" altLang="en-US" sz="3600" b="1" smtClean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3600" b="1" smtClean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9d59b3935a514c415cecb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543800" cy="1295400"/>
          </a:xfrm>
        </p:spPr>
        <p:txBody>
          <a:bodyPr/>
          <a:lstStyle/>
          <a:p>
            <a:pPr eaLnBrk="1" hangingPunct="1"/>
            <a:r>
              <a:rPr lang="zh-CN" altLang="en-US" sz="6000" b="1" smtClean="0">
                <a:latin typeface="楷体" panose="02010609060101010101" pitchFamily="49" charset="-122"/>
                <a:ea typeface="楷体" panose="02010609060101010101" pitchFamily="49" charset="-122"/>
              </a:rPr>
              <a:t>春风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828213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春风轻轻吹着口哨， 春风轻轻吹着口哨。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吹化了冰雪，       和小朋友一起欢笑。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吹绿了柳梢，       我削了一支柳笛，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吹红了桃花枝头俏。 伴着春风吹哨。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小草轻轻钻出地面， 听小燕子捎来春的问候。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山野悄悄换上绿袍。 看我的风筝直上云霄。</a:t>
            </a:r>
          </a:p>
          <a:p>
            <a:pPr eaLnBrk="1" hangingPunct="1">
              <a:lnSpc>
                <a:spcPct val="90000"/>
              </a:lnSpc>
            </a:pPr>
            <a:endParaRPr lang="zh-CN" altLang="en-US" sz="3600" b="1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3600" b="1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b6356954c985e33d21b7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2446338"/>
            <a:ext cx="8229600" cy="4411662"/>
          </a:xfrm>
        </p:spPr>
        <p:txBody>
          <a:bodyPr/>
          <a:lstStyle/>
          <a:p>
            <a:pPr eaLnBrk="1" hangingPunct="1"/>
            <a:r>
              <a:rPr lang="zh-CN" altLang="en-US" sz="4300" b="1" smtClean="0">
                <a:latin typeface="楷体_GB2312" pitchFamily="49" charset="-122"/>
                <a:ea typeface="楷体_GB2312" pitchFamily="49" charset="-122"/>
              </a:rPr>
              <a:t>听（  ）在树林里欢快地鸣叫。</a:t>
            </a:r>
          </a:p>
          <a:p>
            <a:pPr eaLnBrk="1" hangingPunct="1"/>
            <a:r>
              <a:rPr lang="zh-CN" altLang="en-US" sz="4300" b="1" smtClean="0">
                <a:latin typeface="楷体_GB2312" pitchFamily="49" charset="-122"/>
                <a:ea typeface="楷体_GB2312" pitchFamily="49" charset="-122"/>
              </a:rPr>
              <a:t>瞧（  ）在草坪上自由地奔跑。</a:t>
            </a:r>
          </a:p>
          <a:p>
            <a:pPr eaLnBrk="1" hangingPunct="1"/>
            <a:r>
              <a:rPr lang="zh-CN" altLang="en-US" sz="4300" b="1" smtClean="0">
                <a:latin typeface="楷体_GB2312" pitchFamily="49" charset="-122"/>
                <a:ea typeface="楷体_GB2312" pitchFamily="49" charset="-122"/>
              </a:rPr>
              <a:t>看（  ）在草丛中翩翩起舞。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49d59b3935a514c415cecb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1052513"/>
            <a:ext cx="7696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800" b="1" smtClean="0">
                <a:ea typeface="楷体_GB2312" pitchFamily="49" charset="-122"/>
              </a:rPr>
              <a:t>春风轻轻吹着口哨，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800" b="1" smtClean="0">
                <a:ea typeface="楷体_GB2312" pitchFamily="49" charset="-122"/>
              </a:rPr>
              <a:t>吹化了冰雪，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800" b="1" smtClean="0">
                <a:ea typeface="楷体_GB2312" pitchFamily="49" charset="-122"/>
              </a:rPr>
              <a:t>吹绿了柳梢，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800" b="1" smtClean="0">
                <a:ea typeface="楷体_GB2312" pitchFamily="49" charset="-122"/>
              </a:rPr>
              <a:t>吹红了桃花枝头俏。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800" b="1" smtClean="0">
                <a:ea typeface="楷体_GB2312" pitchFamily="49" charset="-122"/>
              </a:rPr>
              <a:t>小草轻轻钻出地面，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4800" b="1" smtClean="0">
                <a:ea typeface="楷体_GB2312" pitchFamily="49" charset="-122"/>
              </a:rPr>
              <a:t>山野悄悄换上绿袍。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无标题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124075" y="5445125"/>
            <a:ext cx="38147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solidFill>
                  <a:srgbClr val="FFFF00"/>
                </a:solidFill>
                <a:ea typeface="楷体_GB2312" pitchFamily="49" charset="-122"/>
              </a:rPr>
              <a:t>吹化了冰雪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7172" name="Picture 4" descr="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8196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3225" y="-1900238"/>
            <a:ext cx="19050000" cy="1428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3203575" y="7461250"/>
            <a:ext cx="36210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33CC33"/>
                </a:solidFill>
              </a:rPr>
              <a:t>吹绿了柳梢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3471863" y="4464050"/>
            <a:ext cx="40528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solidFill>
                  <a:srgbClr val="FF0000"/>
                </a:solidFill>
              </a:rPr>
              <a:t>吹绿了柳梢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9219" name="Picture 4" descr="20040419dv5000-2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15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4211638" y="5157788"/>
            <a:ext cx="47529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solidFill>
                  <a:srgbClr val="FF0000"/>
                </a:solidFill>
                <a:ea typeface="楷体_GB2312" pitchFamily="49" charset="-122"/>
              </a:rPr>
              <a:t>吹红了桃花枝头俏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zh-CN" altLang="en-US" sz="5200" smtClean="0">
                <a:ea typeface="楷体_GB2312" pitchFamily="49" charset="-122"/>
              </a:rPr>
              <a:t>小草轻轻钻出地面，</a:t>
            </a:r>
          </a:p>
          <a:p>
            <a:pPr algn="ctr" eaLnBrk="1" hangingPunct="1">
              <a:buFontTx/>
              <a:buNone/>
            </a:pPr>
            <a:r>
              <a:rPr lang="zh-CN" altLang="en-US" sz="5200" smtClean="0">
                <a:ea typeface="楷体_GB2312" pitchFamily="49" charset="-122"/>
              </a:rPr>
              <a:t>山野悄悄换上绿袍。</a:t>
            </a:r>
          </a:p>
        </p:txBody>
      </p:sp>
      <p:pic>
        <p:nvPicPr>
          <p:cNvPr id="10244" name="Picture 4" descr="20085171119533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258888" y="5589588"/>
            <a:ext cx="813593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ea typeface="楷体_GB2312" pitchFamily="49" charset="-122"/>
              </a:rPr>
              <a:t>小草轻轻钻出地面。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1268" name="Picture 4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9750" y="260350"/>
            <a:ext cx="854075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solidFill>
                  <a:srgbClr val="FF0000"/>
                </a:solidFill>
              </a:rPr>
              <a:t>山野悄悄换上绿袍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516</Words>
  <Application>Microsoft Office PowerPoint</Application>
  <PresentationFormat>全屏显示(4:3)</PresentationFormat>
  <Paragraphs>84</Paragraphs>
  <Slides>20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Arial</vt:lpstr>
      <vt:lpstr>宋体</vt:lpstr>
      <vt:lpstr>楷体_GB2312</vt:lpstr>
      <vt:lpstr>楷体</vt:lpstr>
      <vt:lpstr>Calibri</vt:lpstr>
      <vt:lpstr>默认设计模板</vt:lpstr>
      <vt:lpstr>春风</vt:lpstr>
      <vt:lpstr>春风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春风</vt:lpstr>
      <vt:lpstr>           </vt:lpstr>
      <vt:lpstr>           </vt:lpstr>
      <vt:lpstr>肖</vt:lpstr>
      <vt:lpstr>春风</vt:lpstr>
      <vt:lpstr>PowerPoint 演示文稿</vt:lpstr>
    </vt:vector>
  </TitlesOfParts>
  <Company>WwW.YlmF.CoM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第三单元：集中识字</dc:title>
  <dc:creator>雨林木风</dc:creator>
  <cp:lastModifiedBy>tw</cp:lastModifiedBy>
  <cp:revision>94</cp:revision>
  <dcterms:created xsi:type="dcterms:W3CDTF">2010-03-09T06:27:19Z</dcterms:created>
  <dcterms:modified xsi:type="dcterms:W3CDTF">2017-02-19T10:56:31Z</dcterms:modified>
</cp:coreProperties>
</file>