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750" r:id="rId2"/>
  </p:sldMasterIdLst>
  <p:notesMasterIdLst>
    <p:notesMasterId r:id="rId24"/>
  </p:notesMasterIdLst>
  <p:sldIdLst>
    <p:sldId id="321" r:id="rId3"/>
    <p:sldId id="322" r:id="rId4"/>
    <p:sldId id="328" r:id="rId5"/>
    <p:sldId id="327" r:id="rId6"/>
    <p:sldId id="326" r:id="rId7"/>
    <p:sldId id="325" r:id="rId8"/>
    <p:sldId id="324" r:id="rId9"/>
    <p:sldId id="323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44" r:id="rId18"/>
    <p:sldId id="337" r:id="rId19"/>
    <p:sldId id="338" r:id="rId20"/>
    <p:sldId id="339" r:id="rId21"/>
    <p:sldId id="343" r:id="rId22"/>
    <p:sldId id="342" r:id="rId23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1069"/>
    <a:srgbClr val="1E0FE1"/>
    <a:srgbClr val="DE12D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782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FB1FB-B228-4D89-8D8A-79528B40FD4A}" type="datetimeFigureOut">
              <a:rPr lang="zh-CN" altLang="en-US" smtClean="0"/>
              <a:pPr/>
              <a:t>2016-3-3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35098-72F4-459A-8142-ABDE543B0C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77046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pptwork\0723\서식용\BL01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50031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000080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70FDE0-B0C8-41E0-883E-6854CB27EDD6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C6D32-2945-499F-AB2C-3603522EEC91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0850" y="609600"/>
            <a:ext cx="188595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50545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BC387-9B73-42DC-BA14-CBC9D35E610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pptwork\0723\서식용\BL01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50031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000080"/>
                </a:solidFill>
              </a:defRPr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75789-DAC9-4AFD-89AD-1ACC1810914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pptwork\0723\서식용\BL01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50031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000080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70C0B7-B38C-4374-93DD-BE71DFAE1ACD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3DF94-C8A8-4D00-ACC0-942FCE4ABFE0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CED5D-592F-465D-89F1-2858633B7231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43000" y="17526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6800" y="17526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F75B2-D718-4E07-9088-E5E5D56DB013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57324-4273-43D9-B599-01C2A12B9B0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1E693-D8B2-4B13-9A85-CF5F0A4B095F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706E5-89CD-4AA2-9F21-F1B512AD981B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13A91-B09E-4472-9138-DECA78B2748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3493B-78C7-45E7-A0D2-841922E20147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D6CBD-BC7B-4140-BC95-F30081F877E3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475B1-A2D1-4827-A09B-0BCC0358A193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0850" y="609600"/>
            <a:ext cx="188595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50545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70343-D5FC-4840-89A0-CFE03ED117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A2F87-94AA-479E-8D0E-A839A1B3E2F6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43000" y="17526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6800" y="17526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5B9B9-80C0-409B-B4DB-2F4225BF5136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C94F6-64B5-44A5-A716-DEC47EF4AF3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A1E12-4D7B-4534-9A29-7C458E6C0F9D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EA977-7B44-47FF-B0C2-D88C9ED2E47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CD2EF-F3AF-4104-AD59-8F719D6F952F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FB7B4-BE45-4CB9-94A6-A017EF5343A6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ptwork\0723\서식용\BL01_4_1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752600"/>
            <a:ext cx="7315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16300" y="62277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1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70FDE0-B0C8-41E0-883E-6854CB27EDD6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71438" y="142875"/>
            <a:ext cx="928687" cy="1000125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atinLnBrk="1">
              <a:defRPr/>
            </a:pPr>
            <a:endParaRPr lang="zh-CN" altLang="en-US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033" name="图片 8" descr="LOGO.jpg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7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ptwork\0723\서식용\BL01_4_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752600"/>
            <a:ext cx="7315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16300" y="62277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1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70C0B7-B38C-4374-93DD-BE71DFAE1ACD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椭圆 10"/>
          <p:cNvSpPr/>
          <p:nvPr/>
        </p:nvSpPr>
        <p:spPr bwMode="auto">
          <a:xfrm>
            <a:off x="71438" y="142875"/>
            <a:ext cx="928687" cy="1000125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atinLnBrk="1">
              <a:defRPr/>
            </a:pPr>
            <a:endParaRPr lang="zh-CN" altLang="en-US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033" name="图片 8" descr="LOGO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7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1.jpeg"/><Relationship Id="rId3" Type="http://schemas.openxmlformats.org/officeDocument/2006/relationships/image" Target="../media/image27.jpeg"/><Relationship Id="rId7" Type="http://schemas.openxmlformats.org/officeDocument/2006/relationships/image" Target="../media/image37.png"/><Relationship Id="rId12" Type="http://schemas.openxmlformats.org/officeDocument/2006/relationships/image" Target="../media/image50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6.jpeg"/><Relationship Id="rId11" Type="http://schemas.openxmlformats.org/officeDocument/2006/relationships/image" Target="../media/image39.png"/><Relationship Id="rId5" Type="http://schemas.openxmlformats.org/officeDocument/2006/relationships/image" Target="../media/image45.png"/><Relationship Id="rId10" Type="http://schemas.openxmlformats.org/officeDocument/2006/relationships/image" Target="../media/image49.jpeg"/><Relationship Id="rId4" Type="http://schemas.openxmlformats.org/officeDocument/2006/relationships/image" Target="../media/image44.jpeg"/><Relationship Id="rId9" Type="http://schemas.openxmlformats.org/officeDocument/2006/relationships/image" Target="../media/image48.jpeg"/><Relationship Id="rId1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png"/><Relationship Id="rId18" Type="http://schemas.openxmlformats.org/officeDocument/2006/relationships/image" Target="../media/image57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12" Type="http://schemas.openxmlformats.org/officeDocument/2006/relationships/image" Target="../media/image38.jpeg"/><Relationship Id="rId17" Type="http://schemas.openxmlformats.org/officeDocument/2006/relationships/image" Target="../media/image56.png"/><Relationship Id="rId2" Type="http://schemas.openxmlformats.org/officeDocument/2006/relationships/image" Target="../media/image28.jpe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5" Type="http://schemas.openxmlformats.org/officeDocument/2006/relationships/image" Target="../media/image54.pn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0125" y="4929188"/>
            <a:ext cx="6400800" cy="1285875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ea typeface="黑体" pitchFamily="2" charset="-122"/>
              </a:rPr>
              <a:t>新标准英语</a:t>
            </a:r>
            <a:endParaRPr lang="en-US" altLang="zh-CN" b="1" dirty="0" smtClean="0">
              <a:ea typeface="黑体" pitchFamily="2" charset="-122"/>
            </a:endParaRPr>
          </a:p>
          <a:p>
            <a:pPr eaLnBrk="1" hangingPunct="1"/>
            <a:r>
              <a:rPr lang="zh-CN" altLang="en-US" b="1" dirty="0" smtClean="0">
                <a:ea typeface="黑体" pitchFamily="2" charset="-122"/>
              </a:rPr>
              <a:t>一年级起点四年级下册</a:t>
            </a:r>
            <a:endParaRPr lang="en-US" altLang="zh-CN" b="1" dirty="0" smtClean="0">
              <a:ea typeface="黑体" pitchFamily="2" charset="-122"/>
            </a:endParaRPr>
          </a:p>
        </p:txBody>
      </p:sp>
      <p:pic>
        <p:nvPicPr>
          <p:cNvPr id="3075" name="Picture 12" descr="C:\Documents and Settings\Administrator\Local Settings\Temporary Internet Files\Content.IE5\3QLB9KBU\MC90034335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4857750"/>
            <a:ext cx="17430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000250" y="2357438"/>
            <a:ext cx="6286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>
              <a:spcBef>
                <a:spcPct val="20000"/>
              </a:spcBef>
            </a:pPr>
            <a:r>
              <a:rPr lang="en-US" altLang="zh-CN" sz="3600" b="1" dirty="0">
                <a:solidFill>
                  <a:srgbClr val="000080"/>
                </a:solidFill>
                <a:latin typeface="Times New Roman" pitchFamily="18" charset="0"/>
                <a:ea typeface="黑体" pitchFamily="2" charset="-122"/>
              </a:rPr>
              <a:t>Module 2 </a:t>
            </a:r>
          </a:p>
          <a:p>
            <a:pPr algn="ctr" latinLnBrk="1">
              <a:spcBef>
                <a:spcPct val="20000"/>
              </a:spcBef>
            </a:pPr>
            <a:r>
              <a:rPr lang="en-US" altLang="zh-CN" sz="3600" b="1" dirty="0">
                <a:solidFill>
                  <a:srgbClr val="000080"/>
                </a:solidFill>
                <a:latin typeface="Times New Roman" pitchFamily="18" charset="0"/>
                <a:ea typeface="黑体" pitchFamily="2" charset="-122"/>
              </a:rPr>
              <a:t>Unit 1 It’s cheap.</a:t>
            </a:r>
            <a:endParaRPr lang="zh-CN" altLang="en-US" sz="3600" b="1" dirty="0">
              <a:solidFill>
                <a:srgbClr val="000080"/>
              </a:solidFill>
              <a:latin typeface="Times New Roman" pitchFamily="18" charset="0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c:\documents and settings\administrator\application data\360se6\User Data\temp\e850352ac65c10381d68e9b6b3119313b07e89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356" y="965219"/>
            <a:ext cx="8305800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3416" y="1344636"/>
            <a:ext cx="3076515" cy="1943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216" y="3097236"/>
            <a:ext cx="2383431" cy="22799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734016" y="811236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Buy…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200616" y="3783036"/>
            <a:ext cx="1143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Talk…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9616" y="1801836"/>
            <a:ext cx="3530944" cy="27038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圆角矩形标注 9"/>
          <p:cNvSpPr/>
          <p:nvPr/>
        </p:nvSpPr>
        <p:spPr>
          <a:xfrm>
            <a:off x="571472" y="4876800"/>
            <a:ext cx="6324600" cy="1981200"/>
          </a:xfrm>
          <a:prstGeom prst="wedgeRoundRectCallout">
            <a:avLst>
              <a:gd name="adj1" fmla="val -464"/>
              <a:gd name="adj2" fmla="val 48526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04816" y="5002236"/>
            <a:ext cx="6553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/>
              <a:t>It’s </a:t>
            </a:r>
            <a:r>
              <a:rPr lang="en-US" altLang="zh-CN" sz="3200" b="1" dirty="0">
                <a:solidFill>
                  <a:srgbClr val="FF3300"/>
                </a:solidFill>
              </a:rPr>
              <a:t>helpful</a:t>
            </a:r>
            <a:r>
              <a:rPr lang="en-US" altLang="zh-CN" sz="3200" dirty="0"/>
              <a:t>. </a:t>
            </a:r>
          </a:p>
          <a:p>
            <a:pPr>
              <a:spcBef>
                <a:spcPct val="50000"/>
              </a:spcBef>
            </a:pPr>
            <a:r>
              <a:rPr lang="en-US" altLang="zh-CN" sz="3200" dirty="0"/>
              <a:t>I can </a:t>
            </a:r>
            <a:r>
              <a:rPr lang="en-US" altLang="zh-CN" sz="3200" u="sng" dirty="0"/>
              <a:t>send emails to you</a:t>
            </a:r>
            <a:r>
              <a:rPr lang="en-US" altLang="zh-CN" sz="3200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592" y="582636"/>
            <a:ext cx="20574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b="1" dirty="0">
                <a:solidFill>
                  <a:srgbClr val="00CC00"/>
                </a:solidFill>
                <a:latin typeface="Arial Black" pitchFamily="34" charset="0"/>
              </a:rPr>
              <a:t>Think and say.</a:t>
            </a:r>
            <a:endParaRPr lang="zh-CN" altLang="en-US" b="1" dirty="0">
              <a:solidFill>
                <a:srgbClr val="00CC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94" y="3011510"/>
            <a:ext cx="1828800" cy="25982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4194" y="2935310"/>
            <a:ext cx="2438400" cy="27738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528794" y="6059510"/>
            <a:ext cx="655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latin typeface="Times New Roman" pitchFamily="18" charset="0"/>
                <a:cs typeface="Times New Roman" pitchFamily="18" charset="0"/>
              </a:rPr>
              <a:t>The ___ Teddy bear is expensive. </a:t>
            </a:r>
          </a:p>
        </p:txBody>
      </p: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842994" y="2020910"/>
            <a:ext cx="2133600" cy="868363"/>
            <a:chOff x="304800" y="693650"/>
            <a:chExt cx="951970" cy="838200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t="8333" r="20186"/>
            <a:stretch>
              <a:fillRect/>
            </a:stretch>
          </p:blipFill>
          <p:spPr bwMode="auto">
            <a:xfrm>
              <a:off x="304800" y="693650"/>
              <a:ext cx="95197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474795" y="1135149"/>
              <a:ext cx="679978" cy="356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/>
                <a:t>￥</a:t>
              </a:r>
              <a:r>
                <a:rPr lang="en-US" altLang="zh-CN" b="1"/>
                <a:t>1,400,000</a:t>
              </a:r>
            </a:p>
          </p:txBody>
        </p:sp>
      </p:grpSp>
      <p:grpSp>
        <p:nvGrpSpPr>
          <p:cNvPr id="10" name="组合 12"/>
          <p:cNvGrpSpPr>
            <a:grpSpLocks/>
          </p:cNvGrpSpPr>
          <p:nvPr/>
        </p:nvGrpSpPr>
        <p:grpSpPr bwMode="auto">
          <a:xfrm>
            <a:off x="6786594" y="2097110"/>
            <a:ext cx="2133600" cy="868363"/>
            <a:chOff x="610790" y="1282075"/>
            <a:chExt cx="951970" cy="838200"/>
          </a:xfrm>
        </p:grpSpPr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t="8333" r="20186"/>
            <a:stretch>
              <a:fillRect/>
            </a:stretch>
          </p:blipFill>
          <p:spPr bwMode="auto">
            <a:xfrm>
              <a:off x="610790" y="1282075"/>
              <a:ext cx="95197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984779" y="1723395"/>
              <a:ext cx="305990" cy="356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/>
                <a:t>￥</a:t>
              </a:r>
              <a:r>
                <a:rPr lang="en-US" altLang="zh-CN" b="1"/>
                <a:t>68</a:t>
              </a:r>
            </a:p>
          </p:txBody>
        </p:sp>
      </p:grpSp>
      <p:pic>
        <p:nvPicPr>
          <p:cNvPr id="13" name="Picture 15" descr="c:\documents and settings\administrator\application data\360se6\User Data\temp\201402191913287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6594" y="2020910"/>
            <a:ext cx="3448050" cy="19415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90794" y="6059510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>
                <a:latin typeface="Times New Roman" pitchFamily="18" charset="0"/>
                <a:cs typeface="Times New Roman" pitchFamily="18" charset="0"/>
              </a:rPr>
              <a:t>old</a:t>
            </a:r>
            <a:endParaRPr lang="zh-CN" alt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5868" y="845090"/>
            <a:ext cx="22860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b="1" dirty="0">
                <a:solidFill>
                  <a:srgbClr val="00CC00"/>
                </a:solidFill>
                <a:latin typeface="Arial Black" pitchFamily="34" charset="0"/>
              </a:rPr>
              <a:t>Look and guess.</a:t>
            </a:r>
            <a:endParaRPr lang="zh-CN" altLang="en-US" b="1" dirty="0">
              <a:solidFill>
                <a:srgbClr val="00CC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0232" y="1252542"/>
            <a:ext cx="7543800" cy="1143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00232" y="2443186"/>
            <a:ext cx="7315200" cy="43434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914432" y="2471742"/>
            <a:ext cx="2286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>
                <a:latin typeface="Times New Roman" pitchFamily="18" charset="0"/>
                <a:cs typeface="Times New Roman" pitchFamily="18" charset="0"/>
              </a:rPr>
              <a:t>Is it…? </a:t>
            </a: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5638832" y="2090742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943632" y="4437067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chemeClr val="bg1"/>
                </a:solidFill>
              </a:rPr>
              <a:t>￥</a:t>
            </a:r>
            <a:r>
              <a:rPr lang="en-US" altLang="zh-CN" sz="2000" b="1">
                <a:solidFill>
                  <a:schemeClr val="bg1"/>
                </a:solidFill>
              </a:rPr>
              <a:t>300</a:t>
            </a:r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32" y="1785942"/>
            <a:ext cx="2181225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14" t="12659" r="8571" b="6329"/>
          <a:stretch>
            <a:fillRect/>
          </a:stretch>
        </p:blipFill>
        <p:spPr bwMode="auto">
          <a:xfrm>
            <a:off x="5943632" y="1938342"/>
            <a:ext cx="1143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32" y="642942"/>
            <a:ext cx="2209800" cy="4920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357306" y="795342"/>
            <a:ext cx="22860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b="1" dirty="0">
                <a:solidFill>
                  <a:srgbClr val="00CC00"/>
                </a:solidFill>
                <a:latin typeface="Arial Black" pitchFamily="34" charset="0"/>
              </a:rPr>
              <a:t>Look and guess.</a:t>
            </a:r>
            <a:endParaRPr lang="zh-CN" altLang="en-US" b="1" dirty="0">
              <a:solidFill>
                <a:srgbClr val="00CC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4" descr="c:\documents and settings\administrator\application data\360se6\User Data\temp\201061118422251077.jpg"/>
          <p:cNvPicPr>
            <a:picLocks noChangeAspect="1" noChangeArrowheads="1"/>
          </p:cNvPicPr>
          <p:nvPr/>
        </p:nvPicPr>
        <p:blipFill>
          <a:blip r:embed="rId2"/>
          <a:srcRect r="22000"/>
          <a:stretch>
            <a:fillRect/>
          </a:stretch>
        </p:blipFill>
        <p:spPr bwMode="auto">
          <a:xfrm>
            <a:off x="0" y="7146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533400"/>
            <a:ext cx="25908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000">
                <a:latin typeface="Times New Roman" pitchFamily="18" charset="0"/>
                <a:cs typeface="Times New Roman" pitchFamily="18" charset="0"/>
              </a:rPr>
              <a:t>Ms Smart bought a phone last week.</a:t>
            </a:r>
          </a:p>
          <a:p>
            <a:r>
              <a:rPr kumimoji="1" lang="en-US" altLang="zh-CN" sz="2000">
                <a:latin typeface="Times New Roman" pitchFamily="18" charset="0"/>
                <a:cs typeface="Times New Roman" pitchFamily="18" charset="0"/>
              </a:rPr>
              <a:t>It is new. It’s white and beautiful. </a:t>
            </a:r>
          </a:p>
          <a:p>
            <a:r>
              <a:rPr kumimoji="1" lang="en-US" altLang="zh-CN" sz="2000">
                <a:latin typeface="Times New Roman" pitchFamily="18" charset="0"/>
                <a:cs typeface="Times New Roman" pitchFamily="18" charset="0"/>
              </a:rPr>
              <a:t>It’s expensive. It’s helpful. </a:t>
            </a:r>
          </a:p>
          <a:p>
            <a:r>
              <a:rPr kumimoji="1" lang="en-US" altLang="zh-CN" sz="2000">
                <a:latin typeface="Times New Roman" pitchFamily="18" charset="0"/>
                <a:cs typeface="Times New Roman" pitchFamily="18" charset="0"/>
              </a:rPr>
              <a:t>She can book</a:t>
            </a:r>
            <a:r>
              <a:rPr kumimoji="1" lang="zh-CN" altLang="en-US" sz="2000">
                <a:latin typeface="Times New Roman" pitchFamily="18" charset="0"/>
                <a:cs typeface="Times New Roman" pitchFamily="18" charset="0"/>
              </a:rPr>
              <a:t>（预定）</a:t>
            </a:r>
            <a:r>
              <a:rPr kumimoji="1" lang="en-US" altLang="zh-CN" sz="2000">
                <a:latin typeface="Times New Roman" pitchFamily="18" charset="0"/>
                <a:cs typeface="Times New Roman" pitchFamily="18" charset="0"/>
              </a:rPr>
              <a:t> a taxi on the  phone. </a:t>
            </a:r>
          </a:p>
          <a:p>
            <a:r>
              <a:rPr kumimoji="1" lang="en-US" altLang="zh-CN" sz="200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6" name="Picture 6" descr="c:\documents and settings\administrator\application data\360se6\User Data\temp\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4E003"/>
              </a:clrFrom>
              <a:clrTo>
                <a:srgbClr val="B4E003">
                  <a:alpha val="0"/>
                </a:srgbClr>
              </a:clrTo>
            </a:clrChange>
          </a:blip>
          <a:srcRect l="18686" t="17087" r="22920" b="31290"/>
          <a:stretch>
            <a:fillRect/>
          </a:stretch>
        </p:blipFill>
        <p:spPr bwMode="auto">
          <a:xfrm>
            <a:off x="304800" y="457200"/>
            <a:ext cx="11461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c:\documents and settings\administrator\application data\360se6\User Data\temp\201002091040581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8F7D3"/>
              </a:clrFrom>
              <a:clrTo>
                <a:srgbClr val="C8F7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3962400"/>
            <a:ext cx="86677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c:\documents and settings\administrator\application data\360se6\User Data\temp\201002091040589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C8F7D3"/>
              </a:clrFrom>
              <a:clrTo>
                <a:srgbClr val="C8F7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733800"/>
            <a:ext cx="941388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c:\documents and settings\administrator\application data\360se6\User Data\temp\2010020910405827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C8F7D3"/>
              </a:clrFrom>
              <a:clrTo>
                <a:srgbClr val="C8F7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381000"/>
            <a:ext cx="830263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c:\documents and settings\administrator\application data\360se6\User Data\temp\2531170_001510339000_2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39A0C9"/>
              </a:clrFrom>
              <a:clrTo>
                <a:srgbClr val="39A0C9">
                  <a:alpha val="0"/>
                </a:srgbClr>
              </a:clrTo>
            </a:clrChange>
          </a:blip>
          <a:srcRect l="17969" t="5756" r="24219" b="12025"/>
          <a:stretch>
            <a:fillRect/>
          </a:stretch>
        </p:blipFill>
        <p:spPr bwMode="auto">
          <a:xfrm>
            <a:off x="533400" y="1828800"/>
            <a:ext cx="6207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8" cstate="print"/>
          <a:srcRect l="9483" t="14159" r="14651" b="15044"/>
          <a:stretch>
            <a:fillRect/>
          </a:stretch>
        </p:blipFill>
        <p:spPr bwMode="auto">
          <a:xfrm>
            <a:off x="533400" y="1828800"/>
            <a:ext cx="609600" cy="83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029200" y="3962400"/>
            <a:ext cx="25908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000">
                <a:latin typeface="Times New Roman" pitchFamily="18" charset="0"/>
                <a:cs typeface="Times New Roman" pitchFamily="18" charset="0"/>
              </a:rPr>
              <a:t>Dad bought a dress for Lingling.</a:t>
            </a:r>
          </a:p>
          <a:p>
            <a:endParaRPr kumimoji="1" lang="en-US" altLang="zh-CN" sz="2000"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en-US" altLang="zh-CN" sz="2000">
                <a:latin typeface="Times New Roman" pitchFamily="18" charset="0"/>
                <a:cs typeface="Times New Roman" pitchFamily="18" charset="0"/>
              </a:rPr>
              <a:t>It is long. It’s pink and beautiful. </a:t>
            </a:r>
          </a:p>
          <a:p>
            <a:r>
              <a:rPr kumimoji="1" lang="en-US" altLang="zh-CN" sz="2000">
                <a:latin typeface="Times New Roman" pitchFamily="18" charset="0"/>
                <a:cs typeface="Times New Roman" pitchFamily="18" charset="0"/>
              </a:rPr>
              <a:t>It’s not cheap.  </a:t>
            </a:r>
          </a:p>
          <a:p>
            <a:r>
              <a:rPr kumimoji="1" lang="en-US" altLang="zh-CN" sz="2000">
                <a:latin typeface="Times New Roman" pitchFamily="18" charset="0"/>
                <a:cs typeface="Times New Roman" pitchFamily="18" charset="0"/>
              </a:rPr>
              <a:t>Lingling likes it very much. </a:t>
            </a:r>
          </a:p>
          <a:p>
            <a:r>
              <a:rPr kumimoji="1" lang="en-US" altLang="zh-CN" sz="200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600200" y="4038600"/>
            <a:ext cx="2590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000">
                <a:latin typeface="Times New Roman" pitchFamily="18" charset="0"/>
                <a:cs typeface="Times New Roman" pitchFamily="18" charset="0"/>
              </a:rPr>
              <a:t>Daming bought a toy car yesterday.</a:t>
            </a:r>
          </a:p>
          <a:p>
            <a:endParaRPr kumimoji="1" lang="en-US" altLang="zh-CN" sz="2000"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en-US" altLang="zh-CN" sz="2000">
                <a:latin typeface="Times New Roman" pitchFamily="18" charset="0"/>
                <a:cs typeface="Times New Roman" pitchFamily="18" charset="0"/>
              </a:rPr>
              <a:t>It is blue and big. </a:t>
            </a:r>
          </a:p>
          <a:p>
            <a:r>
              <a:rPr kumimoji="1" lang="en-US" altLang="zh-CN" sz="2000">
                <a:latin typeface="Times New Roman" pitchFamily="18" charset="0"/>
                <a:cs typeface="Times New Roman" pitchFamily="18" charset="0"/>
              </a:rPr>
              <a:t>It’s cheap, it’s cool.</a:t>
            </a:r>
          </a:p>
          <a:p>
            <a:r>
              <a:rPr kumimoji="1" lang="en-US" altLang="zh-CN" sz="2000">
                <a:latin typeface="Times New Roman" pitchFamily="18" charset="0"/>
                <a:cs typeface="Times New Roman" pitchFamily="18" charset="0"/>
              </a:rPr>
              <a:t>The  car can run fast. 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953000" y="533400"/>
            <a:ext cx="25908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000">
                <a:latin typeface="Times New Roman" pitchFamily="18" charset="0"/>
                <a:cs typeface="Times New Roman" pitchFamily="18" charset="0"/>
              </a:rPr>
              <a:t>Sam bought a school bag on Sunday.</a:t>
            </a:r>
          </a:p>
          <a:p>
            <a:endParaRPr kumimoji="1" lang="en-US" altLang="zh-CN" sz="2000"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en-US" altLang="zh-CN" sz="2000">
                <a:latin typeface="Times New Roman" pitchFamily="18" charset="0"/>
                <a:cs typeface="Times New Roman" pitchFamily="18" charset="0"/>
              </a:rPr>
              <a:t>It’s big and blue. It’s not expensive, but it’s helpful.</a:t>
            </a:r>
          </a:p>
          <a:p>
            <a:r>
              <a:rPr kumimoji="1" lang="en-US" altLang="zh-CN" sz="2000">
                <a:latin typeface="Times New Roman" pitchFamily="18" charset="0"/>
                <a:cs typeface="Times New Roman" pitchFamily="18" charset="0"/>
              </a:rPr>
              <a:t>He can put many books in it.  </a:t>
            </a:r>
          </a:p>
        </p:txBody>
      </p:sp>
      <p:pic>
        <p:nvPicPr>
          <p:cNvPr id="15" name="Picture 24" descr="c:\documents and settings\administrator\application data\360se6\User Data\temp\2348350_090827095_2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710"/>
          <a:stretch>
            <a:fillRect/>
          </a:stretch>
        </p:blipFill>
        <p:spPr bwMode="auto">
          <a:xfrm>
            <a:off x="228600" y="5562600"/>
            <a:ext cx="11430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2" descr="c:\documents and settings\administrator\application data\360se6\User Data\temp\Redocn_2012070906015854.jpg"/>
          <p:cNvPicPr>
            <a:picLocks noChangeAspect="1" noChangeArrowheads="1"/>
          </p:cNvPicPr>
          <p:nvPr/>
        </p:nvPicPr>
        <p:blipFill>
          <a:blip r:embed="rId10"/>
          <a:srcRect l="17625" t="36967" r="17625" b="44077"/>
          <a:stretch>
            <a:fillRect/>
          </a:stretch>
        </p:blipFill>
        <p:spPr bwMode="auto">
          <a:xfrm>
            <a:off x="152400" y="5562600"/>
            <a:ext cx="1447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7" descr="c:\documents and settings\administrator\application data\360se6\User Data\temp\95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1905000"/>
            <a:ext cx="9286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5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7620000" y="1828800"/>
            <a:ext cx="1219200" cy="1143000"/>
          </a:xfrm>
          <a:prstGeom prst="trapezoid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76200" y="152400"/>
            <a:ext cx="21336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zh-CN" b="1" dirty="0">
                <a:solidFill>
                  <a:srgbClr val="00CC00"/>
                </a:solidFill>
                <a:latin typeface="Arial Black" pitchFamily="34" charset="0"/>
              </a:rPr>
              <a:t>Read and talk.</a:t>
            </a:r>
            <a:endParaRPr lang="zh-CN" altLang="en-US" b="1" dirty="0">
              <a:solidFill>
                <a:srgbClr val="00CC00"/>
              </a:solidFill>
              <a:latin typeface="Arial Black" pitchFamily="34" charset="0"/>
            </a:endParaRPr>
          </a:p>
        </p:txBody>
      </p:sp>
      <p:pic>
        <p:nvPicPr>
          <p:cNvPr id="20" name="Picture 24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5257800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5"/>
          <p:cNvPicPr>
            <a:picLocks noChangeAspect="1" noChangeArrowheads="1"/>
          </p:cNvPicPr>
          <p:nvPr/>
        </p:nvPicPr>
        <p:blipFill>
          <a:blip r:embed="rId14" cstate="print"/>
          <a:srcRect l="-13793" t="9697" r="-10345" b="7879"/>
          <a:stretch>
            <a:fillRect/>
          </a:stretch>
        </p:blipFill>
        <p:spPr bwMode="auto">
          <a:xfrm>
            <a:off x="7620000" y="5105400"/>
            <a:ext cx="1143000" cy="1295400"/>
          </a:xfrm>
          <a:prstGeom prst="trapezoid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3000" y="1019197"/>
            <a:ext cx="7543800" cy="1143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43000" y="2162197"/>
            <a:ext cx="7315200" cy="43434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319202" y="638197"/>
            <a:ext cx="17526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b="1" dirty="0">
                <a:solidFill>
                  <a:srgbClr val="00CC00"/>
                </a:solidFill>
                <a:latin typeface="Arial Black" pitchFamily="34" charset="0"/>
              </a:rPr>
              <a:t>Group Work</a:t>
            </a:r>
            <a:endParaRPr lang="zh-CN" altLang="en-US" b="1" dirty="0">
              <a:solidFill>
                <a:srgbClr val="00CC00"/>
              </a:solidFill>
              <a:latin typeface="Arial Black" pitchFamily="34" charset="0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914400" y="1400197"/>
            <a:ext cx="716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>
                <a:latin typeface="Times New Roman" pitchFamily="18" charset="0"/>
                <a:cs typeface="Times New Roman" pitchFamily="18" charset="0"/>
              </a:rPr>
              <a:t>Step1  Choose a card, read it silently.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314597"/>
            <a:ext cx="6581775" cy="4257675"/>
          </a:xfrm>
          <a:prstGeom prst="flowChartManualInpu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57356" y="1582743"/>
            <a:ext cx="7543800" cy="1143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481042" y="3640143"/>
            <a:ext cx="830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>
                <a:latin typeface="Times New Roman" pitchFamily="18" charset="0"/>
                <a:cs typeface="Times New Roman" pitchFamily="18" charset="0"/>
              </a:rPr>
              <a:t>Step2  Ask and fill the blanks on the paper.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2956" y="1201743"/>
            <a:ext cx="17526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b="1" dirty="0">
                <a:solidFill>
                  <a:srgbClr val="00CC00"/>
                </a:solidFill>
                <a:latin typeface="Arial Black" pitchFamily="34" charset="0"/>
              </a:rPr>
              <a:t>Group Work</a:t>
            </a:r>
            <a:endParaRPr lang="zh-CN" altLang="en-US" b="1" dirty="0">
              <a:solidFill>
                <a:srgbClr val="00CC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4"/>
          <p:cNvGrpSpPr>
            <a:grpSpLocks/>
          </p:cNvGrpSpPr>
          <p:nvPr/>
        </p:nvGrpSpPr>
        <p:grpSpPr bwMode="auto">
          <a:xfrm>
            <a:off x="500034" y="703285"/>
            <a:ext cx="4572000" cy="3429000"/>
            <a:chOff x="0" y="304800"/>
            <a:chExt cx="4572000" cy="3429000"/>
          </a:xfrm>
        </p:grpSpPr>
        <p:pic>
          <p:nvPicPr>
            <p:cNvPr id="25622" name="Picture 4" descr="c:\documents and settings\administrator\application data\360se6\User Data\temp\201061118422251077.jpg"/>
            <p:cNvPicPr>
              <a:picLocks noChangeAspect="1" noChangeArrowheads="1"/>
            </p:cNvPicPr>
            <p:nvPr/>
          </p:nvPicPr>
          <p:blipFill>
            <a:blip r:embed="rId2"/>
            <a:srcRect r="61000" b="50000"/>
            <a:stretch>
              <a:fillRect/>
            </a:stretch>
          </p:blipFill>
          <p:spPr bwMode="auto">
            <a:xfrm>
              <a:off x="0" y="304800"/>
              <a:ext cx="4572000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3" name="Picture 6" descr="c:\documents and settings\administrator\application data\360se6\User Data\temp\2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B4E003"/>
                </a:clrFrom>
                <a:clrTo>
                  <a:srgbClr val="B4E003">
                    <a:alpha val="0"/>
                  </a:srgbClr>
                </a:clrTo>
              </a:clrChange>
            </a:blip>
            <a:srcRect l="18686" t="17087" r="22920" b="31290"/>
            <a:stretch>
              <a:fillRect/>
            </a:stretch>
          </p:blipFill>
          <p:spPr bwMode="auto">
            <a:xfrm>
              <a:off x="304800" y="1143000"/>
              <a:ext cx="1146175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 l="9483" t="14159" r="14651" b="15044"/>
            <a:stretch>
              <a:fillRect/>
            </a:stretch>
          </p:blipFill>
          <p:spPr bwMode="auto">
            <a:xfrm>
              <a:off x="609600" y="2667000"/>
              <a:ext cx="609600" cy="8382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5625" name="Rectangle 3"/>
            <p:cNvSpPr>
              <a:spLocks noChangeArrowheads="1"/>
            </p:cNvSpPr>
            <p:nvPr/>
          </p:nvSpPr>
          <p:spPr bwMode="auto">
            <a:xfrm>
              <a:off x="1447800" y="762000"/>
              <a:ext cx="2590800" cy="2862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zh-CN" sz="2000">
                  <a:latin typeface="Times New Roman" pitchFamily="18" charset="0"/>
                  <a:cs typeface="Times New Roman" pitchFamily="18" charset="0"/>
                </a:rPr>
                <a:t>Ms Smart bought a phone________.</a:t>
              </a:r>
            </a:p>
            <a:p>
              <a:r>
                <a:rPr kumimoji="1" lang="en-US" altLang="zh-CN" sz="2000">
                  <a:latin typeface="Times New Roman" pitchFamily="18" charset="0"/>
                  <a:cs typeface="Times New Roman" pitchFamily="18" charset="0"/>
                </a:rPr>
                <a:t>It is ____. It’s ____ and _______. </a:t>
              </a:r>
            </a:p>
            <a:p>
              <a:r>
                <a:rPr kumimoji="1" lang="en-US" altLang="zh-CN" sz="2000">
                  <a:latin typeface="Times New Roman" pitchFamily="18" charset="0"/>
                  <a:cs typeface="Times New Roman" pitchFamily="18" charset="0"/>
                </a:rPr>
                <a:t>It’s _______. It’s ______. </a:t>
              </a:r>
            </a:p>
            <a:p>
              <a:r>
                <a:rPr kumimoji="1" lang="en-US" altLang="zh-CN" sz="2000">
                  <a:latin typeface="Times New Roman" pitchFamily="18" charset="0"/>
                  <a:cs typeface="Times New Roman" pitchFamily="18" charset="0"/>
                </a:rPr>
                <a:t>She can _________</a:t>
              </a:r>
            </a:p>
            <a:p>
              <a:r>
                <a:rPr kumimoji="1" lang="en-US" altLang="zh-CN" sz="2000">
                  <a:latin typeface="Times New Roman" pitchFamily="18" charset="0"/>
                  <a:cs typeface="Times New Roman" pitchFamily="18" charset="0"/>
                </a:rPr>
                <a:t>_____ on the phone. </a:t>
              </a:r>
            </a:p>
            <a:p>
              <a:r>
                <a:rPr kumimoji="1" lang="en-US" altLang="zh-CN" sz="2000">
                  <a:latin typeface="Times New Roman" pitchFamily="18" charset="0"/>
                  <a:cs typeface="Times New Roman" pitchFamily="18" charset="0"/>
                </a:rPr>
                <a:t>  </a:t>
              </a:r>
            </a:p>
          </p:txBody>
        </p:sp>
      </p:grpSp>
      <p:sp>
        <p:nvSpPr>
          <p:cNvPr id="25603" name="矩形 9"/>
          <p:cNvSpPr>
            <a:spLocks noChangeArrowheads="1"/>
          </p:cNvSpPr>
          <p:nvPr/>
        </p:nvSpPr>
        <p:spPr bwMode="auto">
          <a:xfrm>
            <a:off x="428660" y="4214818"/>
            <a:ext cx="9144000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zh-CN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Tips: </a:t>
            </a:r>
          </a:p>
          <a:p>
            <a:r>
              <a:rPr kumimoji="1" lang="en-US" altLang="zh-CN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When?               </a:t>
            </a:r>
            <a:r>
              <a:rPr kumimoji="1" lang="en-US" altLang="zh-CN" b="1" dirty="0">
                <a:solidFill>
                  <a:srgbClr val="003366"/>
                </a:solidFill>
                <a:latin typeface="Comic Sans MS" pitchFamily="66" charset="0"/>
              </a:rPr>
              <a:t>last…, yesterday,…</a:t>
            </a:r>
          </a:p>
          <a:p>
            <a:r>
              <a:rPr kumimoji="1" lang="en-US" altLang="zh-CN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What is it like?</a:t>
            </a:r>
            <a:r>
              <a:rPr kumimoji="1" lang="zh-CN" alt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zh-CN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zh-CN" b="1" dirty="0">
                <a:solidFill>
                  <a:srgbClr val="003366"/>
                </a:solidFill>
                <a:latin typeface="Comic Sans MS" pitchFamily="66" charset="0"/>
              </a:rPr>
              <a:t>beautiful, small / big, tall / short, long / short, old / new…;</a:t>
            </a:r>
          </a:p>
          <a:p>
            <a:r>
              <a:rPr kumimoji="1" lang="en-US" altLang="zh-CN" b="1" dirty="0">
                <a:solidFill>
                  <a:srgbClr val="003366"/>
                </a:solidFill>
                <a:latin typeface="Comic Sans MS" pitchFamily="66" charset="0"/>
              </a:rPr>
              <a:t>                    color…;</a:t>
            </a:r>
          </a:p>
          <a:p>
            <a:r>
              <a:rPr kumimoji="1" lang="en-US" altLang="zh-CN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Price</a:t>
            </a:r>
            <a:r>
              <a:rPr kumimoji="1" lang="zh-CN" alt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（价值）</a:t>
            </a:r>
            <a:r>
              <a:rPr kumimoji="1" lang="en-US" altLang="zh-CN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zh-CN" b="1" dirty="0">
                <a:solidFill>
                  <a:srgbClr val="003366"/>
                </a:solidFill>
                <a:latin typeface="Comic Sans MS" pitchFamily="66" charset="0"/>
              </a:rPr>
              <a:t> expensive-cheap;</a:t>
            </a:r>
          </a:p>
          <a:p>
            <a:r>
              <a:rPr kumimoji="1" lang="en-US" altLang="zh-CN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What can it do? </a:t>
            </a:r>
            <a:r>
              <a:rPr kumimoji="1" lang="en-US" altLang="zh-CN" b="1" dirty="0">
                <a:solidFill>
                  <a:srgbClr val="003366"/>
                </a:solidFill>
                <a:latin typeface="Comic Sans MS" pitchFamily="66" charset="0"/>
              </a:rPr>
              <a:t>helpful…</a:t>
            </a:r>
          </a:p>
        </p:txBody>
      </p:sp>
      <p:grpSp>
        <p:nvGrpSpPr>
          <p:cNvPr id="3" name="组合 29"/>
          <p:cNvGrpSpPr>
            <a:grpSpLocks/>
          </p:cNvGrpSpPr>
          <p:nvPr/>
        </p:nvGrpSpPr>
        <p:grpSpPr bwMode="auto">
          <a:xfrm>
            <a:off x="5000628" y="779485"/>
            <a:ext cx="3886200" cy="838200"/>
            <a:chOff x="4953000" y="381000"/>
            <a:chExt cx="3886200" cy="838200"/>
          </a:xfrm>
        </p:grpSpPr>
        <p:pic>
          <p:nvPicPr>
            <p:cNvPr id="25619" name="Picture 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AFDFA"/>
                </a:clrFrom>
                <a:clrTo>
                  <a:srgbClr val="FAFDFA">
                    <a:alpha val="0"/>
                  </a:srgbClr>
                </a:clrTo>
              </a:clrChange>
            </a:blip>
            <a:srcRect l="10596" t="8824"/>
            <a:stretch>
              <a:fillRect/>
            </a:stretch>
          </p:blipFill>
          <p:spPr bwMode="auto">
            <a:xfrm>
              <a:off x="4953000" y="609600"/>
              <a:ext cx="497758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0" name="AutoShape 7"/>
            <p:cNvSpPr>
              <a:spLocks noChangeArrowheads="1"/>
            </p:cNvSpPr>
            <p:nvPr/>
          </p:nvSpPr>
          <p:spPr bwMode="auto">
            <a:xfrm flipH="1">
              <a:off x="5791200" y="381000"/>
              <a:ext cx="3048000" cy="533400"/>
            </a:xfrm>
            <a:prstGeom prst="wedgeRoundRectCallout">
              <a:avLst>
                <a:gd name="adj1" fmla="val 60181"/>
                <a:gd name="adj2" fmla="val 21194"/>
                <a:gd name="adj3" fmla="val 16667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25621" name="Text Box 8"/>
            <p:cNvSpPr txBox="1">
              <a:spLocks noChangeArrowheads="1"/>
            </p:cNvSpPr>
            <p:nvPr/>
          </p:nvSpPr>
          <p:spPr bwMode="auto">
            <a:xfrm>
              <a:off x="5867400" y="457200"/>
              <a:ext cx="2895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Ms Smart bought a phone. </a:t>
              </a:r>
            </a:p>
          </p:txBody>
        </p:sp>
      </p:grpSp>
      <p:grpSp>
        <p:nvGrpSpPr>
          <p:cNvPr id="4" name="组合 33"/>
          <p:cNvGrpSpPr>
            <a:grpSpLocks/>
          </p:cNvGrpSpPr>
          <p:nvPr/>
        </p:nvGrpSpPr>
        <p:grpSpPr bwMode="auto">
          <a:xfrm>
            <a:off x="5072034" y="1770085"/>
            <a:ext cx="4071966" cy="1074738"/>
            <a:chOff x="4572000" y="1371600"/>
            <a:chExt cx="3616735" cy="1075400"/>
          </a:xfrm>
        </p:grpSpPr>
        <p:grpSp>
          <p:nvGrpSpPr>
            <p:cNvPr id="6" name="组合 32"/>
            <p:cNvGrpSpPr>
              <a:grpSpLocks/>
            </p:cNvGrpSpPr>
            <p:nvPr/>
          </p:nvGrpSpPr>
          <p:grpSpPr bwMode="auto">
            <a:xfrm>
              <a:off x="7391400" y="1371600"/>
              <a:ext cx="797335" cy="1075400"/>
              <a:chOff x="4648200" y="1371600"/>
              <a:chExt cx="797335" cy="1075400"/>
            </a:xfrm>
          </p:grpSpPr>
          <p:pic>
            <p:nvPicPr>
              <p:cNvPr id="25616" name="Picture 9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AFDFA"/>
                  </a:clrFrom>
                  <a:clrTo>
                    <a:srgbClr val="FAFDFA">
                      <a:alpha val="0"/>
                    </a:srgbClr>
                  </a:clrTo>
                </a:clrChange>
              </a:blip>
              <a:srcRect l="11189" t="8824"/>
              <a:stretch>
                <a:fillRect/>
              </a:stretch>
            </p:blipFill>
            <p:spPr bwMode="auto">
              <a:xfrm>
                <a:off x="4818268" y="1371600"/>
                <a:ext cx="474867" cy="61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17" name="Picture 9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AFDFA"/>
                  </a:clrFrom>
                  <a:clrTo>
                    <a:srgbClr val="FAFDFA">
                      <a:alpha val="0"/>
                    </a:srgbClr>
                  </a:clrTo>
                </a:clrChange>
              </a:blip>
              <a:srcRect l="11189" t="8824"/>
              <a:stretch>
                <a:fillRect/>
              </a:stretch>
            </p:blipFill>
            <p:spPr bwMode="auto">
              <a:xfrm>
                <a:off x="4648200" y="1828800"/>
                <a:ext cx="474867" cy="61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18" name="Picture 9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AFDFA"/>
                  </a:clrFrom>
                  <a:clrTo>
                    <a:srgbClr val="FAFDFA">
                      <a:alpha val="0"/>
                    </a:srgbClr>
                  </a:clrTo>
                </a:clrChange>
              </a:blip>
              <a:srcRect l="11189" t="8824"/>
              <a:stretch>
                <a:fillRect/>
              </a:stretch>
            </p:blipFill>
            <p:spPr bwMode="auto">
              <a:xfrm>
                <a:off x="4970668" y="1828800"/>
                <a:ext cx="474867" cy="61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614" name="AutoShape 7"/>
            <p:cNvSpPr>
              <a:spLocks noChangeArrowheads="1"/>
            </p:cNvSpPr>
            <p:nvPr/>
          </p:nvSpPr>
          <p:spPr bwMode="auto">
            <a:xfrm flipH="1">
              <a:off x="4572000" y="1371600"/>
              <a:ext cx="2438400" cy="1066800"/>
            </a:xfrm>
            <a:prstGeom prst="wedgeRoundRectCallout">
              <a:avLst>
                <a:gd name="adj1" fmla="val -67032"/>
                <a:gd name="adj2" fmla="val -565"/>
                <a:gd name="adj3" fmla="val 16667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25615" name="Text Box 8"/>
            <p:cNvSpPr txBox="1">
              <a:spLocks noChangeArrowheads="1"/>
            </p:cNvSpPr>
            <p:nvPr/>
          </p:nvSpPr>
          <p:spPr bwMode="auto">
            <a:xfrm>
              <a:off x="4648200" y="1447800"/>
              <a:ext cx="2438685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When …? Is it…?        What color…?               What can it / she do?</a:t>
              </a:r>
            </a:p>
          </p:txBody>
        </p:sp>
      </p:grpSp>
      <p:grpSp>
        <p:nvGrpSpPr>
          <p:cNvPr id="7" name="组合 31"/>
          <p:cNvGrpSpPr>
            <a:grpSpLocks/>
          </p:cNvGrpSpPr>
          <p:nvPr/>
        </p:nvGrpSpPr>
        <p:grpSpPr bwMode="auto">
          <a:xfrm>
            <a:off x="4714876" y="3141685"/>
            <a:ext cx="4429156" cy="762000"/>
            <a:chOff x="5029200" y="2895600"/>
            <a:chExt cx="4000528" cy="762000"/>
          </a:xfrm>
        </p:grpSpPr>
        <p:pic>
          <p:nvPicPr>
            <p:cNvPr id="25610" name="Picture 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AFDFA"/>
                </a:clrFrom>
                <a:clrTo>
                  <a:srgbClr val="FAFDFA">
                    <a:alpha val="0"/>
                  </a:srgbClr>
                </a:clrTo>
              </a:clrChange>
            </a:blip>
            <a:srcRect l="10596" t="8824"/>
            <a:stretch>
              <a:fillRect/>
            </a:stretch>
          </p:blipFill>
          <p:spPr bwMode="auto">
            <a:xfrm>
              <a:off x="5029200" y="3048000"/>
              <a:ext cx="497758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1" name="AutoShape 7"/>
            <p:cNvSpPr>
              <a:spLocks noChangeArrowheads="1"/>
            </p:cNvSpPr>
            <p:nvPr/>
          </p:nvSpPr>
          <p:spPr bwMode="auto">
            <a:xfrm flipH="1">
              <a:off x="5723629" y="2895600"/>
              <a:ext cx="3306069" cy="533400"/>
            </a:xfrm>
            <a:prstGeom prst="wedgeRoundRectCallout">
              <a:avLst>
                <a:gd name="adj1" fmla="val 60181"/>
                <a:gd name="adj2" fmla="val 21194"/>
                <a:gd name="adj3" fmla="val 16667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25612" name="Text Box 8"/>
            <p:cNvSpPr txBox="1">
              <a:spLocks noChangeArrowheads="1"/>
            </p:cNvSpPr>
            <p:nvPr/>
          </p:nvSpPr>
          <p:spPr bwMode="auto">
            <a:xfrm>
              <a:off x="5867400" y="2971800"/>
              <a:ext cx="316232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/>
                <a:t>It’s …/ I don’t know./ … 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28634" y="627085"/>
            <a:ext cx="16764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b="1" dirty="0">
                <a:solidFill>
                  <a:srgbClr val="00CC00"/>
                </a:solidFill>
                <a:latin typeface="Arial Black" pitchFamily="34" charset="0"/>
              </a:rPr>
              <a:t>Ask and fill.</a:t>
            </a:r>
            <a:endParaRPr lang="zh-CN" altLang="en-US" b="1" dirty="0">
              <a:solidFill>
                <a:srgbClr val="00CC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7" descr="c:\documents and settings\administrator\application data\360se6\User Data\temp\2012070509053227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矩形 35"/>
          <p:cNvSpPr/>
          <p:nvPr/>
        </p:nvSpPr>
        <p:spPr>
          <a:xfrm>
            <a:off x="5715000" y="0"/>
            <a:ext cx="3276600" cy="4495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3" name="组合 17"/>
          <p:cNvGrpSpPr>
            <a:grpSpLocks/>
          </p:cNvGrpSpPr>
          <p:nvPr/>
        </p:nvGrpSpPr>
        <p:grpSpPr bwMode="auto">
          <a:xfrm>
            <a:off x="0" y="152400"/>
            <a:ext cx="5638800" cy="4343400"/>
            <a:chOff x="0" y="240632"/>
            <a:chExt cx="9144000" cy="6858000"/>
          </a:xfrm>
        </p:grpSpPr>
        <p:pic>
          <p:nvPicPr>
            <p:cNvPr id="2" name="Picture 4" descr="c:\documents and settings\administrator\application data\360se6\User Data\temp\201061118422251077.jpg"/>
            <p:cNvPicPr>
              <a:picLocks noChangeAspect="1" noChangeArrowheads="1"/>
            </p:cNvPicPr>
            <p:nvPr/>
          </p:nvPicPr>
          <p:blipFill>
            <a:blip r:embed="rId3" cstate="print"/>
            <a:srcRect r="22000"/>
            <a:stretch>
              <a:fillRect/>
            </a:stretch>
          </p:blipFill>
          <p:spPr bwMode="auto">
            <a:xfrm>
              <a:off x="0" y="240632"/>
              <a:ext cx="9144000" cy="68580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26650" name="Rectangle 3"/>
            <p:cNvSpPr>
              <a:spLocks noChangeArrowheads="1"/>
            </p:cNvSpPr>
            <p:nvPr/>
          </p:nvSpPr>
          <p:spPr bwMode="auto">
            <a:xfrm>
              <a:off x="1524000" y="533400"/>
              <a:ext cx="2590800" cy="3207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zh-CN" sz="1400">
                  <a:latin typeface="Times New Roman" pitchFamily="18" charset="0"/>
                  <a:cs typeface="Times New Roman" pitchFamily="18" charset="0"/>
                </a:rPr>
                <a:t>Ms Smart bought a phone________.</a:t>
              </a:r>
            </a:p>
            <a:p>
              <a:r>
                <a:rPr kumimoji="1" lang="en-US" altLang="zh-CN" sz="1400">
                  <a:latin typeface="Times New Roman" pitchFamily="18" charset="0"/>
                  <a:cs typeface="Times New Roman" pitchFamily="18" charset="0"/>
                </a:rPr>
                <a:t>It is ____. It’s ____ and _______. </a:t>
              </a:r>
            </a:p>
            <a:p>
              <a:r>
                <a:rPr kumimoji="1" lang="en-US" altLang="zh-CN" sz="1400">
                  <a:latin typeface="Times New Roman" pitchFamily="18" charset="0"/>
                  <a:cs typeface="Times New Roman" pitchFamily="18" charset="0"/>
                </a:rPr>
                <a:t>It’s _______. It’s ______. </a:t>
              </a:r>
            </a:p>
            <a:p>
              <a:r>
                <a:rPr kumimoji="1" lang="en-US" altLang="zh-CN" sz="1400">
                  <a:latin typeface="Times New Roman" pitchFamily="18" charset="0"/>
                  <a:cs typeface="Times New Roman" pitchFamily="18" charset="0"/>
                </a:rPr>
                <a:t>She can _________ on the phone. </a:t>
              </a:r>
            </a:p>
            <a:p>
              <a:r>
                <a:rPr kumimoji="1" lang="en-US" altLang="zh-CN" sz="1400">
                  <a:latin typeface="Times New Roman" pitchFamily="18" charset="0"/>
                  <a:cs typeface="Times New Roman" pitchFamily="18" charset="0"/>
                </a:rPr>
                <a:t>  </a:t>
              </a:r>
            </a:p>
          </p:txBody>
        </p:sp>
        <p:pic>
          <p:nvPicPr>
            <p:cNvPr id="7" name="Picture 6" descr="c:\documents and settings\administrator\application data\360se6\User Data\temp\2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B4E003"/>
                </a:clrFrom>
                <a:clrTo>
                  <a:srgbClr val="B4E003">
                    <a:alpha val="0"/>
                  </a:srgbClr>
                </a:clrTo>
              </a:clrChange>
            </a:blip>
            <a:srcRect l="18686" t="17087" r="22920" b="31290"/>
            <a:stretch>
              <a:fillRect/>
            </a:stretch>
          </p:blipFill>
          <p:spPr bwMode="auto">
            <a:xfrm>
              <a:off x="304800" y="457200"/>
              <a:ext cx="1146175" cy="9144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8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 l="9483" t="14159" r="14651" b="15044"/>
            <a:stretch>
              <a:fillRect/>
            </a:stretch>
          </p:blipFill>
          <p:spPr bwMode="auto">
            <a:xfrm>
              <a:off x="609600" y="1981200"/>
              <a:ext cx="609600" cy="8382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9" name="Picture 12" descr="c:\documents and settings\administrator\application data\360se6\User Data\temp\2010020910405827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C8F7D3"/>
                </a:clrFrom>
                <a:clrTo>
                  <a:srgbClr val="C8F7D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0" y="381000"/>
              <a:ext cx="830263" cy="96837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26654" name="Rectangle 3"/>
            <p:cNvSpPr>
              <a:spLocks noChangeArrowheads="1"/>
            </p:cNvSpPr>
            <p:nvPr/>
          </p:nvSpPr>
          <p:spPr bwMode="auto">
            <a:xfrm>
              <a:off x="4987636" y="481264"/>
              <a:ext cx="2590800" cy="2527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zh-CN" sz="1400">
                  <a:latin typeface="Times New Roman" pitchFamily="18" charset="0"/>
                  <a:cs typeface="Times New Roman" pitchFamily="18" charset="0"/>
                </a:rPr>
                <a:t>Sam bought a school bag on ______.</a:t>
              </a:r>
            </a:p>
            <a:p>
              <a:r>
                <a:rPr kumimoji="1" lang="en-US" altLang="zh-CN" sz="1400">
                  <a:latin typeface="Times New Roman" pitchFamily="18" charset="0"/>
                  <a:cs typeface="Times New Roman" pitchFamily="18" charset="0"/>
                </a:rPr>
                <a:t>It’s ___ and ___. It’s ___________, but it’s ______.</a:t>
              </a:r>
            </a:p>
            <a:p>
              <a:r>
                <a:rPr kumimoji="1" lang="en-US" altLang="zh-CN" sz="1400">
                  <a:latin typeface="Times New Roman" pitchFamily="18" charset="0"/>
                  <a:cs typeface="Times New Roman" pitchFamily="18" charset="0"/>
                </a:rPr>
                <a:t>He can ________.  </a:t>
              </a:r>
            </a:p>
          </p:txBody>
        </p:sp>
        <p:pic>
          <p:nvPicPr>
            <p:cNvPr id="11" name="Picture 25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7620000" y="1828800"/>
              <a:ext cx="1219200" cy="11430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2" name="Picture 10" descr="c:\documents and settings\administrator\application data\360se6\User Data\temp\2010020910405896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C8F7D3"/>
                </a:clrFrom>
                <a:clrTo>
                  <a:srgbClr val="C8F7D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3733800"/>
              <a:ext cx="941388" cy="105727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26657" name="Rectangle 3"/>
            <p:cNvSpPr>
              <a:spLocks noChangeArrowheads="1"/>
            </p:cNvSpPr>
            <p:nvPr/>
          </p:nvSpPr>
          <p:spPr bwMode="auto">
            <a:xfrm>
              <a:off x="1600200" y="4038600"/>
              <a:ext cx="2590800" cy="1846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zh-CN" sz="1400">
                  <a:latin typeface="Times New Roman" pitchFamily="18" charset="0"/>
                  <a:cs typeface="Times New Roman" pitchFamily="18" charset="0"/>
                </a:rPr>
                <a:t>Daming bought a toy car _______.</a:t>
              </a:r>
            </a:p>
            <a:p>
              <a:r>
                <a:rPr kumimoji="1" lang="en-US" altLang="zh-CN" sz="1400">
                  <a:latin typeface="Times New Roman" pitchFamily="18" charset="0"/>
                  <a:cs typeface="Times New Roman" pitchFamily="18" charset="0"/>
                </a:rPr>
                <a:t>It is ____ and ___. </a:t>
              </a:r>
            </a:p>
            <a:p>
              <a:r>
                <a:rPr kumimoji="1" lang="en-US" altLang="zh-CN" sz="1400">
                  <a:latin typeface="Times New Roman" pitchFamily="18" charset="0"/>
                  <a:cs typeface="Times New Roman" pitchFamily="18" charset="0"/>
                </a:rPr>
                <a:t>It’s ___, it’s cool.</a:t>
              </a:r>
            </a:p>
            <a:p>
              <a:r>
                <a:rPr kumimoji="1" lang="en-US" altLang="zh-CN" sz="1400">
                  <a:latin typeface="Times New Roman" pitchFamily="18" charset="0"/>
                  <a:cs typeface="Times New Roman" pitchFamily="18" charset="0"/>
                </a:rPr>
                <a:t>The  car can _____. </a:t>
              </a:r>
            </a:p>
          </p:txBody>
        </p:sp>
        <p:pic>
          <p:nvPicPr>
            <p:cNvPr id="14" name="Picture 22" descr="c:\documents and settings\administrator\application data\360se6\User Data\temp\Redocn_2012070906015854.jpg"/>
            <p:cNvPicPr>
              <a:picLocks noChangeAspect="1" noChangeArrowheads="1"/>
            </p:cNvPicPr>
            <p:nvPr/>
          </p:nvPicPr>
          <p:blipFill>
            <a:blip r:embed="rId9" cstate="print"/>
            <a:srcRect l="17625" t="36967" r="17626" b="44076"/>
            <a:stretch>
              <a:fillRect/>
            </a:stretch>
          </p:blipFill>
          <p:spPr bwMode="auto">
            <a:xfrm>
              <a:off x="152400" y="5562600"/>
              <a:ext cx="1447800" cy="4826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5" name="Picture 8" descr="c:\documents and settings\administrator\application data\360se6\User Data\temp\2010020910405819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C8F7D3"/>
                </a:clrFrom>
                <a:clrTo>
                  <a:srgbClr val="C8F7D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72400" y="3962400"/>
              <a:ext cx="866775" cy="99695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26660" name="Rectangle 3"/>
            <p:cNvSpPr>
              <a:spLocks noChangeArrowheads="1"/>
            </p:cNvSpPr>
            <p:nvPr/>
          </p:nvSpPr>
          <p:spPr bwMode="auto">
            <a:xfrm>
              <a:off x="5029200" y="3962400"/>
              <a:ext cx="2590800" cy="2867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zh-CN" sz="1400">
                  <a:latin typeface="Times New Roman" pitchFamily="18" charset="0"/>
                  <a:cs typeface="Times New Roman" pitchFamily="18" charset="0"/>
                </a:rPr>
                <a:t>Dad bought a dress for Lingling.</a:t>
              </a:r>
            </a:p>
            <a:p>
              <a:r>
                <a:rPr kumimoji="1" lang="en-US" altLang="zh-CN" sz="1400">
                  <a:latin typeface="Times New Roman" pitchFamily="18" charset="0"/>
                  <a:cs typeface="Times New Roman" pitchFamily="18" charset="0"/>
                </a:rPr>
                <a:t>It is ____. It’s ____ and _______. </a:t>
              </a:r>
            </a:p>
            <a:p>
              <a:r>
                <a:rPr kumimoji="1" lang="en-US" altLang="zh-CN" sz="1400">
                  <a:latin typeface="Times New Roman" pitchFamily="18" charset="0"/>
                  <a:cs typeface="Times New Roman" pitchFamily="18" charset="0"/>
                </a:rPr>
                <a:t>It’s _______.  </a:t>
              </a:r>
            </a:p>
            <a:p>
              <a:r>
                <a:rPr kumimoji="1" lang="en-US" altLang="zh-CN" sz="1400">
                  <a:latin typeface="Times New Roman" pitchFamily="18" charset="0"/>
                  <a:cs typeface="Times New Roman" pitchFamily="18" charset="0"/>
                </a:rPr>
                <a:t>Lingling likes it very much. </a:t>
              </a:r>
            </a:p>
            <a:p>
              <a:r>
                <a:rPr kumimoji="1" lang="en-US" altLang="zh-CN" sz="1400">
                  <a:latin typeface="Times New Roman" pitchFamily="18" charset="0"/>
                  <a:cs typeface="Times New Roman" pitchFamily="18" charset="0"/>
                </a:rPr>
                <a:t>  </a:t>
              </a:r>
            </a:p>
          </p:txBody>
        </p:sp>
        <p:pic>
          <p:nvPicPr>
            <p:cNvPr id="17" name="Picture 25"/>
            <p:cNvPicPr>
              <a:picLocks noChangeAspect="1" noChangeArrowheads="1"/>
            </p:cNvPicPr>
            <p:nvPr/>
          </p:nvPicPr>
          <p:blipFill>
            <a:blip r:embed="rId11" cstate="print"/>
            <a:srcRect l="-13793" t="9697" r="-10345" b="7879"/>
            <a:stretch>
              <a:fillRect/>
            </a:stretch>
          </p:blipFill>
          <p:spPr bwMode="auto">
            <a:xfrm>
              <a:off x="7620000" y="5105400"/>
              <a:ext cx="1143000" cy="12954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  <p:sp>
        <p:nvSpPr>
          <p:cNvPr id="19" name="矩形 9"/>
          <p:cNvSpPr>
            <a:spLocks noChangeArrowheads="1"/>
          </p:cNvSpPr>
          <p:nvPr/>
        </p:nvSpPr>
        <p:spPr bwMode="auto">
          <a:xfrm>
            <a:off x="76201" y="4640734"/>
            <a:ext cx="8915399" cy="20744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kumimoji="1" lang="en-US" altLang="zh-C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Tips: </a:t>
            </a:r>
          </a:p>
          <a:p>
            <a:pPr>
              <a:lnSpc>
                <a:spcPct val="80000"/>
              </a:lnSpc>
              <a:defRPr/>
            </a:pPr>
            <a:r>
              <a:rPr kumimoji="1" lang="en-US" altLang="zh-C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When?               </a:t>
            </a:r>
            <a:r>
              <a:rPr kumimoji="1" lang="en-US" altLang="zh-CN" b="1" dirty="0">
                <a:solidFill>
                  <a:schemeClr val="bg1"/>
                </a:solidFill>
                <a:latin typeface="Comic Sans MS" pitchFamily="66" charset="0"/>
              </a:rPr>
              <a:t>last…, yesterday,…</a:t>
            </a:r>
          </a:p>
          <a:p>
            <a:pPr>
              <a:lnSpc>
                <a:spcPct val="80000"/>
              </a:lnSpc>
              <a:defRPr/>
            </a:pPr>
            <a:r>
              <a:rPr kumimoji="1" lang="en-US" altLang="zh-C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is it like?</a:t>
            </a:r>
            <a:r>
              <a:rPr kumimoji="1" lang="zh-CN" alt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  <a:latin typeface="Comic Sans MS" pitchFamily="66" charset="0"/>
              </a:rPr>
              <a:t>beautiful, small / big, tall / short, long / short, old / new…;</a:t>
            </a:r>
          </a:p>
          <a:p>
            <a:pPr>
              <a:lnSpc>
                <a:spcPct val="80000"/>
              </a:lnSpc>
              <a:defRPr/>
            </a:pPr>
            <a:r>
              <a:rPr kumimoji="1" lang="en-US" altLang="zh-CN" b="1" dirty="0">
                <a:solidFill>
                  <a:schemeClr val="bg1"/>
                </a:solidFill>
                <a:latin typeface="Comic Sans MS" pitchFamily="66" charset="0"/>
              </a:rPr>
              <a:t>                    color…;</a:t>
            </a:r>
          </a:p>
          <a:p>
            <a:pPr>
              <a:lnSpc>
                <a:spcPct val="80000"/>
              </a:lnSpc>
              <a:defRPr/>
            </a:pPr>
            <a:r>
              <a:rPr kumimoji="1" lang="en-US" altLang="zh-C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Price</a:t>
            </a:r>
            <a:r>
              <a:rPr kumimoji="1" lang="zh-CN" alt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（价值）</a:t>
            </a:r>
            <a:r>
              <a:rPr kumimoji="1"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  <a:latin typeface="Comic Sans MS" pitchFamily="66" charset="0"/>
              </a:rPr>
              <a:t> expensive-cheap;</a:t>
            </a:r>
          </a:p>
          <a:p>
            <a:pPr>
              <a:lnSpc>
                <a:spcPct val="80000"/>
              </a:lnSpc>
              <a:defRPr/>
            </a:pPr>
            <a:r>
              <a:rPr kumimoji="1" lang="en-US" altLang="zh-C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can it do? </a:t>
            </a:r>
            <a:r>
              <a:rPr kumimoji="1" lang="en-US" altLang="zh-CN" b="1" dirty="0">
                <a:solidFill>
                  <a:schemeClr val="bg1"/>
                </a:solidFill>
                <a:latin typeface="Comic Sans MS" pitchFamily="66" charset="0"/>
              </a:rPr>
              <a:t>helpful…</a:t>
            </a:r>
          </a:p>
        </p:txBody>
      </p:sp>
      <p:grpSp>
        <p:nvGrpSpPr>
          <p:cNvPr id="4" name="组合 19"/>
          <p:cNvGrpSpPr>
            <a:grpSpLocks/>
          </p:cNvGrpSpPr>
          <p:nvPr/>
        </p:nvGrpSpPr>
        <p:grpSpPr bwMode="auto">
          <a:xfrm>
            <a:off x="5943600" y="304800"/>
            <a:ext cx="2895600" cy="679450"/>
            <a:chOff x="4952998" y="381000"/>
            <a:chExt cx="3886200" cy="497840"/>
          </a:xfrm>
        </p:grpSpPr>
        <p:pic>
          <p:nvPicPr>
            <p:cNvPr id="26646" name="Picture 6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AFDFA"/>
                </a:clrFrom>
                <a:clrTo>
                  <a:srgbClr val="FAFDFA">
                    <a:alpha val="0"/>
                  </a:srgbClr>
                </a:clrTo>
              </a:clrChange>
            </a:blip>
            <a:srcRect l="10596" t="8824"/>
            <a:stretch>
              <a:fillRect/>
            </a:stretch>
          </p:blipFill>
          <p:spPr bwMode="auto">
            <a:xfrm>
              <a:off x="4952998" y="492760"/>
              <a:ext cx="497759" cy="386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7" name="AutoShape 7"/>
            <p:cNvSpPr>
              <a:spLocks noChangeArrowheads="1"/>
            </p:cNvSpPr>
            <p:nvPr/>
          </p:nvSpPr>
          <p:spPr bwMode="auto">
            <a:xfrm flipH="1">
              <a:off x="5791198" y="381000"/>
              <a:ext cx="3048000" cy="391160"/>
            </a:xfrm>
            <a:prstGeom prst="wedgeRoundRectCallout">
              <a:avLst>
                <a:gd name="adj1" fmla="val 60181"/>
                <a:gd name="adj2" fmla="val 21194"/>
                <a:gd name="adj3" fmla="val 16667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648" name="Text Box 8"/>
            <p:cNvSpPr txBox="1">
              <a:spLocks noChangeArrowheads="1"/>
            </p:cNvSpPr>
            <p:nvPr/>
          </p:nvSpPr>
          <p:spPr bwMode="auto">
            <a:xfrm>
              <a:off x="5867400" y="457200"/>
              <a:ext cx="2895600" cy="270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solidFill>
                    <a:schemeClr val="bg1"/>
                  </a:solidFill>
                </a:rPr>
                <a:t>…bought a … </a:t>
              </a:r>
            </a:p>
          </p:txBody>
        </p:sp>
      </p:grpSp>
      <p:grpSp>
        <p:nvGrpSpPr>
          <p:cNvPr id="5" name="组合 23"/>
          <p:cNvGrpSpPr>
            <a:grpSpLocks/>
          </p:cNvGrpSpPr>
          <p:nvPr/>
        </p:nvGrpSpPr>
        <p:grpSpPr bwMode="auto">
          <a:xfrm>
            <a:off x="5726149" y="1295400"/>
            <a:ext cx="2989255" cy="1752600"/>
            <a:chOff x="4334555" y="1371600"/>
            <a:chExt cx="4070224" cy="3048765"/>
          </a:xfrm>
        </p:grpSpPr>
        <p:grpSp>
          <p:nvGrpSpPr>
            <p:cNvPr id="6" name="组合 32"/>
            <p:cNvGrpSpPr>
              <a:grpSpLocks/>
            </p:cNvGrpSpPr>
            <p:nvPr/>
          </p:nvGrpSpPr>
          <p:grpSpPr bwMode="auto">
            <a:xfrm>
              <a:off x="7607444" y="2034375"/>
              <a:ext cx="797335" cy="1075400"/>
              <a:chOff x="4864244" y="2034375"/>
              <a:chExt cx="797335" cy="1075400"/>
            </a:xfrm>
          </p:grpSpPr>
          <p:pic>
            <p:nvPicPr>
              <p:cNvPr id="26643" name="Picture 9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AFDFA"/>
                  </a:clrFrom>
                  <a:clrTo>
                    <a:srgbClr val="FAFDFA">
                      <a:alpha val="0"/>
                    </a:srgbClr>
                  </a:clrTo>
                </a:clrChange>
              </a:blip>
              <a:srcRect l="11189" t="8824"/>
              <a:stretch>
                <a:fillRect/>
              </a:stretch>
            </p:blipFill>
            <p:spPr bwMode="auto">
              <a:xfrm>
                <a:off x="5034312" y="2034375"/>
                <a:ext cx="474867" cy="61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44" name="Picture 9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AFDFA"/>
                  </a:clrFrom>
                  <a:clrTo>
                    <a:srgbClr val="FAFDFA">
                      <a:alpha val="0"/>
                    </a:srgbClr>
                  </a:clrTo>
                </a:clrChange>
              </a:blip>
              <a:srcRect l="11189" t="8824"/>
              <a:stretch>
                <a:fillRect/>
              </a:stretch>
            </p:blipFill>
            <p:spPr bwMode="auto">
              <a:xfrm>
                <a:off x="4864244" y="2491575"/>
                <a:ext cx="474867" cy="61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45" name="Picture 9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AFDFA"/>
                  </a:clrFrom>
                  <a:clrTo>
                    <a:srgbClr val="FAFDFA">
                      <a:alpha val="0"/>
                    </a:srgbClr>
                  </a:clrTo>
                </a:clrChange>
              </a:blip>
              <a:srcRect l="11189" t="8824"/>
              <a:stretch>
                <a:fillRect/>
              </a:stretch>
            </p:blipFill>
            <p:spPr bwMode="auto">
              <a:xfrm>
                <a:off x="5186712" y="2491575"/>
                <a:ext cx="474867" cy="61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6641" name="AutoShape 7"/>
            <p:cNvSpPr>
              <a:spLocks noChangeArrowheads="1"/>
            </p:cNvSpPr>
            <p:nvPr/>
          </p:nvSpPr>
          <p:spPr bwMode="auto">
            <a:xfrm flipH="1">
              <a:off x="4334555" y="1371600"/>
              <a:ext cx="2968068" cy="3048765"/>
            </a:xfrm>
            <a:prstGeom prst="wedgeRoundRectCallout">
              <a:avLst>
                <a:gd name="adj1" fmla="val -63477"/>
                <a:gd name="adj2" fmla="val -9093"/>
                <a:gd name="adj3" fmla="val 16667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642" name="Text Box 8"/>
            <p:cNvSpPr txBox="1">
              <a:spLocks noChangeArrowheads="1"/>
            </p:cNvSpPr>
            <p:nvPr/>
          </p:nvSpPr>
          <p:spPr bwMode="auto">
            <a:xfrm>
              <a:off x="4453276" y="1447800"/>
              <a:ext cx="2849345" cy="2810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solidFill>
                    <a:schemeClr val="bg1"/>
                  </a:solidFill>
                </a:rPr>
                <a:t>When …? Is it…?        </a:t>
              </a:r>
            </a:p>
            <a:p>
              <a:pPr>
                <a:spcBef>
                  <a:spcPct val="50000"/>
                </a:spcBef>
              </a:pPr>
              <a:r>
                <a:rPr lang="en-US" altLang="zh-CN">
                  <a:solidFill>
                    <a:schemeClr val="bg1"/>
                  </a:solidFill>
                </a:rPr>
                <a:t>What color…?               What can it / she do?</a:t>
              </a:r>
            </a:p>
          </p:txBody>
        </p:sp>
      </p:grpSp>
      <p:grpSp>
        <p:nvGrpSpPr>
          <p:cNvPr id="10" name="组合 30"/>
          <p:cNvGrpSpPr>
            <a:grpSpLocks/>
          </p:cNvGrpSpPr>
          <p:nvPr/>
        </p:nvGrpSpPr>
        <p:grpSpPr bwMode="auto">
          <a:xfrm>
            <a:off x="5857884" y="3352799"/>
            <a:ext cx="3405222" cy="1147772"/>
            <a:chOff x="5029200" y="2895600"/>
            <a:chExt cx="3568778" cy="1491927"/>
          </a:xfrm>
        </p:grpSpPr>
        <p:pic>
          <p:nvPicPr>
            <p:cNvPr id="26637" name="Picture 6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AFDFA"/>
                </a:clrFrom>
                <a:clrTo>
                  <a:srgbClr val="FAFDFA">
                    <a:alpha val="0"/>
                  </a:srgbClr>
                </a:clrTo>
              </a:clrChange>
            </a:blip>
            <a:srcRect l="10596" t="8824"/>
            <a:stretch>
              <a:fillRect/>
            </a:stretch>
          </p:blipFill>
          <p:spPr bwMode="auto">
            <a:xfrm>
              <a:off x="5029200" y="3028155"/>
              <a:ext cx="435343" cy="874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8" name="AutoShape 7"/>
            <p:cNvSpPr>
              <a:spLocks noChangeArrowheads="1"/>
            </p:cNvSpPr>
            <p:nvPr/>
          </p:nvSpPr>
          <p:spPr bwMode="auto">
            <a:xfrm flipH="1">
              <a:off x="5630779" y="2895600"/>
              <a:ext cx="2506579" cy="1325550"/>
            </a:xfrm>
            <a:prstGeom prst="wedgeRoundRectCallout">
              <a:avLst>
                <a:gd name="adj1" fmla="val 60181"/>
                <a:gd name="adj2" fmla="val -14574"/>
                <a:gd name="adj3" fmla="val 16667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639" name="Text Box 8"/>
            <p:cNvSpPr txBox="1">
              <a:spLocks noChangeArrowheads="1"/>
            </p:cNvSpPr>
            <p:nvPr/>
          </p:nvSpPr>
          <p:spPr bwMode="auto">
            <a:xfrm>
              <a:off x="5771770" y="3022262"/>
              <a:ext cx="2826208" cy="1365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>
                  <a:solidFill>
                    <a:schemeClr val="bg1"/>
                  </a:solidFill>
                </a:rPr>
                <a:t>It’s …/ </a:t>
              </a:r>
              <a:endParaRPr lang="en-US" altLang="zh-CN" dirty="0" smtClean="0">
                <a:solidFill>
                  <a:schemeClr val="bg1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dirty="0" smtClean="0">
                  <a:solidFill>
                    <a:schemeClr val="bg1"/>
                  </a:solidFill>
                </a:rPr>
                <a:t>I </a:t>
              </a:r>
              <a:r>
                <a:rPr lang="en-US" altLang="zh-CN" dirty="0">
                  <a:solidFill>
                    <a:schemeClr val="bg1"/>
                  </a:solidFill>
                </a:rPr>
                <a:t>don’t know./ …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905032" y="923927"/>
            <a:ext cx="25908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000">
                <a:latin typeface="Times New Roman" pitchFamily="18" charset="0"/>
                <a:cs typeface="Times New Roman" pitchFamily="18" charset="0"/>
              </a:rPr>
              <a:t>Ms Smart bought a phone last week.</a:t>
            </a:r>
          </a:p>
          <a:p>
            <a:r>
              <a:rPr kumimoji="1" lang="en-US" altLang="zh-CN" sz="2000">
                <a:latin typeface="Times New Roman" pitchFamily="18" charset="0"/>
                <a:cs typeface="Times New Roman" pitchFamily="18" charset="0"/>
              </a:rPr>
              <a:t>It is new. It’s white and beautiful. </a:t>
            </a:r>
          </a:p>
          <a:p>
            <a:r>
              <a:rPr kumimoji="1" lang="en-US" altLang="zh-CN" sz="2000">
                <a:latin typeface="Times New Roman" pitchFamily="18" charset="0"/>
                <a:cs typeface="Times New Roman" pitchFamily="18" charset="0"/>
              </a:rPr>
              <a:t>It’s expensive. It’s helpful. </a:t>
            </a:r>
          </a:p>
          <a:p>
            <a:r>
              <a:rPr kumimoji="1" lang="en-US" altLang="zh-CN" sz="2000">
                <a:latin typeface="Times New Roman" pitchFamily="18" charset="0"/>
                <a:cs typeface="Times New Roman" pitchFamily="18" charset="0"/>
              </a:rPr>
              <a:t>She can book</a:t>
            </a:r>
            <a:r>
              <a:rPr kumimoji="1" lang="zh-CN" altLang="en-US" sz="2000">
                <a:latin typeface="Times New Roman" pitchFamily="18" charset="0"/>
                <a:cs typeface="Times New Roman" pitchFamily="18" charset="0"/>
              </a:rPr>
              <a:t>（预定）</a:t>
            </a:r>
            <a:r>
              <a:rPr kumimoji="1" lang="en-US" altLang="zh-CN" sz="2000">
                <a:latin typeface="Times New Roman" pitchFamily="18" charset="0"/>
                <a:cs typeface="Times New Roman" pitchFamily="18" charset="0"/>
              </a:rPr>
              <a:t> a taxi on the  phone. </a:t>
            </a:r>
          </a:p>
          <a:p>
            <a:r>
              <a:rPr kumimoji="1" lang="en-US" altLang="zh-CN" sz="200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27652" name="Picture 6" descr="c:\documents and settings\administrator\application data\360se6\User Data\temp\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4E003"/>
              </a:clrFrom>
              <a:clrTo>
                <a:srgbClr val="B4E003">
                  <a:alpha val="0"/>
                </a:srgbClr>
              </a:clrTo>
            </a:clrChange>
          </a:blip>
          <a:srcRect l="18686" t="17087" r="22920" b="31290"/>
          <a:stretch>
            <a:fillRect/>
          </a:stretch>
        </p:blipFill>
        <p:spPr bwMode="auto">
          <a:xfrm>
            <a:off x="609632" y="847727"/>
            <a:ext cx="11461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8" descr="c:\documents and settings\administrator\application data\360se6\User Data\temp\201002091040581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8F7D3"/>
              </a:clrFrom>
              <a:clrTo>
                <a:srgbClr val="C8F7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32" y="4138637"/>
            <a:ext cx="86677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0" descr="c:\documents and settings\administrator\application data\360se6\User Data\temp\201002091040589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8F7D3"/>
              </a:clrFrom>
              <a:clrTo>
                <a:srgbClr val="C8F7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32" y="3910037"/>
            <a:ext cx="941388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2" descr="c:\documents and settings\administrator\application data\360se6\User Data\temp\201002091040582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C8F7D3"/>
              </a:clrFrom>
              <a:clrTo>
                <a:srgbClr val="C8F7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32" y="771527"/>
            <a:ext cx="830263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4" descr="c:\documents and settings\administrator\application data\360se6\User Data\temp\2531170_001510339000_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39A0C9"/>
              </a:clrFrom>
              <a:clrTo>
                <a:srgbClr val="39A0C9">
                  <a:alpha val="0"/>
                </a:srgbClr>
              </a:clrTo>
            </a:clrChange>
          </a:blip>
          <a:srcRect l="17969" t="5756" r="24219" b="12025"/>
          <a:stretch>
            <a:fillRect/>
          </a:stretch>
        </p:blipFill>
        <p:spPr bwMode="auto">
          <a:xfrm>
            <a:off x="838232" y="2219327"/>
            <a:ext cx="6207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7" cstate="print"/>
          <a:srcRect l="9483" t="14159" r="14651" b="15044"/>
          <a:stretch>
            <a:fillRect/>
          </a:stretch>
        </p:blipFill>
        <p:spPr bwMode="auto">
          <a:xfrm>
            <a:off x="838232" y="2219327"/>
            <a:ext cx="609600" cy="83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658" name="Rectangle 3"/>
          <p:cNvSpPr>
            <a:spLocks noChangeArrowheads="1"/>
          </p:cNvSpPr>
          <p:nvPr/>
        </p:nvSpPr>
        <p:spPr bwMode="auto">
          <a:xfrm>
            <a:off x="5334032" y="4138637"/>
            <a:ext cx="25908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000">
                <a:latin typeface="Times New Roman" pitchFamily="18" charset="0"/>
                <a:cs typeface="Times New Roman" pitchFamily="18" charset="0"/>
              </a:rPr>
              <a:t>Dad bought a dress for Lingling.</a:t>
            </a:r>
          </a:p>
          <a:p>
            <a:endParaRPr kumimoji="1" lang="en-US" altLang="zh-CN" sz="2000"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en-US" altLang="zh-CN" sz="2000">
                <a:latin typeface="Times New Roman" pitchFamily="18" charset="0"/>
                <a:cs typeface="Times New Roman" pitchFamily="18" charset="0"/>
              </a:rPr>
              <a:t>It is long. It’s pink and beautiful. </a:t>
            </a:r>
          </a:p>
          <a:p>
            <a:r>
              <a:rPr kumimoji="1" lang="en-US" altLang="zh-CN" sz="2000">
                <a:latin typeface="Times New Roman" pitchFamily="18" charset="0"/>
                <a:cs typeface="Times New Roman" pitchFamily="18" charset="0"/>
              </a:rPr>
              <a:t>It’s not cheap.  </a:t>
            </a:r>
          </a:p>
          <a:p>
            <a:r>
              <a:rPr kumimoji="1" lang="en-US" altLang="zh-CN" sz="2000">
                <a:latin typeface="Times New Roman" pitchFamily="18" charset="0"/>
                <a:cs typeface="Times New Roman" pitchFamily="18" charset="0"/>
              </a:rPr>
              <a:t>Lingling likes it very much. </a:t>
            </a:r>
          </a:p>
          <a:p>
            <a:r>
              <a:rPr kumimoji="1" lang="en-US" altLang="zh-CN" sz="200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7659" name="Rectangle 3"/>
          <p:cNvSpPr>
            <a:spLocks noChangeArrowheads="1"/>
          </p:cNvSpPr>
          <p:nvPr/>
        </p:nvSpPr>
        <p:spPr bwMode="auto">
          <a:xfrm>
            <a:off x="1905032" y="4214837"/>
            <a:ext cx="2590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000">
                <a:latin typeface="Times New Roman" pitchFamily="18" charset="0"/>
                <a:cs typeface="Times New Roman" pitchFamily="18" charset="0"/>
              </a:rPr>
              <a:t>Daming bought a toy car yesterday.</a:t>
            </a:r>
          </a:p>
          <a:p>
            <a:endParaRPr kumimoji="1" lang="en-US" altLang="zh-CN" sz="2000"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en-US" altLang="zh-CN" sz="2000">
                <a:latin typeface="Times New Roman" pitchFamily="18" charset="0"/>
                <a:cs typeface="Times New Roman" pitchFamily="18" charset="0"/>
              </a:rPr>
              <a:t>It is blue and big. </a:t>
            </a:r>
          </a:p>
          <a:p>
            <a:r>
              <a:rPr kumimoji="1" lang="en-US" altLang="zh-CN" sz="2000">
                <a:latin typeface="Times New Roman" pitchFamily="18" charset="0"/>
                <a:cs typeface="Times New Roman" pitchFamily="18" charset="0"/>
              </a:rPr>
              <a:t>It’s cheap, it’s cool.</a:t>
            </a:r>
          </a:p>
          <a:p>
            <a:r>
              <a:rPr kumimoji="1" lang="en-US" altLang="zh-CN" sz="2000">
                <a:latin typeface="Times New Roman" pitchFamily="18" charset="0"/>
                <a:cs typeface="Times New Roman" pitchFamily="18" charset="0"/>
              </a:rPr>
              <a:t>The  car can run fast. </a:t>
            </a:r>
          </a:p>
        </p:txBody>
      </p:sp>
      <p:sp>
        <p:nvSpPr>
          <p:cNvPr id="27660" name="Rectangle 3"/>
          <p:cNvSpPr>
            <a:spLocks noChangeArrowheads="1"/>
          </p:cNvSpPr>
          <p:nvPr/>
        </p:nvSpPr>
        <p:spPr bwMode="auto">
          <a:xfrm>
            <a:off x="5257832" y="923927"/>
            <a:ext cx="25908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000">
                <a:latin typeface="Times New Roman" pitchFamily="18" charset="0"/>
                <a:cs typeface="Times New Roman" pitchFamily="18" charset="0"/>
              </a:rPr>
              <a:t>Sam bought a school bag on Sunday.</a:t>
            </a:r>
          </a:p>
          <a:p>
            <a:endParaRPr kumimoji="1" lang="en-US" altLang="zh-CN" sz="2000"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en-US" altLang="zh-CN" sz="2000">
                <a:latin typeface="Times New Roman" pitchFamily="18" charset="0"/>
                <a:cs typeface="Times New Roman" pitchFamily="18" charset="0"/>
              </a:rPr>
              <a:t>It’s big and blue. It’s not expensive, but it’s helpful.</a:t>
            </a:r>
          </a:p>
          <a:p>
            <a:r>
              <a:rPr kumimoji="1" lang="en-US" altLang="zh-CN" sz="2000">
                <a:latin typeface="Times New Roman" pitchFamily="18" charset="0"/>
                <a:cs typeface="Times New Roman" pitchFamily="18" charset="0"/>
              </a:rPr>
              <a:t>He can put many books in it.  </a:t>
            </a:r>
          </a:p>
        </p:txBody>
      </p:sp>
      <p:pic>
        <p:nvPicPr>
          <p:cNvPr id="27661" name="Picture 24" descr="c:\documents and settings\administrator\application data\360se6\User Data\temp\2348350_090827095_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710"/>
          <a:stretch>
            <a:fillRect/>
          </a:stretch>
        </p:blipFill>
        <p:spPr bwMode="auto">
          <a:xfrm>
            <a:off x="533432" y="5738837"/>
            <a:ext cx="11430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22" descr="c:\documents and settings\administrator\application data\360se6\User Data\temp\Redocn_2012070906015854.jpg"/>
          <p:cNvPicPr>
            <a:picLocks noChangeAspect="1" noChangeArrowheads="1"/>
          </p:cNvPicPr>
          <p:nvPr/>
        </p:nvPicPr>
        <p:blipFill>
          <a:blip r:embed="rId9"/>
          <a:srcRect l="17625" t="36967" r="17625" b="44077"/>
          <a:stretch>
            <a:fillRect/>
          </a:stretch>
        </p:blipFill>
        <p:spPr bwMode="auto">
          <a:xfrm>
            <a:off x="457232" y="5738837"/>
            <a:ext cx="1447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27" descr="c:\documents and settings\administrator\application data\360se6\User Data\temp\95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32" y="2295527"/>
            <a:ext cx="9286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25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7924832" y="2219327"/>
            <a:ext cx="1219200" cy="1143000"/>
          </a:xfrm>
          <a:prstGeom prst="trapezoid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3500430" y="642894"/>
            <a:ext cx="22860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b="1" dirty="0">
                <a:solidFill>
                  <a:srgbClr val="00CC00"/>
                </a:solidFill>
                <a:latin typeface="Arial Black" pitchFamily="34" charset="0"/>
              </a:rPr>
              <a:t>Read and check.</a:t>
            </a:r>
            <a:endParaRPr lang="zh-CN" altLang="en-US" b="1" dirty="0">
              <a:solidFill>
                <a:srgbClr val="00CC00"/>
              </a:solidFill>
              <a:latin typeface="Arial Black" pitchFamily="34" charset="0"/>
            </a:endParaRPr>
          </a:p>
        </p:txBody>
      </p:sp>
      <p:pic>
        <p:nvPicPr>
          <p:cNvPr id="27668" name="Picture 24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32" y="5205437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1" name="Picture 25"/>
          <p:cNvPicPr>
            <a:picLocks noChangeAspect="1" noChangeArrowheads="1"/>
          </p:cNvPicPr>
          <p:nvPr/>
        </p:nvPicPr>
        <p:blipFill>
          <a:blip r:embed="rId13" cstate="print"/>
          <a:srcRect l="-13793" t="9697" r="-10345" b="7879"/>
          <a:stretch>
            <a:fillRect/>
          </a:stretch>
        </p:blipFill>
        <p:spPr bwMode="auto">
          <a:xfrm>
            <a:off x="8001032" y="5129237"/>
            <a:ext cx="1143000" cy="1295400"/>
          </a:xfrm>
          <a:prstGeom prst="trapezoid">
            <a:avLst/>
          </a:prstGeom>
          <a:noFill/>
          <a:ln>
            <a:noFill/>
          </a:ln>
        </p:spPr>
      </p:pic>
      <p:pic>
        <p:nvPicPr>
          <p:cNvPr id="27670" name="Picture 2" descr="c:\documents and settings\administrator\application data\360se6\User Data\temp\11789085_154731275000_2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38" t="22069" r="13281" b="19447"/>
          <a:stretch>
            <a:fillRect/>
          </a:stretch>
        </p:blipFill>
        <p:spPr bwMode="auto">
          <a:xfrm>
            <a:off x="762032" y="3057527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71" name="Text Box 12"/>
          <p:cNvSpPr txBox="1">
            <a:spLocks noChangeArrowheads="1"/>
          </p:cNvSpPr>
          <p:nvPr/>
        </p:nvSpPr>
        <p:spPr bwMode="auto">
          <a:xfrm>
            <a:off x="838232" y="3133727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b="1"/>
              <a:t>￥</a:t>
            </a:r>
            <a:r>
              <a:rPr lang="en-US" altLang="zh-CN" sz="1400" b="1"/>
              <a:t>3,500</a:t>
            </a:r>
          </a:p>
        </p:txBody>
      </p:sp>
      <p:pic>
        <p:nvPicPr>
          <p:cNvPr id="27672" name="Picture 2" descr="c:\documents and settings\administrator\application data\360se6\User Data\temp\11789085_154731275000_2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38" t="22069" r="13281" b="19447"/>
          <a:stretch>
            <a:fillRect/>
          </a:stretch>
        </p:blipFill>
        <p:spPr bwMode="auto">
          <a:xfrm>
            <a:off x="8153432" y="3286127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73" name="Text Box 12"/>
          <p:cNvSpPr txBox="1">
            <a:spLocks noChangeArrowheads="1"/>
          </p:cNvSpPr>
          <p:nvPr/>
        </p:nvSpPr>
        <p:spPr bwMode="auto">
          <a:xfrm>
            <a:off x="8229632" y="3362327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b="1"/>
              <a:t>￥</a:t>
            </a:r>
            <a:r>
              <a:rPr lang="en-US" altLang="zh-CN" sz="1400" b="1"/>
              <a:t>49</a:t>
            </a:r>
          </a:p>
        </p:txBody>
      </p:sp>
      <p:pic>
        <p:nvPicPr>
          <p:cNvPr id="27674" name="Picture 2" descr="c:\documents and settings\administrator\application data\360se6\User Data\temp\11789085_154731275000_2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38" t="22069" r="13281" b="19447"/>
          <a:stretch>
            <a:fillRect/>
          </a:stretch>
        </p:blipFill>
        <p:spPr bwMode="auto">
          <a:xfrm>
            <a:off x="685832" y="6272237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75" name="Text Box 12"/>
          <p:cNvSpPr txBox="1">
            <a:spLocks noChangeArrowheads="1"/>
          </p:cNvSpPr>
          <p:nvPr/>
        </p:nvSpPr>
        <p:spPr bwMode="auto">
          <a:xfrm>
            <a:off x="762032" y="6348437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b="1"/>
              <a:t>￥</a:t>
            </a:r>
            <a:r>
              <a:rPr lang="en-US" altLang="zh-CN" sz="1400" b="1"/>
              <a:t>25</a:t>
            </a:r>
          </a:p>
        </p:txBody>
      </p:sp>
      <p:pic>
        <p:nvPicPr>
          <p:cNvPr id="27676" name="Picture 2" descr="c:\documents and settings\administrator\application data\360se6\User Data\temp\11789085_154731275000_2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38" t="22069" r="13281" b="19447"/>
          <a:stretch>
            <a:fillRect/>
          </a:stretch>
        </p:blipFill>
        <p:spPr bwMode="auto">
          <a:xfrm>
            <a:off x="8077232" y="6424637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77" name="Text Box 12"/>
          <p:cNvSpPr txBox="1">
            <a:spLocks noChangeArrowheads="1"/>
          </p:cNvSpPr>
          <p:nvPr/>
        </p:nvSpPr>
        <p:spPr bwMode="auto">
          <a:xfrm>
            <a:off x="8153432" y="6500837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b="1"/>
              <a:t>￥</a:t>
            </a:r>
            <a:r>
              <a:rPr lang="en-US" altLang="zh-CN" sz="1400" b="1"/>
              <a:t>289</a:t>
            </a:r>
          </a:p>
        </p:txBody>
      </p:sp>
      <p:grpSp>
        <p:nvGrpSpPr>
          <p:cNvPr id="2" name="组合 54"/>
          <p:cNvGrpSpPr>
            <a:grpSpLocks/>
          </p:cNvGrpSpPr>
          <p:nvPr/>
        </p:nvGrpSpPr>
        <p:grpSpPr bwMode="auto">
          <a:xfrm>
            <a:off x="1905032" y="1304927"/>
            <a:ext cx="2438400" cy="2057400"/>
            <a:chOff x="1600200" y="914400"/>
            <a:chExt cx="2438400" cy="2057400"/>
          </a:xfrm>
        </p:grpSpPr>
        <p:grpSp>
          <p:nvGrpSpPr>
            <p:cNvPr id="3" name="组合 32"/>
            <p:cNvGrpSpPr>
              <a:grpSpLocks/>
            </p:cNvGrpSpPr>
            <p:nvPr/>
          </p:nvGrpSpPr>
          <p:grpSpPr bwMode="auto">
            <a:xfrm>
              <a:off x="2057400" y="1828800"/>
              <a:ext cx="1066800" cy="228600"/>
              <a:chOff x="2362200" y="914400"/>
              <a:chExt cx="990600" cy="228600"/>
            </a:xfrm>
          </p:grpSpPr>
          <p:pic>
            <p:nvPicPr>
              <p:cNvPr id="27746" name="Picture 2"/>
              <p:cNvPicPr>
                <a:picLocks noChangeAspect="1" noChangeArrowheads="1"/>
              </p:cNvPicPr>
              <p:nvPr/>
            </p:nvPicPr>
            <p:blipFill>
              <a:blip r:embed="rId15"/>
              <a:srcRect r="13335" b="14285"/>
              <a:stretch>
                <a:fillRect/>
              </a:stretch>
            </p:blipFill>
            <p:spPr bwMode="auto">
              <a:xfrm>
                <a:off x="2362200" y="914400"/>
                <a:ext cx="990600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0" name="直接连接符 29"/>
              <p:cNvCxnSpPr/>
              <p:nvPr/>
            </p:nvCxnSpPr>
            <p:spPr>
              <a:xfrm>
                <a:off x="2362200" y="1143000"/>
                <a:ext cx="913946" cy="0"/>
              </a:xfrm>
              <a:prstGeom prst="line">
                <a:avLst/>
              </a:prstGeom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4" name="组合 33"/>
            <p:cNvGrpSpPr>
              <a:grpSpLocks/>
            </p:cNvGrpSpPr>
            <p:nvPr/>
          </p:nvGrpSpPr>
          <p:grpSpPr bwMode="auto">
            <a:xfrm>
              <a:off x="2133600" y="1219200"/>
              <a:ext cx="381000" cy="228600"/>
              <a:chOff x="2362200" y="914400"/>
              <a:chExt cx="990600" cy="228600"/>
            </a:xfrm>
          </p:grpSpPr>
          <p:pic>
            <p:nvPicPr>
              <p:cNvPr id="27744" name="Picture 2"/>
              <p:cNvPicPr>
                <a:picLocks noChangeAspect="1" noChangeArrowheads="1"/>
              </p:cNvPicPr>
              <p:nvPr/>
            </p:nvPicPr>
            <p:blipFill>
              <a:blip r:embed="rId15"/>
              <a:srcRect r="13335" b="14285"/>
              <a:stretch>
                <a:fillRect/>
              </a:stretch>
            </p:blipFill>
            <p:spPr bwMode="auto">
              <a:xfrm>
                <a:off x="2362200" y="914400"/>
                <a:ext cx="990600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6" name="直接连接符 35"/>
              <p:cNvCxnSpPr/>
              <p:nvPr/>
            </p:nvCxnSpPr>
            <p:spPr>
              <a:xfrm>
                <a:off x="2362200" y="1143000"/>
                <a:ext cx="916305" cy="0"/>
              </a:xfrm>
              <a:prstGeom prst="line">
                <a:avLst/>
              </a:prstGeom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5" name="组合 36"/>
            <p:cNvGrpSpPr>
              <a:grpSpLocks/>
            </p:cNvGrpSpPr>
            <p:nvPr/>
          </p:nvGrpSpPr>
          <p:grpSpPr bwMode="auto">
            <a:xfrm>
              <a:off x="3048000" y="1219200"/>
              <a:ext cx="609600" cy="228600"/>
              <a:chOff x="2362200" y="914400"/>
              <a:chExt cx="990600" cy="228600"/>
            </a:xfrm>
          </p:grpSpPr>
          <p:pic>
            <p:nvPicPr>
              <p:cNvPr id="27742" name="Picture 2"/>
              <p:cNvPicPr>
                <a:picLocks noChangeAspect="1" noChangeArrowheads="1"/>
              </p:cNvPicPr>
              <p:nvPr/>
            </p:nvPicPr>
            <p:blipFill>
              <a:blip r:embed="rId15"/>
              <a:srcRect r="13335" b="14285"/>
              <a:stretch>
                <a:fillRect/>
              </a:stretch>
            </p:blipFill>
            <p:spPr bwMode="auto">
              <a:xfrm>
                <a:off x="2362200" y="914400"/>
                <a:ext cx="990600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9" name="直接连接符 38"/>
              <p:cNvCxnSpPr/>
              <p:nvPr/>
            </p:nvCxnSpPr>
            <p:spPr>
              <a:xfrm>
                <a:off x="2362200" y="1143000"/>
                <a:ext cx="913209" cy="0"/>
              </a:xfrm>
              <a:prstGeom prst="line">
                <a:avLst/>
              </a:prstGeom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39"/>
            <p:cNvGrpSpPr>
              <a:grpSpLocks/>
            </p:cNvGrpSpPr>
            <p:nvPr/>
          </p:nvGrpSpPr>
          <p:grpSpPr bwMode="auto">
            <a:xfrm>
              <a:off x="1600200" y="1524000"/>
              <a:ext cx="990600" cy="228600"/>
              <a:chOff x="2362200" y="914400"/>
              <a:chExt cx="990600" cy="228600"/>
            </a:xfrm>
          </p:grpSpPr>
          <p:pic>
            <p:nvPicPr>
              <p:cNvPr id="27740" name="Picture 2"/>
              <p:cNvPicPr>
                <a:picLocks noChangeAspect="1" noChangeArrowheads="1"/>
              </p:cNvPicPr>
              <p:nvPr/>
            </p:nvPicPr>
            <p:blipFill>
              <a:blip r:embed="rId15"/>
              <a:srcRect r="13335" b="14285"/>
              <a:stretch>
                <a:fillRect/>
              </a:stretch>
            </p:blipFill>
            <p:spPr bwMode="auto">
              <a:xfrm>
                <a:off x="2362200" y="914400"/>
                <a:ext cx="990600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42" name="直接连接符 41"/>
              <p:cNvCxnSpPr/>
              <p:nvPr/>
            </p:nvCxnSpPr>
            <p:spPr>
              <a:xfrm>
                <a:off x="2362200" y="1143000"/>
                <a:ext cx="914400" cy="0"/>
              </a:xfrm>
              <a:prstGeom prst="line">
                <a:avLst/>
              </a:prstGeom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42"/>
            <p:cNvGrpSpPr>
              <a:grpSpLocks/>
            </p:cNvGrpSpPr>
            <p:nvPr/>
          </p:nvGrpSpPr>
          <p:grpSpPr bwMode="auto">
            <a:xfrm>
              <a:off x="2514600" y="2438400"/>
              <a:ext cx="1524000" cy="228600"/>
              <a:chOff x="2362200" y="914400"/>
              <a:chExt cx="990600" cy="228600"/>
            </a:xfrm>
          </p:grpSpPr>
          <p:pic>
            <p:nvPicPr>
              <p:cNvPr id="27738" name="Picture 2"/>
              <p:cNvPicPr>
                <a:picLocks noChangeAspect="1" noChangeArrowheads="1"/>
              </p:cNvPicPr>
              <p:nvPr/>
            </p:nvPicPr>
            <p:blipFill>
              <a:blip r:embed="rId15"/>
              <a:srcRect r="13335" b="14285"/>
              <a:stretch>
                <a:fillRect/>
              </a:stretch>
            </p:blipFill>
            <p:spPr bwMode="auto">
              <a:xfrm>
                <a:off x="2362200" y="914400"/>
                <a:ext cx="990600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45" name="直接连接符 44"/>
              <p:cNvCxnSpPr/>
              <p:nvPr/>
            </p:nvCxnSpPr>
            <p:spPr>
              <a:xfrm>
                <a:off x="2362200" y="1143000"/>
                <a:ext cx="914241" cy="0"/>
              </a:xfrm>
              <a:prstGeom prst="line">
                <a:avLst/>
              </a:prstGeom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8" name="组合 45"/>
            <p:cNvGrpSpPr>
              <a:grpSpLocks/>
            </p:cNvGrpSpPr>
            <p:nvPr/>
          </p:nvGrpSpPr>
          <p:grpSpPr bwMode="auto">
            <a:xfrm>
              <a:off x="1676400" y="2743200"/>
              <a:ext cx="609600" cy="228600"/>
              <a:chOff x="2362200" y="914400"/>
              <a:chExt cx="990600" cy="228600"/>
            </a:xfrm>
          </p:grpSpPr>
          <p:pic>
            <p:nvPicPr>
              <p:cNvPr id="27736" name="Picture 2"/>
              <p:cNvPicPr>
                <a:picLocks noChangeAspect="1" noChangeArrowheads="1"/>
              </p:cNvPicPr>
              <p:nvPr/>
            </p:nvPicPr>
            <p:blipFill>
              <a:blip r:embed="rId15"/>
              <a:srcRect r="13335" b="14285"/>
              <a:stretch>
                <a:fillRect/>
              </a:stretch>
            </p:blipFill>
            <p:spPr bwMode="auto">
              <a:xfrm>
                <a:off x="2362200" y="914400"/>
                <a:ext cx="990600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48" name="直接连接符 47"/>
              <p:cNvCxnSpPr/>
              <p:nvPr/>
            </p:nvCxnSpPr>
            <p:spPr>
              <a:xfrm>
                <a:off x="2362200" y="1143000"/>
                <a:ext cx="913209" cy="0"/>
              </a:xfrm>
              <a:prstGeom prst="line">
                <a:avLst/>
              </a:prstGeom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51"/>
            <p:cNvGrpSpPr>
              <a:grpSpLocks/>
            </p:cNvGrpSpPr>
            <p:nvPr/>
          </p:nvGrpSpPr>
          <p:grpSpPr bwMode="auto">
            <a:xfrm>
              <a:off x="2362200" y="914400"/>
              <a:ext cx="990600" cy="228600"/>
              <a:chOff x="2362200" y="914400"/>
              <a:chExt cx="990600" cy="228600"/>
            </a:xfrm>
          </p:grpSpPr>
          <p:pic>
            <p:nvPicPr>
              <p:cNvPr id="27734" name="Picture 2"/>
              <p:cNvPicPr>
                <a:picLocks noChangeAspect="1" noChangeArrowheads="1"/>
              </p:cNvPicPr>
              <p:nvPr/>
            </p:nvPicPr>
            <p:blipFill>
              <a:blip r:embed="rId15"/>
              <a:srcRect r="13335" b="14285"/>
              <a:stretch>
                <a:fillRect/>
              </a:stretch>
            </p:blipFill>
            <p:spPr bwMode="auto">
              <a:xfrm>
                <a:off x="2362200" y="914400"/>
                <a:ext cx="990600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4" name="直接连接符 53"/>
              <p:cNvCxnSpPr/>
              <p:nvPr/>
            </p:nvCxnSpPr>
            <p:spPr>
              <a:xfrm>
                <a:off x="2362200" y="1143000"/>
                <a:ext cx="914400" cy="0"/>
              </a:xfrm>
              <a:prstGeom prst="line">
                <a:avLst/>
              </a:prstGeom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组合 75"/>
          <p:cNvGrpSpPr>
            <a:grpSpLocks/>
          </p:cNvGrpSpPr>
          <p:nvPr/>
        </p:nvGrpSpPr>
        <p:grpSpPr bwMode="auto">
          <a:xfrm>
            <a:off x="5334032" y="1304927"/>
            <a:ext cx="2438400" cy="1833563"/>
            <a:chOff x="5029200" y="914400"/>
            <a:chExt cx="2438400" cy="1833563"/>
          </a:xfrm>
        </p:grpSpPr>
        <p:grpSp>
          <p:nvGrpSpPr>
            <p:cNvPr id="11" name="组合 59"/>
            <p:cNvGrpSpPr>
              <a:grpSpLocks/>
            </p:cNvGrpSpPr>
            <p:nvPr/>
          </p:nvGrpSpPr>
          <p:grpSpPr bwMode="auto">
            <a:xfrm>
              <a:off x="5791200" y="2362200"/>
              <a:ext cx="1676400" cy="385763"/>
              <a:chOff x="5791200" y="914400"/>
              <a:chExt cx="762000" cy="233363"/>
            </a:xfrm>
          </p:grpSpPr>
          <p:pic>
            <p:nvPicPr>
              <p:cNvPr id="27725" name="Picture 3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791200" y="914400"/>
                <a:ext cx="762000" cy="233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8" name="直接连接符 57"/>
              <p:cNvCxnSpPr/>
              <p:nvPr/>
            </p:nvCxnSpPr>
            <p:spPr>
              <a:xfrm>
                <a:off x="5791200" y="1142961"/>
                <a:ext cx="762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组合 60"/>
            <p:cNvGrpSpPr>
              <a:grpSpLocks/>
            </p:cNvGrpSpPr>
            <p:nvPr/>
          </p:nvGrpSpPr>
          <p:grpSpPr bwMode="auto">
            <a:xfrm>
              <a:off x="5410200" y="1524000"/>
              <a:ext cx="381000" cy="233363"/>
              <a:chOff x="5791200" y="914400"/>
              <a:chExt cx="762000" cy="233363"/>
            </a:xfrm>
          </p:grpSpPr>
          <p:pic>
            <p:nvPicPr>
              <p:cNvPr id="27723" name="Picture 3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791200" y="914400"/>
                <a:ext cx="762000" cy="233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63" name="直接连接符 62"/>
              <p:cNvCxnSpPr/>
              <p:nvPr/>
            </p:nvCxnSpPr>
            <p:spPr>
              <a:xfrm>
                <a:off x="5791200" y="1143000"/>
                <a:ext cx="762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63"/>
            <p:cNvGrpSpPr>
              <a:grpSpLocks/>
            </p:cNvGrpSpPr>
            <p:nvPr/>
          </p:nvGrpSpPr>
          <p:grpSpPr bwMode="auto">
            <a:xfrm>
              <a:off x="6172200" y="1524000"/>
              <a:ext cx="533400" cy="233363"/>
              <a:chOff x="5791200" y="914400"/>
              <a:chExt cx="762000" cy="233363"/>
            </a:xfrm>
          </p:grpSpPr>
          <p:pic>
            <p:nvPicPr>
              <p:cNvPr id="27721" name="Picture 3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791200" y="914400"/>
                <a:ext cx="762000" cy="233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66" name="直接连接符 65"/>
              <p:cNvCxnSpPr/>
              <p:nvPr/>
            </p:nvCxnSpPr>
            <p:spPr>
              <a:xfrm>
                <a:off x="5791200" y="1143000"/>
                <a:ext cx="762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组合 66"/>
            <p:cNvGrpSpPr>
              <a:grpSpLocks/>
            </p:cNvGrpSpPr>
            <p:nvPr/>
          </p:nvGrpSpPr>
          <p:grpSpPr bwMode="auto">
            <a:xfrm>
              <a:off x="5029200" y="1828800"/>
              <a:ext cx="1447800" cy="233363"/>
              <a:chOff x="5791200" y="914400"/>
              <a:chExt cx="762000" cy="233363"/>
            </a:xfrm>
          </p:grpSpPr>
          <p:pic>
            <p:nvPicPr>
              <p:cNvPr id="27719" name="Picture 3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791200" y="914400"/>
                <a:ext cx="762000" cy="233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69" name="直接连接符 68"/>
              <p:cNvCxnSpPr/>
              <p:nvPr/>
            </p:nvCxnSpPr>
            <p:spPr>
              <a:xfrm>
                <a:off x="5791200" y="1143000"/>
                <a:ext cx="762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组合 69"/>
            <p:cNvGrpSpPr>
              <a:grpSpLocks/>
            </p:cNvGrpSpPr>
            <p:nvPr/>
          </p:nvGrpSpPr>
          <p:grpSpPr bwMode="auto">
            <a:xfrm>
              <a:off x="5029200" y="2133600"/>
              <a:ext cx="762000" cy="233363"/>
              <a:chOff x="5791200" y="914400"/>
              <a:chExt cx="762000" cy="233363"/>
            </a:xfrm>
          </p:grpSpPr>
          <p:pic>
            <p:nvPicPr>
              <p:cNvPr id="27717" name="Picture 3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791200" y="914400"/>
                <a:ext cx="762000" cy="233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72" name="直接连接符 71"/>
              <p:cNvCxnSpPr/>
              <p:nvPr/>
            </p:nvCxnSpPr>
            <p:spPr>
              <a:xfrm>
                <a:off x="5791200" y="1143000"/>
                <a:ext cx="762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组合 72"/>
            <p:cNvGrpSpPr>
              <a:grpSpLocks/>
            </p:cNvGrpSpPr>
            <p:nvPr/>
          </p:nvGrpSpPr>
          <p:grpSpPr bwMode="auto">
            <a:xfrm>
              <a:off x="5791200" y="914400"/>
              <a:ext cx="762000" cy="233363"/>
              <a:chOff x="5791200" y="914400"/>
              <a:chExt cx="762000" cy="233363"/>
            </a:xfrm>
          </p:grpSpPr>
          <p:pic>
            <p:nvPicPr>
              <p:cNvPr id="27715" name="Picture 3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791200" y="914400"/>
                <a:ext cx="762000" cy="233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75" name="直接连接符 74"/>
              <p:cNvCxnSpPr/>
              <p:nvPr/>
            </p:nvCxnSpPr>
            <p:spPr>
              <a:xfrm>
                <a:off x="5791200" y="1143000"/>
                <a:ext cx="762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组合 108"/>
          <p:cNvGrpSpPr>
            <a:grpSpLocks/>
          </p:cNvGrpSpPr>
          <p:nvPr/>
        </p:nvGrpSpPr>
        <p:grpSpPr bwMode="auto">
          <a:xfrm>
            <a:off x="2362232" y="4624412"/>
            <a:ext cx="1676400" cy="1466850"/>
            <a:chOff x="2057400" y="4448175"/>
            <a:chExt cx="1676400" cy="1466850"/>
          </a:xfrm>
        </p:grpSpPr>
        <p:grpSp>
          <p:nvGrpSpPr>
            <p:cNvPr id="18" name="组合 79"/>
            <p:cNvGrpSpPr>
              <a:grpSpLocks/>
            </p:cNvGrpSpPr>
            <p:nvPr/>
          </p:nvGrpSpPr>
          <p:grpSpPr bwMode="auto">
            <a:xfrm>
              <a:off x="2057400" y="4448175"/>
              <a:ext cx="990600" cy="276225"/>
              <a:chOff x="2133600" y="4495800"/>
              <a:chExt cx="914400" cy="276225"/>
            </a:xfrm>
          </p:grpSpPr>
          <p:pic>
            <p:nvPicPr>
              <p:cNvPr id="27707" name="Picture 4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2133600" y="4495800"/>
                <a:ext cx="914400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79" name="直接连接符 78"/>
              <p:cNvCxnSpPr/>
              <p:nvPr/>
            </p:nvCxnSpPr>
            <p:spPr>
              <a:xfrm>
                <a:off x="2133600" y="4724400"/>
                <a:ext cx="9144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组合 80"/>
            <p:cNvGrpSpPr>
              <a:grpSpLocks/>
            </p:cNvGrpSpPr>
            <p:nvPr/>
          </p:nvGrpSpPr>
          <p:grpSpPr bwMode="auto">
            <a:xfrm>
              <a:off x="2971800" y="5638800"/>
              <a:ext cx="762000" cy="276225"/>
              <a:chOff x="2133600" y="4495800"/>
              <a:chExt cx="914400" cy="276225"/>
            </a:xfrm>
          </p:grpSpPr>
          <p:pic>
            <p:nvPicPr>
              <p:cNvPr id="27705" name="Picture 4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2133600" y="4495800"/>
                <a:ext cx="914400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83" name="直接连接符 82"/>
              <p:cNvCxnSpPr/>
              <p:nvPr/>
            </p:nvCxnSpPr>
            <p:spPr>
              <a:xfrm>
                <a:off x="2133600" y="4724400"/>
                <a:ext cx="9144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83"/>
            <p:cNvGrpSpPr>
              <a:grpSpLocks/>
            </p:cNvGrpSpPr>
            <p:nvPr/>
          </p:nvGrpSpPr>
          <p:grpSpPr bwMode="auto">
            <a:xfrm>
              <a:off x="2133600" y="5029200"/>
              <a:ext cx="457200" cy="276225"/>
              <a:chOff x="2133600" y="4495800"/>
              <a:chExt cx="914400" cy="276225"/>
            </a:xfrm>
          </p:grpSpPr>
          <p:pic>
            <p:nvPicPr>
              <p:cNvPr id="27703" name="Picture 4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2133600" y="4495800"/>
                <a:ext cx="914400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86" name="直接连接符 85"/>
              <p:cNvCxnSpPr/>
              <p:nvPr/>
            </p:nvCxnSpPr>
            <p:spPr>
              <a:xfrm>
                <a:off x="2133600" y="4724400"/>
                <a:ext cx="9144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组合 86"/>
            <p:cNvGrpSpPr>
              <a:grpSpLocks/>
            </p:cNvGrpSpPr>
            <p:nvPr/>
          </p:nvGrpSpPr>
          <p:grpSpPr bwMode="auto">
            <a:xfrm>
              <a:off x="2057400" y="5334000"/>
              <a:ext cx="609600" cy="276225"/>
              <a:chOff x="2133600" y="4495800"/>
              <a:chExt cx="914400" cy="276225"/>
            </a:xfrm>
          </p:grpSpPr>
          <p:pic>
            <p:nvPicPr>
              <p:cNvPr id="27701" name="Picture 4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2133600" y="4495800"/>
                <a:ext cx="914400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89" name="直接连接符 88"/>
              <p:cNvCxnSpPr/>
              <p:nvPr/>
            </p:nvCxnSpPr>
            <p:spPr>
              <a:xfrm>
                <a:off x="2133600" y="4724400"/>
                <a:ext cx="9144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组合 89"/>
            <p:cNvGrpSpPr>
              <a:grpSpLocks/>
            </p:cNvGrpSpPr>
            <p:nvPr/>
          </p:nvGrpSpPr>
          <p:grpSpPr bwMode="auto">
            <a:xfrm>
              <a:off x="3048000" y="5029200"/>
              <a:ext cx="381000" cy="276225"/>
              <a:chOff x="2133600" y="4495800"/>
              <a:chExt cx="914400" cy="276225"/>
            </a:xfrm>
          </p:grpSpPr>
          <p:pic>
            <p:nvPicPr>
              <p:cNvPr id="27699" name="Picture 4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2133600" y="4495800"/>
                <a:ext cx="914400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92" name="直接连接符 91"/>
              <p:cNvCxnSpPr/>
              <p:nvPr/>
            </p:nvCxnSpPr>
            <p:spPr>
              <a:xfrm>
                <a:off x="2133600" y="4724400"/>
                <a:ext cx="9144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组合 109"/>
          <p:cNvGrpSpPr>
            <a:grpSpLocks/>
          </p:cNvGrpSpPr>
          <p:nvPr/>
        </p:nvGrpSpPr>
        <p:grpSpPr bwMode="auto">
          <a:xfrm>
            <a:off x="5410232" y="5062562"/>
            <a:ext cx="1905000" cy="971550"/>
            <a:chOff x="5105400" y="4886326"/>
            <a:chExt cx="1905000" cy="971548"/>
          </a:xfrm>
        </p:grpSpPr>
        <p:grpSp>
          <p:nvGrpSpPr>
            <p:cNvPr id="25" name="组合 98"/>
            <p:cNvGrpSpPr>
              <a:grpSpLocks/>
            </p:cNvGrpSpPr>
            <p:nvPr/>
          </p:nvGrpSpPr>
          <p:grpSpPr bwMode="auto">
            <a:xfrm>
              <a:off x="5562600" y="4886326"/>
              <a:ext cx="457200" cy="295274"/>
              <a:chOff x="4081462" y="3286125"/>
              <a:chExt cx="981076" cy="295274"/>
            </a:xfrm>
          </p:grpSpPr>
          <p:pic>
            <p:nvPicPr>
              <p:cNvPr id="27692" name="Picture 5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4081463" y="3286125"/>
                <a:ext cx="981075" cy="28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98" name="直接连接符 97"/>
              <p:cNvCxnSpPr/>
              <p:nvPr/>
            </p:nvCxnSpPr>
            <p:spPr>
              <a:xfrm rot="10800000" flipH="1">
                <a:off x="4081462" y="3581399"/>
                <a:ext cx="98107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组合 99"/>
            <p:cNvGrpSpPr>
              <a:grpSpLocks/>
            </p:cNvGrpSpPr>
            <p:nvPr/>
          </p:nvGrpSpPr>
          <p:grpSpPr bwMode="auto">
            <a:xfrm>
              <a:off x="6477000" y="4886326"/>
              <a:ext cx="533400" cy="295274"/>
              <a:chOff x="4081462" y="3286125"/>
              <a:chExt cx="981076" cy="295274"/>
            </a:xfrm>
          </p:grpSpPr>
          <p:pic>
            <p:nvPicPr>
              <p:cNvPr id="27690" name="Picture 5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4081463" y="3286125"/>
                <a:ext cx="981075" cy="28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02" name="直接连接符 101"/>
              <p:cNvCxnSpPr/>
              <p:nvPr/>
            </p:nvCxnSpPr>
            <p:spPr>
              <a:xfrm rot="10800000" flipH="1">
                <a:off x="4081462" y="3581399"/>
                <a:ext cx="98107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102"/>
            <p:cNvGrpSpPr>
              <a:grpSpLocks/>
            </p:cNvGrpSpPr>
            <p:nvPr/>
          </p:nvGrpSpPr>
          <p:grpSpPr bwMode="auto">
            <a:xfrm>
              <a:off x="5105400" y="5257800"/>
              <a:ext cx="914400" cy="295274"/>
              <a:chOff x="4081462" y="3286125"/>
              <a:chExt cx="981076" cy="295274"/>
            </a:xfrm>
          </p:grpSpPr>
          <p:pic>
            <p:nvPicPr>
              <p:cNvPr id="27688" name="Picture 5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4081463" y="3286125"/>
                <a:ext cx="981075" cy="28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05" name="直接连接符 104"/>
              <p:cNvCxnSpPr/>
              <p:nvPr/>
            </p:nvCxnSpPr>
            <p:spPr>
              <a:xfrm rot="10800000" flipH="1">
                <a:off x="4081462" y="3581399"/>
                <a:ext cx="98107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组合 105"/>
            <p:cNvGrpSpPr>
              <a:grpSpLocks/>
            </p:cNvGrpSpPr>
            <p:nvPr/>
          </p:nvGrpSpPr>
          <p:grpSpPr bwMode="auto">
            <a:xfrm>
              <a:off x="5486400" y="5562600"/>
              <a:ext cx="990600" cy="295274"/>
              <a:chOff x="4081462" y="3286125"/>
              <a:chExt cx="981076" cy="295274"/>
            </a:xfrm>
          </p:grpSpPr>
          <p:pic>
            <p:nvPicPr>
              <p:cNvPr id="27686" name="Picture 5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4081463" y="3286125"/>
                <a:ext cx="981075" cy="28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08" name="直接连接符 107"/>
              <p:cNvCxnSpPr/>
              <p:nvPr/>
            </p:nvCxnSpPr>
            <p:spPr>
              <a:xfrm rot="10800000" flipH="1">
                <a:off x="4081462" y="3581399"/>
                <a:ext cx="98107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 descr="97752da461b730b99152ee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DFA"/>
              </a:clrFrom>
              <a:clrTo>
                <a:srgbClr val="FAFDFA">
                  <a:alpha val="0"/>
                </a:srgbClr>
              </a:clrTo>
            </a:clrChange>
          </a:blip>
          <a:srcRect l="10596" t="8824"/>
          <a:stretch>
            <a:fillRect/>
          </a:stretch>
        </p:blipFill>
        <p:spPr bwMode="auto">
          <a:xfrm>
            <a:off x="7467600" y="381000"/>
            <a:ext cx="1285875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AutoShape 7"/>
          <p:cNvSpPr>
            <a:spLocks noChangeArrowheads="1"/>
          </p:cNvSpPr>
          <p:nvPr/>
        </p:nvSpPr>
        <p:spPr bwMode="auto">
          <a:xfrm>
            <a:off x="571472" y="533400"/>
            <a:ext cx="6362728" cy="762000"/>
          </a:xfrm>
          <a:prstGeom prst="wedgeRoundRectCallout">
            <a:avLst>
              <a:gd name="adj1" fmla="val 64954"/>
              <a:gd name="adj2" fmla="val -8731"/>
              <a:gd name="adj3" fmla="val 16667"/>
            </a:avLst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642910" y="568091"/>
            <a:ext cx="62817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/>
              <a:t>I’ve got …/ … bought …</a:t>
            </a:r>
          </a:p>
        </p:txBody>
      </p:sp>
      <p:pic>
        <p:nvPicPr>
          <p:cNvPr id="28678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DFA"/>
              </a:clrFrom>
              <a:clrTo>
                <a:srgbClr val="FAFDFA">
                  <a:alpha val="0"/>
                </a:srgbClr>
              </a:clrTo>
            </a:clrChange>
          </a:blip>
          <a:srcRect l="11189" t="8824"/>
          <a:stretch>
            <a:fillRect/>
          </a:stretch>
        </p:blipFill>
        <p:spPr bwMode="auto">
          <a:xfrm>
            <a:off x="0" y="2209800"/>
            <a:ext cx="1209675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1447800" y="1752600"/>
            <a:ext cx="6624662" cy="2514600"/>
          </a:xfrm>
          <a:prstGeom prst="wedgeRoundRectCallout">
            <a:avLst>
              <a:gd name="adj1" fmla="val -60384"/>
              <a:gd name="adj2" fmla="val -11991"/>
              <a:gd name="adj3" fmla="val 16667"/>
            </a:avLst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" y="152400"/>
            <a:ext cx="14478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b="1" dirty="0">
                <a:solidFill>
                  <a:srgbClr val="00CC00"/>
                </a:solidFill>
                <a:latin typeface="Arial Black" pitchFamily="34" charset="0"/>
              </a:rPr>
              <a:t>Pair Work</a:t>
            </a:r>
            <a:endParaRPr lang="zh-CN" altLang="en-US" b="1" dirty="0">
              <a:solidFill>
                <a:srgbClr val="00CC00"/>
              </a:solidFill>
              <a:latin typeface="Arial Black" pitchFamily="34" charset="0"/>
            </a:endParaRPr>
          </a:p>
        </p:txBody>
      </p:sp>
      <p:sp>
        <p:nvSpPr>
          <p:cNvPr id="11" name="矩形 9"/>
          <p:cNvSpPr>
            <a:spLocks noChangeArrowheads="1"/>
          </p:cNvSpPr>
          <p:nvPr/>
        </p:nvSpPr>
        <p:spPr bwMode="auto">
          <a:xfrm>
            <a:off x="152400" y="4419600"/>
            <a:ext cx="8915399" cy="23144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kumimoji="1" lang="en-US" altLang="zh-CN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Tips: </a:t>
            </a:r>
          </a:p>
          <a:p>
            <a:pPr>
              <a:lnSpc>
                <a:spcPct val="90000"/>
              </a:lnSpc>
              <a:defRPr/>
            </a:pPr>
            <a:r>
              <a:rPr kumimoji="1" lang="en-US" altLang="zh-CN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When?               </a:t>
            </a:r>
            <a:r>
              <a:rPr kumimoji="1" lang="en-US" altLang="zh-CN" b="1">
                <a:solidFill>
                  <a:schemeClr val="bg1"/>
                </a:solidFill>
                <a:latin typeface="Comic Sans MS" pitchFamily="66" charset="0"/>
              </a:rPr>
              <a:t>last…, yesterday,…</a:t>
            </a:r>
          </a:p>
          <a:p>
            <a:pPr>
              <a:lnSpc>
                <a:spcPct val="90000"/>
              </a:lnSpc>
              <a:defRPr/>
            </a:pPr>
            <a:r>
              <a:rPr kumimoji="1" lang="en-US" altLang="zh-CN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is it like?</a:t>
            </a:r>
            <a:r>
              <a:rPr kumimoji="1" lang="zh-CN" alt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zh-CN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zh-CN" b="1">
                <a:solidFill>
                  <a:schemeClr val="bg1"/>
                </a:solidFill>
                <a:latin typeface="Comic Sans MS" pitchFamily="66" charset="0"/>
              </a:rPr>
              <a:t>beautiful, small / big, tall / short, long / short, old / new…;</a:t>
            </a:r>
          </a:p>
          <a:p>
            <a:pPr>
              <a:lnSpc>
                <a:spcPct val="90000"/>
              </a:lnSpc>
              <a:defRPr/>
            </a:pPr>
            <a:r>
              <a:rPr kumimoji="1" lang="en-US" altLang="zh-CN" b="1">
                <a:solidFill>
                  <a:schemeClr val="bg1"/>
                </a:solidFill>
                <a:latin typeface="Comic Sans MS" pitchFamily="66" charset="0"/>
              </a:rPr>
              <a:t>                    color…;</a:t>
            </a:r>
          </a:p>
          <a:p>
            <a:pPr>
              <a:lnSpc>
                <a:spcPct val="90000"/>
              </a:lnSpc>
              <a:defRPr/>
            </a:pPr>
            <a:r>
              <a:rPr kumimoji="1" lang="en-US" altLang="zh-CN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Price</a:t>
            </a:r>
            <a:r>
              <a:rPr kumimoji="1" lang="zh-CN" alt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（价值）</a:t>
            </a:r>
            <a:r>
              <a:rPr kumimoji="1" lang="en-US" altLang="zh-CN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zh-CN" b="1">
                <a:solidFill>
                  <a:schemeClr val="bg1"/>
                </a:solidFill>
                <a:latin typeface="Comic Sans MS" pitchFamily="66" charset="0"/>
              </a:rPr>
              <a:t> expensive-cheap;</a:t>
            </a:r>
          </a:p>
          <a:p>
            <a:pPr>
              <a:lnSpc>
                <a:spcPct val="90000"/>
              </a:lnSpc>
              <a:defRPr/>
            </a:pPr>
            <a:r>
              <a:rPr kumimoji="1" lang="en-US" altLang="zh-CN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can it do? </a:t>
            </a:r>
            <a:r>
              <a:rPr kumimoji="1" lang="en-US" altLang="zh-CN" b="1">
                <a:solidFill>
                  <a:schemeClr val="bg1"/>
                </a:solidFill>
                <a:latin typeface="Comic Sans MS" pitchFamily="66" charset="0"/>
              </a:rPr>
              <a:t>helpful…</a:t>
            </a:r>
          </a:p>
        </p:txBody>
      </p:sp>
      <p:sp>
        <p:nvSpPr>
          <p:cNvPr id="28686" name="矩形 12"/>
          <p:cNvSpPr>
            <a:spLocks noChangeArrowheads="1"/>
          </p:cNvSpPr>
          <p:nvPr/>
        </p:nvSpPr>
        <p:spPr bwMode="auto">
          <a:xfrm>
            <a:off x="1752600" y="1752600"/>
            <a:ext cx="596267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/>
              <a:t>When …?                         Is it…?                           What color…?               What can it / you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14" y="1000108"/>
            <a:ext cx="242889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zh-CN" b="1" dirty="0">
                <a:solidFill>
                  <a:srgbClr val="00CC00"/>
                </a:solidFill>
                <a:latin typeface="Arial Black" pitchFamily="34" charset="0"/>
              </a:rPr>
              <a:t>Look and say.</a:t>
            </a:r>
            <a:endParaRPr lang="zh-CN" altLang="en-US" b="1" dirty="0">
              <a:solidFill>
                <a:srgbClr val="00CC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Documents and Settings\Administrator\桌面\图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49202"/>
            <a:ext cx="6143668" cy="4465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85786" y="2139968"/>
            <a:ext cx="792961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dirty="0"/>
              <a:t>Observe carefully, you will find more.</a:t>
            </a:r>
          </a:p>
          <a:p>
            <a:endParaRPr lang="en-US" altLang="zh-CN" sz="3200" dirty="0"/>
          </a:p>
          <a:p>
            <a:pPr algn="ctr"/>
            <a:r>
              <a:rPr lang="zh-CN" altLang="en-US" sz="3200" dirty="0"/>
              <a:t>仔细观察，你会发现更多</a:t>
            </a:r>
            <a:r>
              <a:rPr lang="en-US" altLang="zh-CN" sz="3200" dirty="0">
                <a:latin typeface="宋体" pitchFamily="2" charset="-122"/>
              </a:rPr>
              <a:t>……</a:t>
            </a:r>
            <a:endParaRPr kumimoji="1" lang="en-US" altLang="zh-CN" sz="3200" b="1" dirty="0">
              <a:latin typeface="宋体" pitchFamily="2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433986" y="4121168"/>
            <a:ext cx="213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3300"/>
                </a:solidFill>
                <a:latin typeface="Comic Sans MS" pitchFamily="66" charset="0"/>
              </a:rPr>
              <a:t>beautiful</a:t>
            </a:r>
            <a:endParaRPr lang="zh-CN" altLang="en-US" sz="320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67186" y="4502168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0070C0"/>
                </a:solidFill>
                <a:latin typeface="Comic Sans MS" pitchFamily="66" charset="0"/>
              </a:rPr>
              <a:t>big</a:t>
            </a:r>
            <a:endParaRPr lang="zh-CN" altLang="en-US" sz="320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62186" y="5264168"/>
            <a:ext cx="144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CC00"/>
                </a:solidFill>
                <a:latin typeface="Comic Sans MS" pitchFamily="66" charset="0"/>
              </a:rPr>
              <a:t>cheap</a:t>
            </a:r>
            <a:endParaRPr lang="zh-CN" altLang="en-US" sz="3200">
              <a:solidFill>
                <a:srgbClr val="FFCC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23986" y="4197368"/>
            <a:ext cx="213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7030A0"/>
                </a:solidFill>
                <a:latin typeface="Comic Sans MS" pitchFamily="66" charset="0"/>
              </a:rPr>
              <a:t>expensive</a:t>
            </a:r>
            <a:endParaRPr lang="zh-CN" altLang="en-US" sz="320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67186" y="5416568"/>
            <a:ext cx="167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00B050"/>
                </a:solidFill>
                <a:latin typeface="Comic Sans MS" pitchFamily="66" charset="0"/>
              </a:rPr>
              <a:t>helpful</a:t>
            </a:r>
            <a:endParaRPr lang="zh-CN" altLang="en-US" sz="320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1142984"/>
            <a:ext cx="22860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zh-CN" b="1" dirty="0">
                <a:solidFill>
                  <a:srgbClr val="00CC00"/>
                </a:solidFill>
                <a:latin typeface="Arial Black" pitchFamily="34" charset="0"/>
              </a:rPr>
              <a:t>Look and think.</a:t>
            </a:r>
            <a:endParaRPr lang="zh-CN" altLang="en-US" b="1" dirty="0">
              <a:solidFill>
                <a:srgbClr val="00CC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/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2438400" y="838200"/>
            <a:ext cx="3810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altLang="zh-C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黑体"/>
                <a:ea typeface="黑体"/>
              </a:rPr>
              <a:t>Homework:</a:t>
            </a:r>
            <a:endParaRPr lang="zh-CN" alt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4997"/>
                  </a:srgbClr>
                </a:outerShdw>
              </a:effectLst>
              <a:latin typeface="黑体"/>
              <a:ea typeface="黑体"/>
            </a:endParaRPr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1371600" y="2133600"/>
            <a:ext cx="7315200" cy="1687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altLang="zh-CN" sz="2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1. Read the dialogue.</a:t>
            </a:r>
          </a:p>
          <a:p>
            <a:pPr algn="ctr">
              <a:defRPr/>
            </a:pPr>
            <a:endParaRPr lang="en-US" altLang="zh-CN" sz="20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/>
            </a:endParaRPr>
          </a:p>
          <a:p>
            <a:pPr>
              <a:defRPr/>
            </a:pPr>
            <a:r>
              <a:rPr lang="en-US" altLang="zh-CN" sz="2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2. Draw and describe more things you have got.</a:t>
            </a:r>
            <a:endParaRPr lang="zh-CN" altLang="en-US" sz="20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/>
            </a:endParaRPr>
          </a:p>
        </p:txBody>
      </p:sp>
      <p:sp>
        <p:nvSpPr>
          <p:cNvPr id="4" name="AutoShape 5" descr="c:\documents and settings\administrator\application data\360se6\User Data\temp\(201232819380-G7X306)0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AutoShape 7" descr="c:\documents and settings\administrator\application data\360se6\User Data\temp\(201232819380-G7X306)0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AutoShape 9" descr="c:\documents and settings\administrator\application data\360se6\User Data\temp\(201232819380-G7X306)0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AutoShape 11" descr="c:\documents and settings\administrator\application data\360se6\User Data\temp\(201232819380-G7X306)0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AutoShape 13" descr="c:\documents and settings\administrator\application data\360se6\User Data\temp\(201232819380-G7X306)0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AutoShape 15" descr="c:\documents and settings\administrator\application data\360se6\User Data\temp\(201232819380-G7X306)0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桌面\图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643966" cy="4143404"/>
          </a:xfrm>
          <a:prstGeom prst="rect">
            <a:avLst/>
          </a:prstGeom>
          <a:noFill/>
        </p:spPr>
      </p:pic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2786050" y="1976432"/>
            <a:ext cx="883446" cy="809626"/>
          </a:xfrm>
          <a:prstGeom prst="ellips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142976" y="773652"/>
            <a:ext cx="257176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zh-CN" b="1" dirty="0">
                <a:solidFill>
                  <a:srgbClr val="00CC00"/>
                </a:solidFill>
                <a:latin typeface="Arial Black" pitchFamily="34" charset="0"/>
              </a:rPr>
              <a:t>Look and say.</a:t>
            </a:r>
            <a:endParaRPr lang="zh-CN" altLang="en-US" b="1" dirty="0">
              <a:solidFill>
                <a:srgbClr val="00CC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124200" y="533400"/>
            <a:ext cx="1219200" cy="457200"/>
          </a:xfrm>
          <a:prstGeom prst="actionButtonBlank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285852" y="845090"/>
            <a:ext cx="225266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zh-CN" b="1" dirty="0">
                <a:solidFill>
                  <a:srgbClr val="00CC00"/>
                </a:solidFill>
                <a:latin typeface="Arial Black" pitchFamily="34" charset="0"/>
              </a:rPr>
              <a:t>Look and say.</a:t>
            </a:r>
            <a:endParaRPr lang="zh-CN" altLang="en-US" b="1" dirty="0">
              <a:solidFill>
                <a:srgbClr val="00CC00"/>
              </a:solidFill>
              <a:latin typeface="Arial Black" pitchFamily="34" charset="0"/>
            </a:endParaRPr>
          </a:p>
        </p:txBody>
      </p:sp>
      <p:pic>
        <p:nvPicPr>
          <p:cNvPr id="3074" name="Picture 2" descr="C:\Documents and Settings\Administrator\桌面\图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8643998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2000" y="34290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143108" y="5500702"/>
            <a:ext cx="548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The computer is expensive. </a:t>
            </a:r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28860" y="1142984"/>
            <a:ext cx="4724400" cy="43547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167" b="1659"/>
          <a:stretch>
            <a:fillRect/>
          </a:stretch>
        </p:blipFill>
        <p:spPr bwMode="auto">
          <a:xfrm>
            <a:off x="2214546" y="4786322"/>
            <a:ext cx="4632325" cy="71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9708" y="800120"/>
            <a:ext cx="7543800" cy="1143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09708" y="1943120"/>
            <a:ext cx="7315200" cy="4343400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8333" r="20186"/>
          <a:stretch>
            <a:fillRect/>
          </a:stretch>
        </p:blipFill>
        <p:spPr bwMode="auto">
          <a:xfrm>
            <a:off x="5934108" y="3467120"/>
            <a:ext cx="2133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8333" r="20186"/>
          <a:stretch>
            <a:fillRect/>
          </a:stretch>
        </p:blipFill>
        <p:spPr bwMode="auto">
          <a:xfrm>
            <a:off x="1285908" y="3970358"/>
            <a:ext cx="2133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631" r="20229"/>
          <a:stretch>
            <a:fillRect/>
          </a:stretch>
        </p:blipFill>
        <p:spPr bwMode="auto">
          <a:xfrm>
            <a:off x="1438308" y="925533"/>
            <a:ext cx="3276600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981108" y="5030808"/>
            <a:ext cx="8305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latin typeface="Times New Roman" pitchFamily="18" charset="0"/>
                <a:cs typeface="Times New Roman" pitchFamily="18" charset="0"/>
              </a:rPr>
              <a:t>The _____computer is expensive.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00108" y="140972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latin typeface="Comic Sans MS" pitchFamily="66" charset="0"/>
              </a:rPr>
              <a:t> big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610508" y="2109808"/>
            <a:ext cx="129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Comic Sans MS" pitchFamily="66" charset="0"/>
              </a:rPr>
              <a:t> small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666908" y="4319608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￥</a:t>
            </a:r>
            <a:r>
              <a:rPr lang="en-US" altLang="zh-CN" sz="2800" b="1"/>
              <a:t>6,000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315108" y="384812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￥</a:t>
            </a:r>
            <a:r>
              <a:rPr lang="en-US" altLang="zh-CN" sz="2800" b="1"/>
              <a:t>2,000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047908" y="5030808"/>
            <a:ext cx="106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latin typeface="Times New Roman" pitchFamily="18" charset="0"/>
                <a:cs typeface="Times New Roman" pitchFamily="18" charset="0"/>
              </a:rPr>
              <a:t>big</a:t>
            </a:r>
            <a:endParaRPr lang="en-US" altLang="zh-CN" sz="3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6508" y="1417658"/>
            <a:ext cx="1703388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43574" y="1325579"/>
            <a:ext cx="33877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3265" r="4318" b="5305"/>
          <a:stretch>
            <a:fillRect/>
          </a:stretch>
        </p:blipFill>
        <p:spPr bwMode="auto">
          <a:xfrm>
            <a:off x="1633574" y="1325579"/>
            <a:ext cx="31353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481174" y="5211779"/>
            <a:ext cx="830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latin typeface="Times New Roman" pitchFamily="18" charset="0"/>
                <a:cs typeface="Times New Roman" pitchFamily="18" charset="0"/>
              </a:rPr>
              <a:t>The _____ computer is expensive.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471774" y="5211779"/>
            <a:ext cx="106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latin typeface="Times New Roman" pitchFamily="18" charset="0"/>
                <a:cs typeface="Times New Roman" pitchFamily="18" charset="0"/>
              </a:rPr>
              <a:t>new </a:t>
            </a:r>
            <a:endParaRPr lang="en-US" altLang="zh-CN" sz="36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组合 10"/>
          <p:cNvGrpSpPr>
            <a:grpSpLocks/>
          </p:cNvGrpSpPr>
          <p:nvPr/>
        </p:nvGrpSpPr>
        <p:grpSpPr bwMode="auto">
          <a:xfrm>
            <a:off x="1633574" y="3611579"/>
            <a:ext cx="2133600" cy="900113"/>
            <a:chOff x="1219200" y="3048000"/>
            <a:chExt cx="2133600" cy="900113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t="8333" r="20186"/>
            <a:stretch>
              <a:fillRect/>
            </a:stretch>
          </p:blipFill>
          <p:spPr bwMode="auto">
            <a:xfrm>
              <a:off x="1219200" y="3048000"/>
              <a:ext cx="2133600" cy="868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600200" y="3429000"/>
              <a:ext cx="16002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/>
                <a:t>￥</a:t>
              </a:r>
              <a:r>
                <a:rPr lang="en-US" altLang="zh-CN" sz="2800" b="1"/>
                <a:t>100</a:t>
              </a:r>
            </a:p>
          </p:txBody>
        </p:sp>
      </p:grpSp>
      <p:grpSp>
        <p:nvGrpSpPr>
          <p:cNvPr id="11" name="组合 11"/>
          <p:cNvGrpSpPr>
            <a:grpSpLocks/>
          </p:cNvGrpSpPr>
          <p:nvPr/>
        </p:nvGrpSpPr>
        <p:grpSpPr bwMode="auto">
          <a:xfrm>
            <a:off x="5672174" y="3535379"/>
            <a:ext cx="2133600" cy="900113"/>
            <a:chOff x="5257800" y="2971800"/>
            <a:chExt cx="2133600" cy="900113"/>
          </a:xfrm>
        </p:grpSpPr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t="8333" r="20186"/>
            <a:stretch>
              <a:fillRect/>
            </a:stretch>
          </p:blipFill>
          <p:spPr bwMode="auto">
            <a:xfrm>
              <a:off x="5257800" y="2971800"/>
              <a:ext cx="2133600" cy="868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5638800" y="3352800"/>
              <a:ext cx="16002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/>
                <a:t>￥</a:t>
              </a:r>
              <a:r>
                <a:rPr lang="en-US" altLang="zh-CN" sz="2800" b="1"/>
                <a:t>5,000</a:t>
              </a:r>
            </a:p>
          </p:txBody>
        </p:sp>
      </p:grp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500974" y="1706579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latin typeface="Comic Sans MS" pitchFamily="66" charset="0"/>
              </a:rPr>
              <a:t> new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19174" y="2011379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latin typeface="Comic Sans MS" pitchFamily="66" charset="0"/>
              </a:rPr>
              <a:t> 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istrator\桌面\图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714488"/>
            <a:ext cx="8643966" cy="3857652"/>
          </a:xfrm>
          <a:prstGeom prst="rect">
            <a:avLst/>
          </a:prstGeom>
          <a:noFill/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071670" y="2428868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786050" y="3357562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285852" y="785794"/>
            <a:ext cx="225266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zh-CN" b="1" dirty="0">
                <a:solidFill>
                  <a:srgbClr val="00CC00"/>
                </a:solidFill>
                <a:latin typeface="Arial Black" pitchFamily="34" charset="0"/>
              </a:rPr>
              <a:t>Look and say.</a:t>
            </a:r>
            <a:endParaRPr lang="zh-CN" altLang="en-US" b="1" dirty="0">
              <a:solidFill>
                <a:srgbClr val="00CC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istrator\桌面\图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1"/>
            <a:ext cx="8572528" cy="3774041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3286116" y="2357430"/>
            <a:ext cx="1214446" cy="78581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5400" dirty="0"/>
              <a:t>?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7215206" y="1847848"/>
            <a:ext cx="1371600" cy="1295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5400" dirty="0" smtClean="0"/>
              <a:t>?</a:t>
            </a:r>
            <a:endParaRPr lang="en-US" altLang="zh-CN" sz="5400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5524512" y="3143248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37195b6392b791e44496e942d8343c23d38d0"/>
</p:tagLst>
</file>

<file path=ppt/theme/theme1.xml><?xml version="1.0" encoding="utf-8"?>
<a:theme xmlns:a="http://schemas.openxmlformats.org/drawingml/2006/main" name="B121">
  <a:themeElements>
    <a:clrScheme name="B12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121">
      <a:majorFont>
        <a:latin typeface="-소망B"/>
        <a:ea typeface="-소망B"/>
        <a:cs typeface=""/>
      </a:majorFont>
      <a:minorFont>
        <a:latin typeface="-소망M"/>
        <a:ea typeface="-소망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B12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2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121">
  <a:themeElements>
    <a:clrScheme name="B12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121">
      <a:majorFont>
        <a:latin typeface="-소망B"/>
        <a:ea typeface="-소망B"/>
        <a:cs typeface=""/>
      </a:majorFont>
      <a:minorFont>
        <a:latin typeface="-소망M"/>
        <a:ea typeface="-소망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B12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2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765</Words>
  <Application>Microsoft Macintosh PowerPoint</Application>
  <PresentationFormat>全屏显示(4:3)</PresentationFormat>
  <Paragraphs>152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B121</vt:lpstr>
      <vt:lpstr>1_B121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10 Unit 1</dc:title>
  <dc:creator>dell</dc:creator>
  <cp:lastModifiedBy>cb</cp:lastModifiedBy>
  <cp:revision>161</cp:revision>
  <dcterms:created xsi:type="dcterms:W3CDTF">2015-03-23T07:28:56Z</dcterms:created>
  <dcterms:modified xsi:type="dcterms:W3CDTF">2016-03-03T06:27:27Z</dcterms:modified>
</cp:coreProperties>
</file>