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38" r:id="rId2"/>
    <p:sldId id="266" r:id="rId3"/>
    <p:sldId id="339" r:id="rId4"/>
    <p:sldId id="340" r:id="rId5"/>
    <p:sldId id="341" r:id="rId6"/>
    <p:sldId id="342" r:id="rId7"/>
    <p:sldId id="343" r:id="rId8"/>
    <p:sldId id="344" r:id="rId9"/>
    <p:sldId id="346" r:id="rId10"/>
    <p:sldId id="345" r:id="rId11"/>
    <p:sldId id="347" r:id="rId12"/>
    <p:sldId id="348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FF6600"/>
    <a:srgbClr val="FF0066"/>
    <a:srgbClr val="9933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238" autoAdjust="0"/>
    <p:restoredTop sz="94660"/>
  </p:normalViewPr>
  <p:slideViewPr>
    <p:cSldViewPr>
      <p:cViewPr varScale="1">
        <p:scale>
          <a:sx n="88" d="100"/>
          <a:sy n="88" d="100"/>
        </p:scale>
        <p:origin x="-930" y="138"/>
      </p:cViewPr>
      <p:guideLst>
        <p:guide orient="horz" pos="209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78D77-BE9F-4F3E-A0F3-EB43946848E9}" type="datetimeFigureOut">
              <a:rPr lang="zh-CN" altLang="en-US" smtClean="0"/>
              <a:pPr/>
              <a:t>2016-8-8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F1693-6061-4F64-BA7D-4A0EDDD6DC4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pptwork\0723\서식용\BL01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2016-8-8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2016-8-8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00850" y="609600"/>
            <a:ext cx="188595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50545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2016-8-8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标题幻灯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pptwork\0723\서식용\BL01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2016-8-8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2016-8-8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2016-8-8</a:t>
            </a:fld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430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2016-8-8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2016-8-8</a:t>
            </a:fld>
            <a:endParaRPr lang="zh-CN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2016-8-8</a:t>
            </a:fld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2016-8-8</a:t>
            </a:fld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2016-8-8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0820CF-B880-4189-942D-D702A7CBA730}" type="datetimeFigureOut">
              <a:rPr lang="zh-CN" altLang="en-US" smtClean="0"/>
              <a:pPr/>
              <a:t>2016-8-8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ptwork\0723\서식용\BL01_4_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752600"/>
            <a:ext cx="7315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1">
              <a:defRPr sz="1400">
                <a:latin typeface="+mn-lt"/>
                <a:ea typeface="+mn-ea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2016-8-8</a:t>
            </a:fld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16300" y="62277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1">
              <a:defRPr sz="1400"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1">
              <a:defRPr sz="1400">
                <a:latin typeface="+mn-lt"/>
                <a:ea typeface="+mn-ea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椭圆 10"/>
          <p:cNvSpPr/>
          <p:nvPr/>
        </p:nvSpPr>
        <p:spPr bwMode="auto">
          <a:xfrm>
            <a:off x="71438" y="142875"/>
            <a:ext cx="928687" cy="1000125"/>
          </a:xfrm>
          <a:prstGeom prst="ellipse">
            <a:avLst/>
          </a:prstGeom>
          <a:solidFill>
            <a:schemeClr val="accent3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1">
              <a:defRPr/>
            </a:pPr>
            <a:endParaRPr lang="zh-CN" altLang="en-US">
              <a:ea typeface="宋体" pitchFamily="2" charset="-122"/>
            </a:endParaRPr>
          </a:p>
        </p:txBody>
      </p:sp>
      <p:pic>
        <p:nvPicPr>
          <p:cNvPr id="1033" name="图片 8" descr="LOGO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2875"/>
            <a:ext cx="10001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kumimoji="1" sz="3200">
          <a:solidFill>
            <a:srgbClr val="000080"/>
          </a:solidFill>
          <a:latin typeface="-소망B" pitchFamily="18" charset="-127"/>
          <a:ea typeface="-소망B" pitchFamily="18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har char="•"/>
        <a:defRPr kumimoji="1"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0100" y="4929198"/>
            <a:ext cx="6400800" cy="1285875"/>
          </a:xfrm>
        </p:spPr>
        <p:txBody>
          <a:bodyPr/>
          <a:lstStyle/>
          <a:p>
            <a:r>
              <a:rPr lang="zh-CN" altLang="en-US" b="1" dirty="0" smtClean="0">
                <a:ea typeface="黑体" pitchFamily="2" charset="-122"/>
              </a:rPr>
              <a:t>新标准英语</a:t>
            </a:r>
            <a:endParaRPr lang="en-US" altLang="zh-CN" b="1" dirty="0" smtClean="0">
              <a:ea typeface="黑体" pitchFamily="2" charset="-122"/>
            </a:endParaRPr>
          </a:p>
          <a:p>
            <a:r>
              <a:rPr lang="zh-CN" altLang="en-US" b="1" dirty="0" smtClean="0">
                <a:ea typeface="黑体" pitchFamily="2" charset="-122"/>
              </a:rPr>
              <a:t>一年级起点四年级下册</a:t>
            </a:r>
            <a:endParaRPr lang="en-US" altLang="zh-CN" b="1" dirty="0" smtClean="0">
              <a:ea typeface="黑体" pitchFamily="2" charset="-122"/>
            </a:endParaRPr>
          </a:p>
        </p:txBody>
      </p:sp>
      <p:pic>
        <p:nvPicPr>
          <p:cNvPr id="14339" name="Picture 12" descr="C:\Documents and Settings\Administrator\Local Settings\Temporary Internet Files\Content.IE5\3QLB9KBU\MC90034335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75" y="4857750"/>
            <a:ext cx="174307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矩形 4"/>
          <p:cNvSpPr>
            <a:spLocks noChangeArrowheads="1"/>
          </p:cNvSpPr>
          <p:nvPr/>
        </p:nvSpPr>
        <p:spPr bwMode="auto">
          <a:xfrm>
            <a:off x="2000250" y="2357438"/>
            <a:ext cx="6286500" cy="131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 latinLnBrk="1">
              <a:spcBef>
                <a:spcPct val="20000"/>
              </a:spcBef>
              <a:spcAft>
                <a:spcPct val="0"/>
              </a:spcAft>
            </a:pPr>
            <a:r>
              <a:rPr kumimoji="1" lang="en-US" altLang="zh-CN" sz="3600" b="1" dirty="0" smtClean="0">
                <a:solidFill>
                  <a:srgbClr val="000080"/>
                </a:solidFill>
                <a:latin typeface="Times New Roman" pitchFamily="18" charset="0"/>
                <a:ea typeface="黑体" pitchFamily="2" charset="-122"/>
              </a:rPr>
              <a:t>Module 3 </a:t>
            </a:r>
            <a:endParaRPr kumimoji="1" lang="en-US" altLang="zh-CN" sz="3600" b="1" dirty="0">
              <a:solidFill>
                <a:srgbClr val="000080"/>
              </a:solidFill>
              <a:latin typeface="Times New Roman" pitchFamily="18" charset="0"/>
              <a:ea typeface="黑体" pitchFamily="2" charset="-122"/>
            </a:endParaRPr>
          </a:p>
          <a:p>
            <a:pPr algn="ctr" fontAlgn="base" latinLnBrk="1">
              <a:spcBef>
                <a:spcPct val="20000"/>
              </a:spcBef>
              <a:spcAft>
                <a:spcPct val="0"/>
              </a:spcAft>
            </a:pPr>
            <a:r>
              <a:rPr kumimoji="1" lang="en-US" altLang="zh-CN" sz="3600" b="1" dirty="0" smtClean="0">
                <a:solidFill>
                  <a:srgbClr val="000080"/>
                </a:solidFill>
                <a:latin typeface="Times New Roman" pitchFamily="18" charset="0"/>
                <a:ea typeface="黑体" pitchFamily="2" charset="-122"/>
              </a:rPr>
              <a:t>Unit 2 She went into a shop.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928662" y="548680"/>
            <a:ext cx="8179842" cy="6836662"/>
            <a:chOff x="711787" y="764704"/>
            <a:chExt cx="8217043" cy="6502094"/>
          </a:xfrm>
        </p:grpSpPr>
        <p:pic>
          <p:nvPicPr>
            <p:cNvPr id="2253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11787" y="764704"/>
              <a:ext cx="8217043" cy="5844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1404222" y="1397866"/>
              <a:ext cx="7057957" cy="5868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5400"/>
                </a:lnSpc>
              </a:pPr>
              <a:r>
                <a:rPr lang="en-US" altLang="zh-CN" sz="3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Yesterday,</a:t>
              </a:r>
              <a:r>
                <a:rPr lang="zh-CN" altLang="en-US" sz="3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zh-CN" sz="3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I </a:t>
              </a:r>
              <a:r>
                <a:rPr lang="en-US" altLang="zh-CN" sz="3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went skating</a:t>
              </a:r>
              <a:r>
                <a:rPr lang="en-US" altLang="zh-CN" sz="3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. </a:t>
              </a:r>
            </a:p>
            <a:p>
              <a:pPr>
                <a:lnSpc>
                  <a:spcPts val="5400"/>
                </a:lnSpc>
              </a:pPr>
              <a:r>
                <a:rPr lang="en-US" altLang="zh-CN" sz="3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It was cold. I </a:t>
              </a:r>
              <a:r>
                <a:rPr lang="en-US" altLang="zh-CN" sz="3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had got a cold</a:t>
              </a:r>
              <a:r>
                <a:rPr lang="en-US" altLang="zh-CN" sz="3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. / </a:t>
              </a:r>
              <a:r>
                <a:rPr lang="en-US" altLang="zh-CN" sz="3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I </a:t>
              </a:r>
              <a:r>
                <a:rPr lang="en-US" altLang="zh-CN" sz="3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had got a fever</a:t>
              </a:r>
              <a:r>
                <a:rPr lang="en-US" altLang="zh-CN" sz="3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. </a:t>
              </a:r>
            </a:p>
            <a:p>
              <a:pPr>
                <a:lnSpc>
                  <a:spcPts val="5400"/>
                </a:lnSpc>
              </a:pPr>
              <a:r>
                <a:rPr lang="en-US" altLang="zh-CN" sz="3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I </a:t>
              </a:r>
              <a:r>
                <a:rPr lang="en-US" altLang="zh-CN" sz="3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went to the hospital</a:t>
              </a:r>
              <a:r>
                <a:rPr lang="en-US" altLang="zh-CN" sz="3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. / </a:t>
              </a:r>
              <a:r>
                <a:rPr lang="en-US" altLang="zh-CN" sz="3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I went to </a:t>
              </a:r>
              <a:r>
                <a:rPr lang="en-US" altLang="zh-CN" sz="3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see a doctor</a:t>
              </a:r>
              <a:r>
                <a:rPr lang="en-US" altLang="zh-CN" sz="3200" b="1" spc="300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. </a:t>
              </a:r>
            </a:p>
            <a:p>
              <a:pPr>
                <a:lnSpc>
                  <a:spcPts val="5400"/>
                </a:lnSpc>
              </a:pPr>
              <a:r>
                <a:rPr lang="en-US" altLang="zh-CN" sz="3200" b="1" spc="300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Then I </a:t>
              </a:r>
              <a:r>
                <a:rPr lang="en-US" altLang="zh-CN" sz="3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took some medicine </a:t>
              </a:r>
              <a:r>
                <a:rPr lang="en-US" altLang="zh-CN" sz="3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at home. </a:t>
              </a:r>
            </a:p>
            <a:p>
              <a:r>
                <a:rPr lang="en-US" altLang="zh-CN" sz="40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endParaRPr lang="zh-CN" altLang="en-US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971600" y="1268760"/>
            <a:ext cx="2304256" cy="2016224"/>
            <a:chOff x="899592" y="1124744"/>
            <a:chExt cx="2520280" cy="2016224"/>
          </a:xfrm>
        </p:grpSpPr>
        <p:pic>
          <p:nvPicPr>
            <p:cNvPr id="2560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99592" y="1124744"/>
              <a:ext cx="1975899" cy="2016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矩形 2"/>
            <p:cNvSpPr/>
            <p:nvPr/>
          </p:nvSpPr>
          <p:spPr>
            <a:xfrm>
              <a:off x="2699792" y="2420888"/>
              <a:ext cx="720080" cy="707886"/>
            </a:xfrm>
            <a:prstGeom prst="rect">
              <a:avLst/>
            </a:prstGeom>
            <a:ln>
              <a:solidFill>
                <a:schemeClr val="accent2">
                  <a:shade val="85000"/>
                  <a:satMod val="15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b="1" dirty="0" smtClean="0">
                  <a:solidFill>
                    <a:srgbClr val="FF0000"/>
                  </a:solidFill>
                </a:rPr>
                <a:t>√</a:t>
              </a:r>
              <a:endParaRPr lang="zh-CN" altLang="en-US" sz="40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789040"/>
            <a:ext cx="2592288" cy="1736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131840" y="1844824"/>
            <a:ext cx="5459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FF"/>
                </a:solidFill>
              </a:rPr>
              <a:t>He played football yesterday.</a:t>
            </a:r>
            <a:endParaRPr lang="zh-CN" altLang="en-US" sz="2800" b="1" dirty="0">
              <a:solidFill>
                <a:srgbClr val="FF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3848" y="4149080"/>
            <a:ext cx="5540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FF"/>
                </a:solidFill>
              </a:rPr>
              <a:t>She </a:t>
            </a:r>
            <a:r>
              <a:rPr lang="en-US" altLang="zh-CN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didn’t watch TV</a:t>
            </a:r>
            <a:r>
              <a:rPr lang="en-US" altLang="zh-CN" sz="2800" b="1" dirty="0" smtClean="0">
                <a:solidFill>
                  <a:srgbClr val="FF00FF"/>
                </a:solidFill>
              </a:rPr>
              <a:t> yesterday.</a:t>
            </a:r>
            <a:endParaRPr lang="zh-CN" altLang="en-US" sz="2800" b="1" dirty="0">
              <a:solidFill>
                <a:srgbClr val="FF00FF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899592" y="3861048"/>
            <a:ext cx="405045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组合 9"/>
          <p:cNvGrpSpPr/>
          <p:nvPr/>
        </p:nvGrpSpPr>
        <p:grpSpPr>
          <a:xfrm>
            <a:off x="1043608" y="764704"/>
            <a:ext cx="4181475" cy="2124075"/>
            <a:chOff x="4139952" y="908720"/>
            <a:chExt cx="4181475" cy="2124075"/>
          </a:xfrm>
        </p:grpSpPr>
        <p:pic>
          <p:nvPicPr>
            <p:cNvPr id="26629" name="Picture 5"/>
            <p:cNvPicPr>
              <a:picLocks noChangeAspect="1" noChangeArrowheads="1"/>
            </p:cNvPicPr>
            <p:nvPr/>
          </p:nvPicPr>
          <p:blipFill>
            <a:blip r:embed="rId3" cstate="print">
              <a:lum contrast="20000"/>
            </a:blip>
            <a:srcRect/>
            <a:stretch>
              <a:fillRect/>
            </a:stretch>
          </p:blipFill>
          <p:spPr bwMode="auto">
            <a:xfrm>
              <a:off x="4139952" y="908720"/>
              <a:ext cx="4181475" cy="2124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0" name="Picture 6"/>
            <p:cNvPicPr>
              <a:picLocks noChangeAspect="1" noChangeArrowheads="1"/>
            </p:cNvPicPr>
            <p:nvPr/>
          </p:nvPicPr>
          <p:blipFill>
            <a:blip r:embed="rId4" cstate="print">
              <a:lum contrast="20000"/>
            </a:blip>
            <a:srcRect/>
            <a:stretch>
              <a:fillRect/>
            </a:stretch>
          </p:blipFill>
          <p:spPr bwMode="auto">
            <a:xfrm>
              <a:off x="4139952" y="1052736"/>
              <a:ext cx="323850" cy="466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组合 8"/>
          <p:cNvGrpSpPr/>
          <p:nvPr/>
        </p:nvGrpSpPr>
        <p:grpSpPr>
          <a:xfrm>
            <a:off x="5796136" y="980728"/>
            <a:ext cx="2520280" cy="1944216"/>
            <a:chOff x="5508104" y="3717032"/>
            <a:chExt cx="2329408" cy="1819275"/>
          </a:xfrm>
        </p:grpSpPr>
        <p:pic>
          <p:nvPicPr>
            <p:cNvPr id="26631" name="Picture 7"/>
            <p:cNvPicPr>
              <a:picLocks noChangeAspect="1" noChangeArrowheads="1"/>
            </p:cNvPicPr>
            <p:nvPr/>
          </p:nvPicPr>
          <p:blipFill>
            <a:blip r:embed="rId5" cstate="print">
              <a:lum contrast="10000"/>
            </a:blip>
            <a:srcRect/>
            <a:stretch>
              <a:fillRect/>
            </a:stretch>
          </p:blipFill>
          <p:spPr bwMode="auto">
            <a:xfrm>
              <a:off x="5508104" y="3717032"/>
              <a:ext cx="2257425" cy="181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2" name="Picture 8"/>
            <p:cNvPicPr>
              <a:picLocks noChangeAspect="1" noChangeArrowheads="1"/>
            </p:cNvPicPr>
            <p:nvPr/>
          </p:nvPicPr>
          <p:blipFill>
            <a:blip r:embed="rId6" cstate="print">
              <a:lum contrast="10000"/>
            </a:blip>
            <a:srcRect/>
            <a:stretch>
              <a:fillRect/>
            </a:stretch>
          </p:blipFill>
          <p:spPr bwMode="auto">
            <a:xfrm>
              <a:off x="7380312" y="3717032"/>
              <a:ext cx="45720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3861048"/>
            <a:ext cx="263842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611560" y="1268760"/>
            <a:ext cx="8248650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548680"/>
            <a:ext cx="684076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CN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Listen, look and answer.</a:t>
            </a:r>
            <a:endParaRPr lang="zh-CN" altLang="en-U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71600" y="4005064"/>
            <a:ext cx="7992888" cy="6349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ts val="4500"/>
              </a:lnSpc>
            </a:pPr>
            <a:r>
              <a:rPr lang="en-US" altLang="zh-CN" sz="3200" b="1" cap="none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did the sheep do yesterday? </a:t>
            </a:r>
            <a:endParaRPr lang="zh-CN" altLang="en-US" sz="3200" b="1" cap="none" spc="50" dirty="0">
              <a:ln w="1143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2264570" y="1268760"/>
            <a:ext cx="345955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619672" y="4869160"/>
            <a:ext cx="6410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0000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She ______________________________.</a:t>
            </a:r>
            <a:endParaRPr lang="zh-CN" altLang="en-US" sz="2800" b="1" dirty="0">
              <a:solidFill>
                <a:srgbClr val="0000FF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9672" y="5517232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0000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She ______________________________.</a:t>
            </a:r>
            <a:endParaRPr lang="zh-CN" altLang="en-US" sz="2800" b="1" dirty="0">
              <a:solidFill>
                <a:srgbClr val="0000FF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672" y="6165304"/>
            <a:ext cx="63930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0000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She __________________________then.</a:t>
            </a:r>
            <a:endParaRPr lang="zh-CN" altLang="en-US" sz="2800" b="1" dirty="0">
              <a:solidFill>
                <a:srgbClr val="0000FF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72927" y="4849996"/>
            <a:ext cx="28232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00B05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went to the shop</a:t>
            </a:r>
            <a:endParaRPr lang="zh-CN" altLang="en-US" sz="2800" b="1" dirty="0">
              <a:solidFill>
                <a:srgbClr val="00B05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9832" y="6146140"/>
            <a:ext cx="2483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9933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went to school</a:t>
            </a:r>
            <a:endParaRPr lang="zh-CN" altLang="en-US" sz="2800" b="1" dirty="0">
              <a:solidFill>
                <a:srgbClr val="9933FF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83768" y="5498068"/>
            <a:ext cx="53848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rgbClr val="C0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bought some apples and ate two</a:t>
            </a:r>
            <a:endParaRPr lang="zh-CN" altLang="en-US" sz="2800" b="1" dirty="0">
              <a:solidFill>
                <a:srgbClr val="C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763688" y="2780928"/>
            <a:ext cx="15119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buy</a:t>
            </a:r>
            <a:endParaRPr lang="zh-CN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63688" y="1412776"/>
            <a:ext cx="11128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go</a:t>
            </a:r>
            <a:endParaRPr lang="zh-CN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1907704" y="4148744"/>
            <a:ext cx="12522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eat</a:t>
            </a:r>
            <a:endParaRPr lang="zh-CN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69186" y="1412776"/>
            <a:ext cx="19349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54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went</a:t>
            </a:r>
            <a:endParaRPr lang="zh-CN" altLang="en-US" sz="54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4669186" y="2780928"/>
            <a:ext cx="2783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54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bought</a:t>
            </a:r>
            <a:endParaRPr lang="zh-CN" altLang="en-US" sz="54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4885210" y="4149080"/>
            <a:ext cx="12909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54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ate</a:t>
            </a:r>
            <a:endParaRPr lang="zh-CN" altLang="en-US" sz="54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左箭头 8"/>
          <p:cNvSpPr/>
          <p:nvPr/>
        </p:nvSpPr>
        <p:spPr bwMode="auto">
          <a:xfrm>
            <a:off x="3517058" y="1916832"/>
            <a:ext cx="864096" cy="144016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左箭头 9"/>
          <p:cNvSpPr/>
          <p:nvPr/>
        </p:nvSpPr>
        <p:spPr bwMode="auto">
          <a:xfrm>
            <a:off x="3589066" y="3212976"/>
            <a:ext cx="864096" cy="144016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左箭头 10"/>
          <p:cNvSpPr/>
          <p:nvPr/>
        </p:nvSpPr>
        <p:spPr bwMode="auto">
          <a:xfrm>
            <a:off x="3635896" y="4581128"/>
            <a:ext cx="864096" cy="144016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88840"/>
            <a:ext cx="3885083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988840"/>
            <a:ext cx="411885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59632" y="836712"/>
            <a:ext cx="65493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Look, guess and say. </a:t>
            </a:r>
            <a:endParaRPr lang="zh-CN" altLang="en-US" sz="4800" b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5013176"/>
            <a:ext cx="54601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Whose shop is it?</a:t>
            </a:r>
            <a:endParaRPr lang="zh-CN" altLang="en-US" sz="48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683568" y="2045235"/>
            <a:ext cx="3816424" cy="656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52400" algn="l" defTabSz="914400" rtl="0" eaLnBrk="1" fontAlgn="base" latinLnBrk="0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What’s it?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5508104" y="1772816"/>
            <a:ext cx="2756557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683568" y="3933056"/>
            <a:ext cx="4203074" cy="6206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152400" fontAlgn="base">
              <a:lnSpc>
                <a:spcPts val="44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What’s her name? 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99592" y="2996952"/>
            <a:ext cx="3672408" cy="656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52400" algn="l" defTabSz="914400" rtl="0" eaLnBrk="1" fontAlgn="base" latinLnBrk="0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It’s a mouse. </a:t>
            </a:r>
          </a:p>
        </p:txBody>
      </p:sp>
      <p:sp>
        <p:nvSpPr>
          <p:cNvPr id="6" name="矩形 5"/>
          <p:cNvSpPr/>
          <p:nvPr/>
        </p:nvSpPr>
        <p:spPr>
          <a:xfrm>
            <a:off x="899592" y="4725144"/>
            <a:ext cx="1872208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52400" fontAlgn="base">
              <a:lnSpc>
                <a:spcPts val="44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 err="1" smtClean="0">
                <a:solidFill>
                  <a:srgbClr val="FF000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Tilly</a:t>
            </a:r>
            <a:r>
              <a:rPr lang="en-US" altLang="zh-CN" sz="3600" dirty="0" smtClean="0">
                <a:solidFill>
                  <a:srgbClr val="FF000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.</a:t>
            </a:r>
          </a:p>
        </p:txBody>
      </p:sp>
      <p:sp>
        <p:nvSpPr>
          <p:cNvPr id="7" name="矩形 6"/>
          <p:cNvSpPr/>
          <p:nvPr/>
        </p:nvSpPr>
        <p:spPr>
          <a:xfrm>
            <a:off x="1331640" y="548680"/>
            <a:ext cx="551189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Listen and answer.</a:t>
            </a:r>
            <a:endParaRPr lang="zh-CN" alt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44008" y="1772816"/>
            <a:ext cx="3960440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52400" eaLnBrk="0" fontAlgn="base" hangingPunct="0">
              <a:lnSpc>
                <a:spcPts val="44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dirty="0" smtClean="0">
                <a:solidFill>
                  <a:srgbClr val="FF000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Where did she go? 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2"/>
            <a:ext cx="3885083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677783" y="4437112"/>
            <a:ext cx="4686305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52400" eaLnBrk="0" fontAlgn="base" hangingPunct="0">
              <a:lnSpc>
                <a:spcPts val="44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dirty="0" smtClean="0">
                <a:solidFill>
                  <a:srgbClr val="FF000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What did she do there? </a:t>
            </a:r>
          </a:p>
        </p:txBody>
      </p:sp>
      <p:sp>
        <p:nvSpPr>
          <p:cNvPr id="6" name="矩形 5"/>
          <p:cNvSpPr/>
          <p:nvPr/>
        </p:nvSpPr>
        <p:spPr>
          <a:xfrm>
            <a:off x="4644008" y="2628394"/>
            <a:ext cx="4392488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52400" eaLnBrk="0" fontAlgn="base" hangingPunct="0">
              <a:lnSpc>
                <a:spcPts val="44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dirty="0" smtClean="0">
                <a:solidFill>
                  <a:srgbClr val="7030A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She </a:t>
            </a:r>
            <a:r>
              <a:rPr lang="en-US" altLang="zh-CN" sz="3200" dirty="0" smtClean="0">
                <a:solidFill>
                  <a:srgbClr val="FF000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went into </a:t>
            </a:r>
            <a:r>
              <a:rPr lang="en-US" altLang="zh-CN" sz="3200" dirty="0" smtClean="0">
                <a:solidFill>
                  <a:srgbClr val="7030A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a shop.  </a:t>
            </a:r>
          </a:p>
        </p:txBody>
      </p:sp>
      <p:sp>
        <p:nvSpPr>
          <p:cNvPr id="7" name="矩形 6"/>
          <p:cNvSpPr/>
          <p:nvPr/>
        </p:nvSpPr>
        <p:spPr>
          <a:xfrm>
            <a:off x="683568" y="5229200"/>
            <a:ext cx="7632848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52400" eaLnBrk="0" fontAlgn="base" hangingPunct="0">
              <a:lnSpc>
                <a:spcPts val="44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dirty="0" smtClean="0">
                <a:solidFill>
                  <a:srgbClr val="7030A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She </a:t>
            </a:r>
            <a:r>
              <a:rPr lang="en-US" altLang="zh-CN" sz="3200" dirty="0" smtClean="0">
                <a:solidFill>
                  <a:srgbClr val="FF000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bought</a:t>
            </a:r>
            <a:r>
              <a:rPr lang="en-US" altLang="zh-CN" sz="3200" dirty="0" smtClean="0">
                <a:solidFill>
                  <a:srgbClr val="7030A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 some cheese and she </a:t>
            </a:r>
            <a:r>
              <a:rPr lang="en-US" altLang="zh-CN" sz="3200" dirty="0" smtClean="0">
                <a:solidFill>
                  <a:srgbClr val="FF000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ate</a:t>
            </a:r>
            <a:r>
              <a:rPr lang="en-US" altLang="zh-CN" sz="3200" dirty="0" smtClean="0">
                <a:solidFill>
                  <a:srgbClr val="7030A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 it.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051720" y="4077072"/>
            <a:ext cx="5616624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52400" eaLnBrk="0" fontAlgn="base" hangingPunct="0">
              <a:lnSpc>
                <a:spcPts val="44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 smtClean="0">
                <a:solidFill>
                  <a:srgbClr val="FF660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What happened then? 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836712"/>
            <a:ext cx="4334882" cy="3031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1331640" y="4870901"/>
            <a:ext cx="7200800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52400" eaLnBrk="0" fontAlgn="base" hangingPunct="0">
              <a:lnSpc>
                <a:spcPts val="44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She </a:t>
            </a:r>
            <a:r>
              <a:rPr lang="en-US" altLang="zh-CN" sz="3600" b="1" dirty="0" smtClean="0">
                <a:solidFill>
                  <a:srgbClr val="FF000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saw a cat </a:t>
            </a:r>
            <a:r>
              <a:rPr lang="en-US" altLang="zh-CN" sz="3600" b="1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in the shop.    </a:t>
            </a:r>
          </a:p>
        </p:txBody>
      </p:sp>
      <p:sp>
        <p:nvSpPr>
          <p:cNvPr id="5" name="矩形 4"/>
          <p:cNvSpPr/>
          <p:nvPr/>
        </p:nvSpPr>
        <p:spPr>
          <a:xfrm>
            <a:off x="1475656" y="5590981"/>
            <a:ext cx="6921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She </a:t>
            </a:r>
            <a:r>
              <a:rPr lang="en-US" altLang="zh-CN" sz="3600" b="1" dirty="0" smtClean="0">
                <a:solidFill>
                  <a:srgbClr val="FF000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was scared </a:t>
            </a:r>
            <a:r>
              <a:rPr lang="en-US" altLang="zh-CN" sz="3600" b="1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and </a:t>
            </a:r>
            <a:r>
              <a:rPr lang="en-US" altLang="zh-CN" sz="3600" b="1" dirty="0" smtClean="0">
                <a:solidFill>
                  <a:srgbClr val="FF0000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ran away</a:t>
            </a:r>
            <a:r>
              <a:rPr lang="en-US" altLang="zh-CN" sz="3600" b="1" dirty="0" smtClean="0">
                <a:solidFill>
                  <a:srgbClr val="0000FF"/>
                </a:solidFill>
                <a:latin typeface="Arial" pitchFamily="34" charset="0"/>
                <a:ea typeface="宋体" pitchFamily="2" charset="-122"/>
                <a:cs typeface="Arial" pitchFamily="34" charset="0"/>
              </a:rPr>
              <a:t>. </a:t>
            </a:r>
            <a:endParaRPr lang="zh-CN" altLang="en-US" sz="36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18392"/>
            <a:ext cx="3885083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732632"/>
            <a:ext cx="411885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组合 6"/>
          <p:cNvGrpSpPr/>
          <p:nvPr/>
        </p:nvGrpSpPr>
        <p:grpSpPr>
          <a:xfrm>
            <a:off x="2339752" y="4972992"/>
            <a:ext cx="4824535" cy="1408336"/>
            <a:chOff x="2339752" y="4509120"/>
            <a:chExt cx="4824535" cy="1296144"/>
          </a:xfrm>
        </p:grpSpPr>
        <p:pic>
          <p:nvPicPr>
            <p:cNvPr id="2150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39752" y="4509120"/>
              <a:ext cx="4824535" cy="1296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2483768" y="4581128"/>
              <a:ext cx="4464496" cy="7647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FF00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go into,  buy,  eat,  see,   be scared,  run away</a:t>
              </a:r>
              <a:endParaRPr lang="zh-CN" altLang="en-US" sz="2400" b="1" dirty="0">
                <a:solidFill>
                  <a:srgbClr val="FF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1259632" y="692696"/>
            <a:ext cx="63401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看图，用所给的词简述课文</a:t>
            </a:r>
            <a:endParaRPr lang="zh-CN" alt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主题1">
  <a:themeElements>
    <a:clrScheme name="B12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121">
      <a:majorFont>
        <a:latin typeface="-소망B"/>
        <a:ea typeface="-소망B"/>
        <a:cs typeface=""/>
      </a:majorFont>
      <a:minorFont>
        <a:latin typeface="-소망M"/>
        <a:ea typeface="-소망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B12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12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PPT课件模板</Template>
  <TotalTime>505</TotalTime>
  <Words>215</Words>
  <Application>Microsoft Office PowerPoint</Application>
  <PresentationFormat>全屏显示(4:3)</PresentationFormat>
  <Paragraphs>42</Paragraphs>
  <Slides>12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3" baseType="lpstr">
      <vt:lpstr>主题1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cb</cp:lastModifiedBy>
  <cp:revision>99</cp:revision>
  <dcterms:created xsi:type="dcterms:W3CDTF">2016-04-06T06:11:00Z</dcterms:created>
  <dcterms:modified xsi:type="dcterms:W3CDTF">2016-08-08T02:09:12Z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2052-10.1.0.5603</vt:lpwstr>
  </property>
</Properties>
</file>