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wdp" ContentType="image/vnd.ms-photo"/>
  <Default Extension="png" ContentType="image/png"/>
  <Default Extension="gif" ContentType="image/gif"/>
  <Default Extension="wmf" ContentType="image/x-w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0" r:id="rId11"/>
    <p:sldId id="271" r:id="rId12"/>
    <p:sldId id="279" r:id="rId13"/>
    <p:sldId id="290" r:id="rId14"/>
    <p:sldId id="291" r:id="rId15"/>
    <p:sldId id="292" r:id="rId16"/>
    <p:sldId id="280" r:id="rId17"/>
    <p:sldId id="281" r:id="rId18"/>
    <p:sldId id="282" r:id="rId19"/>
    <p:sldId id="283" r:id="rId20"/>
    <p:sldId id="284" r:id="rId21"/>
    <p:sldId id="286" r:id="rId22"/>
    <p:sldId id="287" r:id="rId23"/>
    <p:sldId id="288" r:id="rId24"/>
    <p:sldId id="285" r:id="rId25"/>
    <p:sldId id="289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2713B-9D16-431A-8818-814BAAE2D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80AD8-9018-4E60-B7E5-25B96BA94C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microsoft.com/office/2007/relationships/media" Target="../media/media8.mp3"/><Relationship Id="rId2" Type="http://schemas.openxmlformats.org/officeDocument/2006/relationships/audio" Target="../media/media8.mp3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media" Target="../media/media10.mp3"/><Relationship Id="rId6" Type="http://schemas.openxmlformats.org/officeDocument/2006/relationships/audio" Target="../media/media10.mp3"/><Relationship Id="rId5" Type="http://schemas.openxmlformats.org/officeDocument/2006/relationships/image" Target="../media/image6.png"/><Relationship Id="rId4" Type="http://schemas.microsoft.com/office/2007/relationships/media" Target="../media/media9.mp3"/><Relationship Id="rId3" Type="http://schemas.openxmlformats.org/officeDocument/2006/relationships/audio" Target="../media/media9.mp3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2.wdp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3.wdp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microsoft.com/office/2007/relationships/hdphoto" Target="../media/hdphoto4.wdp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wmf"/><Relationship Id="rId1" Type="http://schemas.openxmlformats.org/officeDocument/2006/relationships/control" Target="../activeX/activeX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GI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wmf"/><Relationship Id="rId1" Type="http://schemas.openxmlformats.org/officeDocument/2006/relationships/control" Target="../activeX/activeX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wmf"/><Relationship Id="rId1" Type="http://schemas.openxmlformats.org/officeDocument/2006/relationships/control" Target="../activeX/activeX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media" Target="../media/media2.mp3"/><Relationship Id="rId6" Type="http://schemas.openxmlformats.org/officeDocument/2006/relationships/audio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media" Target="../media/media7.mp3"/><Relationship Id="rId6" Type="http://schemas.openxmlformats.org/officeDocument/2006/relationships/audio" Target="../media/media7.mp3"/><Relationship Id="rId5" Type="http://schemas.openxmlformats.org/officeDocument/2006/relationships/image" Target="../media/image6.png"/><Relationship Id="rId4" Type="http://schemas.microsoft.com/office/2007/relationships/media" Target="../media/media6.mp3"/><Relationship Id="rId3" Type="http://schemas.openxmlformats.org/officeDocument/2006/relationships/audio" Target="../media/media6.mp3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62028"/>
            <a:ext cx="9144000" cy="62958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879054"/>
            <a:ext cx="9144000" cy="3261816"/>
          </a:xfrm>
          <a:solidFill>
            <a:schemeClr val="bg1">
              <a:alpha val="85000"/>
            </a:schemeClr>
          </a:solidFill>
        </p:spPr>
        <p:txBody>
          <a:bodyPr>
            <a:norm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Module 1 Unit 2</a:t>
            </a:r>
            <a:b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I’m going to help her.</a:t>
            </a:r>
            <a:b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1"/>
          <a:srcRect l="24012" t="14583" r="23280" b="17708"/>
          <a:stretch>
            <a:fillRect/>
          </a:stretch>
        </p:blipFill>
        <p:spPr bwMode="auto">
          <a:xfrm>
            <a:off x="808703" y="668594"/>
            <a:ext cx="6858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云形 4"/>
          <p:cNvSpPr/>
          <p:nvPr/>
        </p:nvSpPr>
        <p:spPr>
          <a:xfrm>
            <a:off x="1784555" y="1401097"/>
            <a:ext cx="1460090" cy="560439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?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4" name="P5-A2-5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51016" y="1193719"/>
            <a:ext cx="993939" cy="99393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1"/>
          <a:srcRect l="27994" t="13542" r="23397" b="17292"/>
          <a:stretch>
            <a:fillRect/>
          </a:stretch>
        </p:blipFill>
        <p:spPr bwMode="auto">
          <a:xfrm>
            <a:off x="235483" y="0"/>
            <a:ext cx="6324600" cy="505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/>
          <a:srcRect l="27896" t="14012" r="22796" b="18044"/>
          <a:stretch>
            <a:fillRect/>
          </a:stretch>
        </p:blipFill>
        <p:spPr bwMode="auto">
          <a:xfrm>
            <a:off x="2728452" y="1887794"/>
            <a:ext cx="6415548" cy="497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云形 5"/>
          <p:cNvSpPr/>
          <p:nvPr/>
        </p:nvSpPr>
        <p:spPr>
          <a:xfrm>
            <a:off x="1887794" y="545690"/>
            <a:ext cx="1696064" cy="560439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?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4" name="P5-A2-6-1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50474" y="168021"/>
            <a:ext cx="1205552" cy="1205552"/>
          </a:xfrm>
        </p:spPr>
      </p:pic>
      <p:pic>
        <p:nvPicPr>
          <p:cNvPr id="8" name="P5-A2-6-2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53250" y="3440300"/>
            <a:ext cx="932597" cy="932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8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6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23582" y="805218"/>
            <a:ext cx="379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help</a:t>
            </a:r>
            <a:r>
              <a:rPr lang="en-US" altLang="zh-CN" sz="4800" dirty="0" smtClean="0">
                <a:solidFill>
                  <a:srgbClr val="FF0000"/>
                </a:solidFill>
              </a:rPr>
              <a:t>ful</a:t>
            </a:r>
            <a:r>
              <a:rPr lang="en-US" altLang="zh-CN" sz="4800" dirty="0" smtClean="0"/>
              <a:t> </a:t>
            </a:r>
            <a:endParaRPr lang="zh-CN" altLang="en-US" sz="4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12" y="2101755"/>
            <a:ext cx="3771888" cy="250673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800" y="201962"/>
            <a:ext cx="3603009" cy="32055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799" y="3590681"/>
            <a:ext cx="3162015" cy="3140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9433" y="805217"/>
            <a:ext cx="379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 smtClean="0"/>
              <a:t>M</a:t>
            </a:r>
            <a:r>
              <a:rPr lang="en-US" altLang="zh-CN" sz="4800" dirty="0" err="1" smtClean="0">
                <a:solidFill>
                  <a:srgbClr val="FF0000"/>
                </a:solidFill>
              </a:rPr>
              <a:t>a</a:t>
            </a:r>
            <a:r>
              <a:rPr lang="en-US" altLang="zh-CN" sz="4800" dirty="0" err="1" smtClean="0"/>
              <a:t>ths</a:t>
            </a:r>
            <a:endParaRPr lang="zh-CN" altLang="en-US" sz="4800" dirty="0"/>
          </a:p>
        </p:txBody>
      </p:sp>
      <p:sp>
        <p:nvSpPr>
          <p:cNvPr id="3" name="文本框 2"/>
          <p:cNvSpPr txBox="1"/>
          <p:nvPr/>
        </p:nvSpPr>
        <p:spPr>
          <a:xfrm>
            <a:off x="409433" y="2853836"/>
            <a:ext cx="379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Chin</a:t>
            </a:r>
            <a:r>
              <a:rPr lang="en-US" altLang="zh-CN" sz="4800" dirty="0" smtClean="0">
                <a:solidFill>
                  <a:srgbClr val="FF0000"/>
                </a:solidFill>
              </a:rPr>
              <a:t>e</a:t>
            </a:r>
            <a:r>
              <a:rPr lang="en-US" altLang="zh-CN" sz="4800" dirty="0" smtClean="0"/>
              <a:t>s</a:t>
            </a:r>
            <a:r>
              <a:rPr lang="en-US" altLang="zh-CN" sz="4800" dirty="0" smtClean="0">
                <a:solidFill>
                  <a:srgbClr val="FF0000"/>
                </a:solidFill>
              </a:rPr>
              <a:t>e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9433" y="5019336"/>
            <a:ext cx="379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Sc</a:t>
            </a:r>
            <a:r>
              <a:rPr lang="en-US" altLang="zh-CN" sz="4800" dirty="0" smtClean="0">
                <a:solidFill>
                  <a:srgbClr val="FF0000"/>
                </a:solidFill>
              </a:rPr>
              <a:t>ie</a:t>
            </a:r>
            <a:r>
              <a:rPr lang="en-US" altLang="zh-CN" sz="4800" dirty="0" smtClean="0"/>
              <a:t>nce</a:t>
            </a:r>
            <a:endParaRPr lang="zh-CN" altLang="en-US" sz="4800" dirty="0"/>
          </a:p>
        </p:txBody>
      </p:sp>
      <p:sp>
        <p:nvSpPr>
          <p:cNvPr id="6" name="文本框 5"/>
          <p:cNvSpPr txBox="1"/>
          <p:nvPr/>
        </p:nvSpPr>
        <p:spPr>
          <a:xfrm>
            <a:off x="4546980" y="3029972"/>
            <a:ext cx="379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</a:rPr>
              <a:t>E</a:t>
            </a:r>
            <a:r>
              <a:rPr lang="en-US" altLang="zh-CN" sz="4800" dirty="0" smtClean="0"/>
              <a:t>ngl</a:t>
            </a:r>
            <a:r>
              <a:rPr lang="en-US" altLang="zh-CN" sz="4800" dirty="0" smtClean="0">
                <a:solidFill>
                  <a:srgbClr val="FF0000"/>
                </a:solidFill>
              </a:rPr>
              <a:t>i</a:t>
            </a:r>
            <a:r>
              <a:rPr lang="en-US" altLang="zh-CN" sz="4800" dirty="0" smtClean="0"/>
              <a:t>sh</a:t>
            </a:r>
            <a:endParaRPr lang="zh-CN" altLang="en-US" sz="4800" dirty="0"/>
          </a:p>
        </p:txBody>
      </p:sp>
      <p:sp>
        <p:nvSpPr>
          <p:cNvPr id="8" name="文本框 7"/>
          <p:cNvSpPr txBox="1"/>
          <p:nvPr/>
        </p:nvSpPr>
        <p:spPr>
          <a:xfrm>
            <a:off x="4546980" y="864472"/>
            <a:ext cx="379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M</a:t>
            </a:r>
            <a:r>
              <a:rPr lang="en-US" altLang="zh-CN" sz="4800" dirty="0" smtClean="0">
                <a:solidFill>
                  <a:srgbClr val="FF0000"/>
                </a:solidFill>
              </a:rPr>
              <a:t>u</a:t>
            </a:r>
            <a:r>
              <a:rPr lang="en-US" altLang="zh-CN" sz="4800" dirty="0" smtClean="0"/>
              <a:t>s</a:t>
            </a:r>
            <a:r>
              <a:rPr lang="en-US" altLang="zh-CN" sz="4800" dirty="0" smtClean="0">
                <a:solidFill>
                  <a:srgbClr val="FF0000"/>
                </a:solidFill>
              </a:rPr>
              <a:t>i</a:t>
            </a:r>
            <a:r>
              <a:rPr lang="en-US" altLang="zh-CN" sz="4800" dirty="0" smtClean="0"/>
              <a:t>c</a:t>
            </a:r>
            <a:endParaRPr lang="zh-CN" altLang="en-US" sz="48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472" y="277216"/>
            <a:ext cx="1414785" cy="15476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921" y="2258494"/>
            <a:ext cx="1076336" cy="15429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646" y="4605543"/>
            <a:ext cx="1238886" cy="17390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920" y="2788086"/>
            <a:ext cx="1554138" cy="15541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75"/>
          <a:stretch>
            <a:fillRect/>
          </a:stretch>
        </p:blipFill>
        <p:spPr>
          <a:xfrm>
            <a:off x="6587604" y="682657"/>
            <a:ext cx="2187512" cy="119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23582" y="805218"/>
            <a:ext cx="379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plus</a:t>
            </a:r>
            <a:endParaRPr lang="zh-CN" altLang="en-US" sz="4800" dirty="0"/>
          </a:p>
        </p:txBody>
      </p:sp>
      <p:sp>
        <p:nvSpPr>
          <p:cNvPr id="5" name="文本框 4"/>
          <p:cNvSpPr txBox="1"/>
          <p:nvPr/>
        </p:nvSpPr>
        <p:spPr>
          <a:xfrm>
            <a:off x="1023582" y="1861403"/>
            <a:ext cx="379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and</a:t>
            </a:r>
            <a:endParaRPr lang="zh-CN" altLang="en-US" sz="4800" dirty="0"/>
          </a:p>
        </p:txBody>
      </p:sp>
      <p:sp>
        <p:nvSpPr>
          <p:cNvPr id="6" name="文本框 5"/>
          <p:cNvSpPr txBox="1"/>
          <p:nvPr/>
        </p:nvSpPr>
        <p:spPr>
          <a:xfrm>
            <a:off x="1023582" y="3018430"/>
            <a:ext cx="3794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minus</a:t>
            </a:r>
            <a:endParaRPr lang="zh-CN" altLang="en-US" sz="4800" dirty="0"/>
          </a:p>
        </p:txBody>
      </p:sp>
      <p:sp>
        <p:nvSpPr>
          <p:cNvPr id="7" name="文本框 6"/>
          <p:cNvSpPr txBox="1"/>
          <p:nvPr/>
        </p:nvSpPr>
        <p:spPr>
          <a:xfrm>
            <a:off x="2442950" y="712884"/>
            <a:ext cx="16923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FF0000"/>
                </a:solidFill>
              </a:rPr>
              <a:t>+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42950" y="1728547"/>
            <a:ext cx="16923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FF0000"/>
                </a:solidFill>
              </a:rPr>
              <a:t>+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0621" y="2903689"/>
            <a:ext cx="16923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FF0000"/>
                </a:solidFill>
              </a:rPr>
              <a:t>-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21123" y="1119944"/>
            <a:ext cx="50360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What’s ten </a:t>
            </a:r>
            <a:r>
              <a:rPr lang="en-US" altLang="zh-CN" sz="4000" dirty="0" smtClean="0">
                <a:solidFill>
                  <a:srgbClr val="FF0000"/>
                </a:solidFill>
              </a:rPr>
              <a:t>plus</a:t>
            </a:r>
            <a:r>
              <a:rPr lang="en-US" altLang="zh-CN" sz="4000" dirty="0" smtClean="0"/>
              <a:t> ten?</a:t>
            </a:r>
            <a:endParaRPr lang="en-US" altLang="zh-CN" sz="4000" dirty="0" smtClean="0"/>
          </a:p>
          <a:p>
            <a:r>
              <a:rPr lang="en-US" altLang="zh-CN" sz="4000" dirty="0" smtClean="0"/>
              <a:t>=What’s ten </a:t>
            </a:r>
            <a:r>
              <a:rPr lang="en-US" altLang="zh-CN" sz="4000" dirty="0" smtClean="0">
                <a:solidFill>
                  <a:srgbClr val="FF0000"/>
                </a:solidFill>
              </a:rPr>
              <a:t>and</a:t>
            </a:r>
            <a:r>
              <a:rPr lang="en-US" altLang="zh-CN" sz="4000" dirty="0" smtClean="0"/>
              <a:t> ten?</a:t>
            </a:r>
            <a:endParaRPr lang="zh-CN" altLang="en-US" sz="4000" dirty="0"/>
          </a:p>
        </p:txBody>
      </p:sp>
      <p:sp>
        <p:nvSpPr>
          <p:cNvPr id="11" name="文本框 10"/>
          <p:cNvSpPr txBox="1"/>
          <p:nvPr/>
        </p:nvSpPr>
        <p:spPr>
          <a:xfrm>
            <a:off x="696036" y="4034093"/>
            <a:ext cx="6318913" cy="25545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Can you say them?</a:t>
            </a:r>
            <a:endParaRPr lang="en-US" altLang="zh-CN" sz="4000" dirty="0" smtClean="0"/>
          </a:p>
          <a:p>
            <a:r>
              <a:rPr lang="en-US" altLang="zh-CN" sz="4000" dirty="0" smtClean="0"/>
              <a:t>1+2+3=?</a:t>
            </a:r>
            <a:endParaRPr lang="en-US" altLang="zh-CN" sz="4000" dirty="0" smtClean="0"/>
          </a:p>
          <a:p>
            <a:r>
              <a:rPr lang="en-US" altLang="zh-CN" sz="4000" dirty="0" smtClean="0"/>
              <a:t>33-5+6=?</a:t>
            </a:r>
            <a:endParaRPr lang="en-US" altLang="zh-CN" sz="4000" dirty="0" smtClean="0"/>
          </a:p>
          <a:p>
            <a:r>
              <a:rPr lang="en-US" altLang="zh-CN" sz="4000" dirty="0" smtClean="0"/>
              <a:t>12+7-8=?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Reorder the sentences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3600" dirty="0" smtClean="0"/>
              <a:t>(    ) What’s ten plus ten?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(    ) It’s twenty-one. Thank you Parrot.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(    ) This little girl can’t do her </a:t>
            </a:r>
            <a:r>
              <a:rPr lang="en-US" altLang="zh-CN" sz="3600" dirty="0" err="1" smtClean="0"/>
              <a:t>Maths</a:t>
            </a:r>
            <a:r>
              <a:rPr lang="en-US" altLang="zh-CN" sz="3600" dirty="0" smtClean="0"/>
              <a:t>.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(    ) Twenty.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(    ) And one more?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(    ) I’m going to help her.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887104" y="3057099"/>
            <a:ext cx="464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1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7104" y="4910954"/>
            <a:ext cx="464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2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7104" y="1690689"/>
            <a:ext cx="464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3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7104" y="3644945"/>
            <a:ext cx="464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4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7104" y="4291276"/>
            <a:ext cx="464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5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9808" y="2412376"/>
            <a:ext cx="464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6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5072" t="8585" b="7479"/>
          <a:stretch>
            <a:fillRect/>
          </a:stretch>
        </p:blipFill>
        <p:spPr>
          <a:xfrm>
            <a:off x="191067" y="1006571"/>
            <a:ext cx="4016329" cy="427511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30226" y="1907095"/>
            <a:ext cx="4813774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A: This … can’t …</a:t>
            </a:r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  I’m going to…It’s…</a:t>
            </a:r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B: Oh! Thank you, …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7653" y="1027908"/>
            <a:ext cx="3769022" cy="372151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12573" y="1457504"/>
            <a:ext cx="4813774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A: This … can’t …</a:t>
            </a:r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   I’m going to…It’s…</a:t>
            </a:r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B: Oh! Thank you, …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4777" y="1154800"/>
            <a:ext cx="4011589" cy="426336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30226" y="1907095"/>
            <a:ext cx="4813774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A: This … can’t …</a:t>
            </a:r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   I’m going to…It’s…</a:t>
            </a:r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B: Oh! Thank you, …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r="2285"/>
          <a:stretch>
            <a:fillRect/>
          </a:stretch>
        </p:blipFill>
        <p:spPr>
          <a:xfrm>
            <a:off x="214455" y="1191680"/>
            <a:ext cx="4091603" cy="4021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30226" y="1907095"/>
            <a:ext cx="4813774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A: This … can’t …</a:t>
            </a:r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    I’m going to…It’s…</a:t>
            </a:r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B: Oh! Thank you, …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217" y="358516"/>
            <a:ext cx="2494497" cy="635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Can you do the </a:t>
            </a:r>
            <a:r>
              <a:rPr lang="en-US" altLang="zh-CN" dirty="0" err="1" smtClean="0"/>
              <a:t>Maths</a:t>
            </a:r>
            <a:r>
              <a:rPr lang="en-US" altLang="zh-CN" dirty="0" smtClean="0"/>
              <a:t>?</a:t>
            </a:r>
            <a:endParaRPr lang="zh-CN" alt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6" name="" r:id="rId1" imgW="7226300" imgH="4445000"/>
        </mc:Choice>
        <mc:Fallback>
          <p:control name="" r:id="rId1" imgW="7226300" imgH="4445000">
            <p:pic>
              <p:nvPicPr>
                <p:cNvPr id="0" name="ShockwaveFlash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63600" y="1841500"/>
                  <a:ext cx="7226300" cy="4445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0379" y="232391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Ways to introduce others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3027135" y="2861187"/>
            <a:ext cx="2724736" cy="12093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Introduce others </a:t>
            </a:r>
            <a:endParaRPr lang="zh-CN" altLang="en-US" sz="3200" b="1" dirty="0"/>
          </a:p>
        </p:txBody>
      </p:sp>
      <p:cxnSp>
        <p:nvCxnSpPr>
          <p:cNvPr id="6" name="直接连接符 5"/>
          <p:cNvCxnSpPr>
            <a:endCxn id="4" idx="2"/>
          </p:cNvCxnSpPr>
          <p:nvPr/>
        </p:nvCxnSpPr>
        <p:spPr>
          <a:xfrm>
            <a:off x="2448232" y="3200400"/>
            <a:ext cx="578903" cy="2654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16195" y="2433484"/>
            <a:ext cx="22270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This is…</a:t>
            </a:r>
            <a:endParaRPr lang="en-US" altLang="zh-CN" sz="3200" dirty="0" smtClean="0"/>
          </a:p>
          <a:p>
            <a:r>
              <a:rPr lang="en-US" altLang="zh-CN" sz="3200" dirty="0" smtClean="0"/>
              <a:t>These are…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878038" y="1597742"/>
            <a:ext cx="2805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I’ve got…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868659" y="2364657"/>
            <a:ext cx="32753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/>
              <a:t>He/She</a:t>
            </a:r>
            <a:r>
              <a:rPr lang="en-US" altLang="zh-CN" sz="3200" dirty="0" smtClean="0"/>
              <a:t> always…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5621238" y="4163961"/>
            <a:ext cx="2805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But he/she is…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423728" y="5196349"/>
            <a:ext cx="28050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He/she can…</a:t>
            </a:r>
            <a:endParaRPr lang="en-US" altLang="zh-CN" sz="3200" dirty="0" smtClean="0"/>
          </a:p>
          <a:p>
            <a:r>
              <a:rPr lang="en-US" altLang="zh-CN" sz="3200" dirty="0" smtClean="0"/>
              <a:t>He/she can’t…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385562" y="4547419"/>
            <a:ext cx="2805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He/she is…</a:t>
            </a:r>
            <a:endParaRPr lang="zh-CN" altLang="en-US" sz="3200" dirty="0"/>
          </a:p>
        </p:txBody>
      </p:sp>
      <p:cxnSp>
        <p:nvCxnSpPr>
          <p:cNvPr id="13" name="直接连接符 12"/>
          <p:cNvCxnSpPr/>
          <p:nvPr/>
        </p:nvCxnSpPr>
        <p:spPr>
          <a:xfrm rot="16200000" flipH="1">
            <a:off x="3650225" y="2440861"/>
            <a:ext cx="766918" cy="1917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9" idx="1"/>
            <a:endCxn id="4" idx="7"/>
          </p:cNvCxnSpPr>
          <p:nvPr/>
        </p:nvCxnSpPr>
        <p:spPr>
          <a:xfrm rot="10800000" flipV="1">
            <a:off x="5352843" y="2657045"/>
            <a:ext cx="515817" cy="381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endCxn id="4" idx="3"/>
          </p:cNvCxnSpPr>
          <p:nvPr/>
        </p:nvCxnSpPr>
        <p:spPr>
          <a:xfrm flipV="1">
            <a:off x="2521974" y="3893447"/>
            <a:ext cx="904190" cy="855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endCxn id="4" idx="4"/>
          </p:cNvCxnSpPr>
          <p:nvPr/>
        </p:nvCxnSpPr>
        <p:spPr>
          <a:xfrm rot="16200000" flipV="1">
            <a:off x="3942436" y="4517622"/>
            <a:ext cx="1120878" cy="226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0" idx="1"/>
            <a:endCxn id="4" idx="5"/>
          </p:cNvCxnSpPr>
          <p:nvPr/>
        </p:nvCxnSpPr>
        <p:spPr>
          <a:xfrm rot="10800000">
            <a:off x="5352842" y="3893447"/>
            <a:ext cx="268396" cy="5629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8943053" cy="1325563"/>
          </a:xfrm>
        </p:spPr>
        <p:txBody>
          <a:bodyPr/>
          <a:lstStyle/>
          <a:p>
            <a:r>
              <a:rPr lang="en-US" altLang="zh-CN" dirty="0" smtClean="0"/>
              <a:t>Adjectives to describe people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altLang="zh-CN" sz="4000" dirty="0" smtClean="0">
                <a:solidFill>
                  <a:srgbClr val="FF0000"/>
                </a:solidFill>
              </a:rPr>
              <a:t>ni</a:t>
            </a:r>
            <a:r>
              <a:rPr lang="en-US" altLang="zh-CN" sz="4000" dirty="0" smtClean="0"/>
              <a:t>c</a:t>
            </a:r>
            <a:r>
              <a:rPr lang="en-US" altLang="zh-CN" sz="4000" dirty="0" smtClean="0">
                <a:solidFill>
                  <a:srgbClr val="FF0000"/>
                </a:solidFill>
              </a:rPr>
              <a:t>e           </a:t>
            </a:r>
            <a:r>
              <a:rPr lang="zh-CN" altLang="en-US" sz="4000" dirty="0" smtClean="0"/>
              <a:t>有好的</a:t>
            </a:r>
            <a:endParaRPr lang="en-US" altLang="zh-CN" sz="4000" dirty="0" smtClean="0"/>
          </a:p>
          <a:p>
            <a:pPr>
              <a:buNone/>
            </a:pPr>
            <a:r>
              <a:rPr lang="en-US" altLang="zh-CN" sz="4000" dirty="0" smtClean="0"/>
              <a:t>h</a:t>
            </a:r>
            <a:r>
              <a:rPr lang="en-US" altLang="zh-CN" sz="4000" dirty="0" smtClean="0">
                <a:solidFill>
                  <a:srgbClr val="FF0000"/>
                </a:solidFill>
              </a:rPr>
              <a:t>e</a:t>
            </a:r>
            <a:r>
              <a:rPr lang="en-US" altLang="zh-CN" sz="4000" dirty="0" smtClean="0"/>
              <a:t>lpf</a:t>
            </a:r>
            <a:r>
              <a:rPr lang="en-US" altLang="zh-CN" sz="4000" dirty="0" smtClean="0">
                <a:solidFill>
                  <a:srgbClr val="FF0000"/>
                </a:solidFill>
              </a:rPr>
              <a:t>ul      </a:t>
            </a:r>
            <a:r>
              <a:rPr lang="zh-CN" altLang="en-US" sz="4000" dirty="0" smtClean="0"/>
              <a:t>肯帮忙的</a:t>
            </a:r>
            <a:endParaRPr lang="en-US" altLang="zh-CN" sz="4000" dirty="0" smtClean="0"/>
          </a:p>
          <a:p>
            <a:pPr>
              <a:buNone/>
            </a:pPr>
            <a:r>
              <a:rPr lang="en-US" altLang="zh-CN" sz="4000" dirty="0" smtClean="0"/>
              <a:t>n</a:t>
            </a:r>
            <a:r>
              <a:rPr lang="en-US" altLang="zh-CN" sz="4000" dirty="0" smtClean="0">
                <a:solidFill>
                  <a:srgbClr val="FF0000"/>
                </a:solidFill>
              </a:rPr>
              <a:t>au</a:t>
            </a:r>
            <a:r>
              <a:rPr lang="en-US" altLang="zh-CN" sz="4000" dirty="0" smtClean="0"/>
              <a:t>ght</a:t>
            </a:r>
            <a:r>
              <a:rPr lang="en-US" altLang="zh-CN" sz="4000" dirty="0" smtClean="0">
                <a:solidFill>
                  <a:srgbClr val="FF0000"/>
                </a:solidFill>
              </a:rPr>
              <a:t>y     </a:t>
            </a:r>
            <a:r>
              <a:rPr lang="zh-CN" altLang="en-US" sz="4000" dirty="0" smtClean="0"/>
              <a:t>淘气的</a:t>
            </a:r>
            <a:endParaRPr lang="en-US" altLang="zh-CN" sz="4000" dirty="0" smtClean="0"/>
          </a:p>
          <a:p>
            <a:pPr>
              <a:buNone/>
            </a:pPr>
            <a:r>
              <a:rPr lang="en-US" altLang="zh-CN" sz="4000" dirty="0" smtClean="0"/>
              <a:t>qu</a:t>
            </a:r>
            <a:r>
              <a:rPr lang="en-US" altLang="zh-CN" sz="4000" dirty="0" smtClean="0">
                <a:solidFill>
                  <a:srgbClr val="FF0000"/>
                </a:solidFill>
              </a:rPr>
              <a:t>ie</a:t>
            </a:r>
            <a:r>
              <a:rPr lang="en-US" altLang="zh-CN" sz="4000" dirty="0" smtClean="0"/>
              <a:t>t          </a:t>
            </a:r>
            <a:r>
              <a:rPr lang="zh-CN" altLang="en-US" sz="4000" dirty="0" smtClean="0"/>
              <a:t>安静的</a:t>
            </a:r>
            <a:endParaRPr lang="en-US" altLang="zh-CN" sz="4000" dirty="0" smtClean="0"/>
          </a:p>
          <a:p>
            <a:pPr>
              <a:buNone/>
            </a:pPr>
            <a:r>
              <a:rPr lang="en-US" altLang="zh-CN" sz="4000" dirty="0" smtClean="0"/>
              <a:t>sh</a:t>
            </a:r>
            <a:r>
              <a:rPr lang="en-US" altLang="zh-CN" sz="4000" dirty="0" smtClean="0">
                <a:solidFill>
                  <a:srgbClr val="FF0000"/>
                </a:solidFill>
              </a:rPr>
              <a:t>y              </a:t>
            </a:r>
            <a:r>
              <a:rPr lang="zh-CN" altLang="en-US" sz="4000" dirty="0" smtClean="0"/>
              <a:t>害羞的</a:t>
            </a:r>
            <a:endParaRPr lang="en-US" altLang="zh-CN" sz="4000" dirty="0" smtClean="0"/>
          </a:p>
          <a:p>
            <a:pPr>
              <a:buNone/>
            </a:pPr>
            <a:r>
              <a:rPr lang="en-US" altLang="zh-CN" sz="4000" dirty="0" smtClean="0"/>
              <a:t>cl</a:t>
            </a:r>
            <a:r>
              <a:rPr lang="en-US" altLang="zh-CN" sz="4000" dirty="0" smtClean="0">
                <a:solidFill>
                  <a:srgbClr val="FF0000"/>
                </a:solidFill>
              </a:rPr>
              <a:t>e</a:t>
            </a:r>
            <a:r>
              <a:rPr lang="en-US" altLang="zh-CN" sz="4000" dirty="0" smtClean="0"/>
              <a:t>v</a:t>
            </a:r>
            <a:r>
              <a:rPr lang="en-US" altLang="zh-CN" sz="4000" dirty="0" smtClean="0">
                <a:solidFill>
                  <a:srgbClr val="FF0000"/>
                </a:solidFill>
              </a:rPr>
              <a:t>er          </a:t>
            </a:r>
            <a:r>
              <a:rPr lang="zh-CN" altLang="en-US" sz="4000" dirty="0" smtClean="0"/>
              <a:t>聪明的</a:t>
            </a:r>
            <a:endParaRPr lang="en-US" altLang="zh-CN" sz="4000" dirty="0" smtClean="0"/>
          </a:p>
          <a:p>
            <a:pPr>
              <a:buNone/>
            </a:pPr>
            <a:r>
              <a:rPr lang="en-US" altLang="zh-CN" sz="4000" dirty="0" smtClean="0"/>
              <a:t>…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The special me!</a:t>
            </a:r>
            <a:endParaRPr lang="zh-CN" altLang="en-US" dirty="0"/>
          </a:p>
        </p:txBody>
      </p:sp>
      <p:sp>
        <p:nvSpPr>
          <p:cNvPr id="5" name="折角形 4"/>
          <p:cNvSpPr/>
          <p:nvPr/>
        </p:nvSpPr>
        <p:spPr>
          <a:xfrm>
            <a:off x="2993922" y="2050026"/>
            <a:ext cx="2197509" cy="1253613"/>
          </a:xfrm>
          <a:prstGeom prst="foldedCorne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/>
              <a:t>clever</a:t>
            </a:r>
            <a:endParaRPr lang="zh-CN" altLang="en-US" sz="6000" dirty="0"/>
          </a:p>
        </p:txBody>
      </p:sp>
      <p:sp>
        <p:nvSpPr>
          <p:cNvPr id="6" name="圆角矩形标注 5"/>
          <p:cNvSpPr/>
          <p:nvPr/>
        </p:nvSpPr>
        <p:spPr>
          <a:xfrm>
            <a:off x="1902542" y="4144296"/>
            <a:ext cx="3392129" cy="1224116"/>
          </a:xfrm>
          <a:prstGeom prst="wedgeRoundRectCallout">
            <a:avLst>
              <a:gd name="adj1" fmla="val 98950"/>
              <a:gd name="adj2" fmla="val 5165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</a:rPr>
              <a:t>I’m clever.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pic>
        <p:nvPicPr>
          <p:cNvPr id="52226" name="Picture 2" descr="http://images.clipartpanda.com/happy-boy-clipart-boy_-_happy_5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05484" y="4194474"/>
            <a:ext cx="1552472" cy="2446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1605" y="247139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Can you remember me?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74" name="" r:id="rId1" imgW="8483600" imgH="4813300"/>
        </mc:Choice>
        <mc:Fallback>
          <p:control name="" r:id="rId1" imgW="8483600" imgH="4813300">
            <p:pic>
              <p:nvPicPr>
                <p:cNvPr id="0" name="ShockwaveFlash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19100" y="1511300"/>
                  <a:ext cx="8483600" cy="48133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Who’s going to help me?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折角形 3"/>
          <p:cNvSpPr/>
          <p:nvPr/>
        </p:nvSpPr>
        <p:spPr>
          <a:xfrm>
            <a:off x="1740310" y="1769807"/>
            <a:ext cx="6371303" cy="1268362"/>
          </a:xfrm>
          <a:prstGeom prst="foldedCorne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/>
              <a:t>I can’t run very fast. </a:t>
            </a:r>
            <a:endParaRPr lang="zh-CN" altLang="en-US" sz="6000" dirty="0"/>
          </a:p>
        </p:txBody>
      </p:sp>
      <p:sp>
        <p:nvSpPr>
          <p:cNvPr id="5" name="圆角矩形标注 4"/>
          <p:cNvSpPr/>
          <p:nvPr/>
        </p:nvSpPr>
        <p:spPr>
          <a:xfrm>
            <a:off x="3082412" y="4011560"/>
            <a:ext cx="2728451" cy="1224116"/>
          </a:xfrm>
          <a:prstGeom prst="wedgeRoundRectCallout">
            <a:avLst>
              <a:gd name="adj1" fmla="val 98950"/>
              <a:gd name="adj2" fmla="val 5165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</a:rPr>
              <a:t>I can’t run very fast.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images.clipartpanda.com/happy-boy-clipart-boy_-_happy_5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05484" y="4194474"/>
            <a:ext cx="1552472" cy="2446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5411" y="0"/>
            <a:ext cx="8972550" cy="1325563"/>
          </a:xfrm>
        </p:spPr>
        <p:txBody>
          <a:bodyPr/>
          <a:lstStyle/>
          <a:p>
            <a:r>
              <a:rPr lang="en-US" altLang="zh-CN" dirty="0" smtClean="0"/>
              <a:t>Can the little girl do the </a:t>
            </a:r>
            <a:r>
              <a:rPr lang="en-US" altLang="zh-CN" dirty="0" err="1" smtClean="0"/>
              <a:t>Maths</a:t>
            </a:r>
            <a:r>
              <a:rPr lang="en-US" altLang="zh-CN" dirty="0" smtClean="0"/>
              <a:t>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/>
          <a:srcRect l="21903" t="22177" r="22108" b="15833"/>
          <a:stretch>
            <a:fillRect/>
          </a:stretch>
        </p:blipFill>
        <p:spPr bwMode="auto">
          <a:xfrm>
            <a:off x="806896" y="1731402"/>
            <a:ext cx="7842287" cy="488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标题 1"/>
          <p:cNvSpPr txBox="1"/>
          <p:nvPr/>
        </p:nvSpPr>
        <p:spPr>
          <a:xfrm>
            <a:off x="525411" y="726689"/>
            <a:ext cx="89725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Who’s going</a:t>
            </a:r>
            <a:r>
              <a:rPr kumimoji="0" lang="en-US" altLang="zh-CN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to help her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The parrot is  _______.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0" name="" r:id="rId1" imgW="7975600" imgH="4724400"/>
        </mc:Choice>
        <mc:Fallback>
          <p:control name="" r:id="rId1" imgW="7975600" imgH="4724400">
            <p:pic>
              <p:nvPicPr>
                <p:cNvPr id="0" name="ShockwaveFlash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95300" y="1320800"/>
                  <a:ext cx="7975600" cy="47244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1"/>
          <a:srcRect l="27783" t="20060" r="28803" b="28730"/>
          <a:stretch>
            <a:fillRect/>
          </a:stretch>
        </p:blipFill>
        <p:spPr bwMode="auto">
          <a:xfrm>
            <a:off x="3250741" y="2949677"/>
            <a:ext cx="5893259" cy="3908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5-A2-1-1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66284" y="1265334"/>
            <a:ext cx="850710" cy="850710"/>
          </a:xfrm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5"/>
          <a:srcRect l="28224" t="19556" r="26794" b="26042"/>
          <a:stretch>
            <a:fillRect/>
          </a:stretch>
        </p:blipFill>
        <p:spPr bwMode="auto">
          <a:xfrm>
            <a:off x="0" y="176981"/>
            <a:ext cx="5852652" cy="397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云形 5"/>
          <p:cNvSpPr/>
          <p:nvPr/>
        </p:nvSpPr>
        <p:spPr>
          <a:xfrm>
            <a:off x="6916994" y="5383161"/>
            <a:ext cx="1179871" cy="560439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?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5" name="P5-A2-1-2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60729" y="5272852"/>
            <a:ext cx="901880" cy="901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1"/>
          <a:srcRect l="23136" t="14214" r="22229" b="16230"/>
          <a:stretch>
            <a:fillRect/>
          </a:stretch>
        </p:blipFill>
        <p:spPr bwMode="auto">
          <a:xfrm>
            <a:off x="884903" y="1027907"/>
            <a:ext cx="7108723" cy="5088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5-A2-1-3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98209" y="2011090"/>
            <a:ext cx="891654" cy="891654"/>
          </a:xfrm>
        </p:spPr>
      </p:pic>
      <p:sp>
        <p:nvSpPr>
          <p:cNvPr id="6" name="云形 5"/>
          <p:cNvSpPr/>
          <p:nvPr/>
        </p:nvSpPr>
        <p:spPr>
          <a:xfrm>
            <a:off x="2243076" y="4401402"/>
            <a:ext cx="1946787" cy="560439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?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"/>
          <a:srcRect l="22723" t="14375" r="22108" b="16250"/>
          <a:stretch>
            <a:fillRect/>
          </a:stretch>
        </p:blipFill>
        <p:spPr bwMode="auto">
          <a:xfrm>
            <a:off x="980276" y="771341"/>
            <a:ext cx="7178040" cy="507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云形 4"/>
          <p:cNvSpPr/>
          <p:nvPr/>
        </p:nvSpPr>
        <p:spPr>
          <a:xfrm>
            <a:off x="3628103" y="1474839"/>
            <a:ext cx="870155" cy="560439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?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4" name="P5-A2-1-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35580" y="1077570"/>
            <a:ext cx="785413" cy="7854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1"/>
          <a:srcRect l="22958" t="13125" r="23982" b="16875"/>
          <a:stretch>
            <a:fillRect/>
          </a:stretch>
        </p:blipFill>
        <p:spPr bwMode="auto">
          <a:xfrm>
            <a:off x="1099247" y="635655"/>
            <a:ext cx="6903720" cy="512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云形 4"/>
          <p:cNvSpPr/>
          <p:nvPr/>
        </p:nvSpPr>
        <p:spPr>
          <a:xfrm>
            <a:off x="2816943" y="1194619"/>
            <a:ext cx="648928" cy="560439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?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云形 5"/>
          <p:cNvSpPr/>
          <p:nvPr/>
        </p:nvSpPr>
        <p:spPr>
          <a:xfrm>
            <a:off x="4159047" y="1150374"/>
            <a:ext cx="1032386" cy="560439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?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4" name="P5-A2-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39833" y="773226"/>
            <a:ext cx="1314734" cy="131473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4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1"/>
          <a:srcRect l="25417" t="13958" r="23748" b="18750"/>
          <a:stretch>
            <a:fillRect/>
          </a:stretch>
        </p:blipFill>
        <p:spPr bwMode="auto">
          <a:xfrm>
            <a:off x="0" y="0"/>
            <a:ext cx="6614160" cy="492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/>
          <a:srcRect l="25629" t="11794" r="23249" b="17036"/>
          <a:stretch>
            <a:fillRect/>
          </a:stretch>
        </p:blipFill>
        <p:spPr bwMode="auto">
          <a:xfrm>
            <a:off x="2492478" y="1651820"/>
            <a:ext cx="6651522" cy="5206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云形 6"/>
          <p:cNvSpPr/>
          <p:nvPr/>
        </p:nvSpPr>
        <p:spPr>
          <a:xfrm>
            <a:off x="4645742" y="2418736"/>
            <a:ext cx="1179871" cy="560439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?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2" name="P5-A2-3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08472" y="176283"/>
            <a:ext cx="809767" cy="809767"/>
          </a:xfrm>
          <a:prstGeom prst="rect">
            <a:avLst/>
          </a:prstGeom>
        </p:spPr>
      </p:pic>
      <p:pic>
        <p:nvPicPr>
          <p:cNvPr id="3" name="P5-A2-4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78388" y="4106838"/>
            <a:ext cx="987187" cy="987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1103</Words>
  <Application>WPS 演示</Application>
  <PresentationFormat>全屏显示(4:3)</PresentationFormat>
  <Paragraphs>145</Paragraphs>
  <Slides>24</Slides>
  <Notes>0</Notes>
  <HiddenSlides>0</HiddenSlides>
  <MMClips>10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黑体</vt:lpstr>
      <vt:lpstr>Calibri Light</vt:lpstr>
      <vt:lpstr>Courier New</vt:lpstr>
      <vt:lpstr>Calibri</vt:lpstr>
      <vt:lpstr>Segoe UI</vt:lpstr>
      <vt:lpstr>Office 主题</vt:lpstr>
      <vt:lpstr>Module 1 Unit 2 I’m going to help her. </vt:lpstr>
      <vt:lpstr>Can you do the Maths?</vt:lpstr>
      <vt:lpstr>Can the little girl do the Maths?</vt:lpstr>
      <vt:lpstr>The parrot is  _______.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Reorder the sentences </vt:lpstr>
      <vt:lpstr>PowerPoint 演示文稿</vt:lpstr>
      <vt:lpstr>PowerPoint 演示文稿</vt:lpstr>
      <vt:lpstr>PowerPoint 演示文稿</vt:lpstr>
      <vt:lpstr>PowerPoint 演示文稿</vt:lpstr>
      <vt:lpstr>Ways to introduce others</vt:lpstr>
      <vt:lpstr>Adjectives to describe people</vt:lpstr>
      <vt:lpstr>The special me!</vt:lpstr>
      <vt:lpstr>Can you remember me?</vt:lpstr>
      <vt:lpstr>Who’s going to help me?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 Unit 1 She’s very nice. </dc:title>
  <dc:creator>May</dc:creator>
  <cp:lastModifiedBy>Administrator</cp:lastModifiedBy>
  <cp:revision>35</cp:revision>
  <dcterms:created xsi:type="dcterms:W3CDTF">2017-02-12T12:50:00Z</dcterms:created>
  <dcterms:modified xsi:type="dcterms:W3CDTF">2017-02-22T07:45:05Z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