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C7A1-37FD-43DA-8D24-FDB9FCB2DD80}" type="datetimeFigureOut">
              <a:rPr lang="zh-CN" altLang="en-US" smtClean="0"/>
              <a:pPr/>
              <a:t>2015/12/15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415-6844-4305-BFA2-CE504A494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C7A1-37FD-43DA-8D24-FDB9FCB2DD80}" type="datetimeFigureOut">
              <a:rPr lang="zh-CN" altLang="en-US" smtClean="0"/>
              <a:pPr/>
              <a:t>2015/12/15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415-6844-4305-BFA2-CE504A494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C7A1-37FD-43DA-8D24-FDB9FCB2DD80}" type="datetimeFigureOut">
              <a:rPr lang="zh-CN" altLang="en-US" smtClean="0"/>
              <a:pPr/>
              <a:t>2015/12/15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415-6844-4305-BFA2-CE504A494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C7A1-37FD-43DA-8D24-FDB9FCB2DD80}" type="datetimeFigureOut">
              <a:rPr lang="zh-CN" altLang="en-US" smtClean="0"/>
              <a:pPr/>
              <a:t>2015/12/15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415-6844-4305-BFA2-CE504A494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C7A1-37FD-43DA-8D24-FDB9FCB2DD80}" type="datetimeFigureOut">
              <a:rPr lang="zh-CN" altLang="en-US" smtClean="0"/>
              <a:pPr/>
              <a:t>2015/12/15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415-6844-4305-BFA2-CE504A494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C7A1-37FD-43DA-8D24-FDB9FCB2DD80}" type="datetimeFigureOut">
              <a:rPr lang="zh-CN" altLang="en-US" smtClean="0"/>
              <a:pPr/>
              <a:t>2015/12/15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415-6844-4305-BFA2-CE504A494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C7A1-37FD-43DA-8D24-FDB9FCB2DD80}" type="datetimeFigureOut">
              <a:rPr lang="zh-CN" altLang="en-US" smtClean="0"/>
              <a:pPr/>
              <a:t>2015/12/15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415-6844-4305-BFA2-CE504A494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C7A1-37FD-43DA-8D24-FDB9FCB2DD80}" type="datetimeFigureOut">
              <a:rPr lang="zh-CN" altLang="en-US" smtClean="0"/>
              <a:pPr/>
              <a:t>2015/12/15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415-6844-4305-BFA2-CE504A494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C7A1-37FD-43DA-8D24-FDB9FCB2DD80}" type="datetimeFigureOut">
              <a:rPr lang="zh-CN" altLang="en-US" smtClean="0"/>
              <a:pPr/>
              <a:t>2015/12/15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415-6844-4305-BFA2-CE504A494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C7A1-37FD-43DA-8D24-FDB9FCB2DD80}" type="datetimeFigureOut">
              <a:rPr lang="zh-CN" altLang="en-US" smtClean="0"/>
              <a:pPr/>
              <a:t>2015/12/15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415-6844-4305-BFA2-CE504A494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C7A1-37FD-43DA-8D24-FDB9FCB2DD80}" type="datetimeFigureOut">
              <a:rPr lang="zh-CN" altLang="en-US" smtClean="0"/>
              <a:pPr/>
              <a:t>2015/12/15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8415-6844-4305-BFA2-CE504A494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DC7A1-37FD-43DA-8D24-FDB9FCB2DD80}" type="datetimeFigureOut">
              <a:rPr lang="zh-CN" altLang="en-US" smtClean="0"/>
              <a:pPr/>
              <a:t>2015/12/15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F8415-6844-4305-BFA2-CE504A494A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8438" name="Rectangle 6"/>
          <p:cNvSpPr>
            <a:spLocks noRot="1" noChangeArrowheads="1"/>
          </p:cNvSpPr>
          <p:nvPr/>
        </p:nvSpPr>
        <p:spPr bwMode="auto">
          <a:xfrm>
            <a:off x="1331913" y="1412875"/>
            <a:ext cx="7489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8900" tIns="38100" rIns="88900" bIns="38100"/>
          <a:lstStyle/>
          <a:p>
            <a:pPr marL="342900" indent="-342900" algn="ctr">
              <a:buClr>
                <a:schemeClr val="bg2"/>
              </a:buClr>
              <a:buFontTx/>
              <a:buNone/>
            </a:pPr>
            <a:r>
              <a:rPr lang="en-US" altLang="zh-CN" sz="4000" b="1" dirty="0">
                <a:solidFill>
                  <a:srgbClr val="990033"/>
                </a:solidFill>
                <a:ea typeface="宋体" pitchFamily="2" charset="-122"/>
              </a:rPr>
              <a:t>Module 3  Unit 1</a:t>
            </a:r>
            <a:endParaRPr lang="en-US" altLang="zh-CN" sz="4000" dirty="0">
              <a:solidFill>
                <a:srgbClr val="3333FF"/>
              </a:solidFill>
              <a:ea typeface="宋体" pitchFamily="2" charset="-122"/>
            </a:endParaRPr>
          </a:p>
          <a:p>
            <a:pPr marL="342900" indent="-342900" algn="ctr">
              <a:spcBef>
                <a:spcPct val="0"/>
              </a:spcBef>
              <a:buClr>
                <a:schemeClr val="bg2"/>
              </a:buClr>
              <a:buFontTx/>
              <a:buNone/>
            </a:pPr>
            <a:endParaRPr lang="en-US" altLang="zh-CN" sz="3600" dirty="0">
              <a:solidFill>
                <a:srgbClr val="3333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900113" y="2997200"/>
            <a:ext cx="74168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66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The sun is shining.</a:t>
            </a:r>
            <a:endParaRPr lang="zh-CN" altLang="en-US" sz="3600" b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66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195513" y="5661025"/>
            <a:ext cx="65532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900" tIns="38100" rIns="88900" bIns="38100"/>
          <a:lstStyle/>
          <a:p>
            <a:pPr eaLnBrk="0" hangingPunct="0">
              <a:spcBef>
                <a:spcPct val="50000"/>
              </a:spcBef>
              <a:buSzPct val="100000"/>
              <a:buFont typeface="Times New Roman" pitchFamily="18" charset="0"/>
              <a:buNone/>
            </a:pPr>
            <a:r>
              <a:rPr kumimoji="1" lang="zh-CN" altLang="en-US" sz="2800" b="1" dirty="0" smtClean="0">
                <a:solidFill>
                  <a:srgbClr val="3333FF"/>
                </a:solidFill>
                <a:ea typeface="宋体" pitchFamily="2" charset="-122"/>
              </a:rPr>
              <a:t>棠外附小           金永迪</a:t>
            </a:r>
            <a:endParaRPr kumimoji="1" lang="en-GB" altLang="zh-CN" sz="2800" b="1" dirty="0">
              <a:solidFill>
                <a:srgbClr val="3333FF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56611_142415321000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-10644286"/>
            <a:ext cx="5929354" cy="7572404"/>
          </a:xfrm>
          <a:prstGeom prst="rect">
            <a:avLst/>
          </a:prstGeom>
        </p:spPr>
      </p:pic>
      <p:pic>
        <p:nvPicPr>
          <p:cNvPr id="5" name="图片 4" descr="192311062188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14810" cy="3411872"/>
          </a:xfrm>
          <a:prstGeom prst="rect">
            <a:avLst/>
          </a:prstGeom>
        </p:spPr>
      </p:pic>
      <p:pic>
        <p:nvPicPr>
          <p:cNvPr id="6" name="图片 5" descr="5056611_142415321000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7562"/>
            <a:ext cx="4071934" cy="3500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0361" y="1142984"/>
            <a:ext cx="495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There are many birds </a:t>
            </a:r>
            <a:r>
              <a:rPr lang="en-US" altLang="zh-CN" sz="2800" dirty="0" smtClean="0">
                <a:solidFill>
                  <a:srgbClr val="FF0000"/>
                </a:solidFill>
              </a:rPr>
              <a:t>in the tree.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3602" y="4000504"/>
            <a:ext cx="5200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There are many apples </a:t>
            </a:r>
            <a:r>
              <a:rPr lang="en-US" altLang="zh-CN" sz="2800" dirty="0" smtClean="0">
                <a:solidFill>
                  <a:srgbClr val="FF0000"/>
                </a:solidFill>
              </a:rPr>
              <a:t>on the tree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755650" y="1125538"/>
            <a:ext cx="8388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3333FF"/>
                </a:solidFill>
                <a:latin typeface="Times New Roman" pitchFamily="18" charset="0"/>
              </a:rPr>
              <a:t>A: In this photo, it’s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raining</a:t>
            </a:r>
            <a:r>
              <a:rPr lang="en-US" altLang="zh-CN" sz="2800" b="1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755650" y="1630363"/>
            <a:ext cx="7405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3333FF"/>
                </a:solidFill>
                <a:latin typeface="Times New Roman" pitchFamily="18" charset="0"/>
              </a:rPr>
              <a:t>                The ducks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are</a:t>
            </a:r>
            <a:r>
              <a:rPr lang="en-US" altLang="zh-CN" sz="2800" b="1">
                <a:solidFill>
                  <a:srgbClr val="3333FF"/>
                </a:solidFill>
                <a:latin typeface="Times New Roman" pitchFamily="18" charset="0"/>
              </a:rPr>
              <a:t> swim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ming</a:t>
            </a:r>
            <a:r>
              <a:rPr lang="en-US" altLang="zh-CN" sz="2800" b="1">
                <a:solidFill>
                  <a:srgbClr val="3333FF"/>
                </a:solidFill>
                <a:latin typeface="Times New Roman" pitchFamily="18" charset="0"/>
              </a:rPr>
              <a:t> in the water.</a:t>
            </a: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1958975" y="172243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    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755650" y="1628775"/>
            <a:ext cx="1655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3333FF"/>
                </a:solidFill>
                <a:latin typeface="Times New Roman" pitchFamily="18" charset="0"/>
              </a:rPr>
              <a:t>B:</a:t>
            </a:r>
            <a:r>
              <a:rPr lang="en-US" altLang="zh-CN" sz="2800">
                <a:latin typeface="Times New Roman" pitchFamily="18" charset="0"/>
              </a:rPr>
              <a:t> </a:t>
            </a:r>
            <a:r>
              <a:rPr lang="en-US" altLang="zh-CN" sz="2800" b="1">
                <a:solidFill>
                  <a:srgbClr val="3333FF"/>
                </a:solidFill>
                <a:latin typeface="Times New Roman" pitchFamily="18" charset="0"/>
              </a:rPr>
              <a:t>No. 1 .</a:t>
            </a:r>
          </a:p>
        </p:txBody>
      </p:sp>
      <p:pic>
        <p:nvPicPr>
          <p:cNvPr id="245766" name="Picture 6" descr="Untitled-4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4221163"/>
            <a:ext cx="2371725" cy="2232025"/>
          </a:xfrm>
          <a:prstGeom prst="rect">
            <a:avLst/>
          </a:prstGeom>
          <a:noFill/>
        </p:spPr>
      </p:pic>
      <p:pic>
        <p:nvPicPr>
          <p:cNvPr id="245767" name="Picture 7" descr="Untitled-5co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292600"/>
            <a:ext cx="2305050" cy="2087563"/>
          </a:xfrm>
          <a:prstGeom prst="rect">
            <a:avLst/>
          </a:prstGeom>
          <a:noFill/>
        </p:spPr>
      </p:pic>
      <p:pic>
        <p:nvPicPr>
          <p:cNvPr id="245768" name="Picture 8" descr="Untitled-2 co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133600"/>
            <a:ext cx="2160588" cy="2098675"/>
          </a:xfrm>
          <a:prstGeom prst="rect">
            <a:avLst/>
          </a:prstGeom>
          <a:noFill/>
        </p:spPr>
      </p:pic>
      <p:pic>
        <p:nvPicPr>
          <p:cNvPr id="245769" name="Picture 9" descr="Untitled-3 cop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205038"/>
            <a:ext cx="2232025" cy="2100262"/>
          </a:xfrm>
          <a:prstGeom prst="rect">
            <a:avLst/>
          </a:prstGeom>
          <a:noFill/>
        </p:spPr>
      </p:pic>
      <p:pic>
        <p:nvPicPr>
          <p:cNvPr id="245770" name="Picture 10" descr="Untitled-1 cop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276475"/>
            <a:ext cx="2089150" cy="1965325"/>
          </a:xfrm>
          <a:prstGeom prst="rect">
            <a:avLst/>
          </a:prstGeom>
          <a:noFill/>
        </p:spPr>
      </p:pic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900113" y="2205038"/>
            <a:ext cx="4318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Times New Roman" pitchFamily="18" charset="0"/>
              </a:rPr>
              <a:t>1</a:t>
            </a:r>
          </a:p>
        </p:txBody>
      </p:sp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3635375" y="2133600"/>
            <a:ext cx="4318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Times New Roman" pitchFamily="18" charset="0"/>
              </a:rPr>
              <a:t>2</a:t>
            </a:r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6156325" y="2205038"/>
            <a:ext cx="4318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Times New Roman" pitchFamily="18" charset="0"/>
              </a:rPr>
              <a:t>3</a:t>
            </a:r>
          </a:p>
        </p:txBody>
      </p:sp>
      <p:sp>
        <p:nvSpPr>
          <p:cNvPr id="245774" name="Text Box 14"/>
          <p:cNvSpPr txBox="1">
            <a:spLocks noChangeArrowheads="1"/>
          </p:cNvSpPr>
          <p:nvPr/>
        </p:nvSpPr>
        <p:spPr bwMode="auto">
          <a:xfrm>
            <a:off x="2987675" y="3860800"/>
            <a:ext cx="4318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Times New Roman" pitchFamily="18" charset="0"/>
              </a:rPr>
              <a:t>4</a:t>
            </a:r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5940425" y="3860800"/>
            <a:ext cx="4318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latin typeface="Times New Roman" pitchFamily="18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596" y="214290"/>
            <a:ext cx="3511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Talk about the pictures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/>
      <p:bldP spid="245763" grpId="0"/>
      <p:bldP spid="2457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2" name="Picture 4" descr="未命名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11863" cy="6858000"/>
          </a:xfrm>
          <a:prstGeom prst="rect">
            <a:avLst/>
          </a:prstGeom>
          <a:noFill/>
        </p:spPr>
      </p:pic>
      <p:pic>
        <p:nvPicPr>
          <p:cNvPr id="232453" name="Picture 5" descr="20073169542986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893333">
            <a:off x="4088607" y="5568156"/>
            <a:ext cx="317500" cy="503237"/>
          </a:xfrm>
          <a:prstGeom prst="rect">
            <a:avLst/>
          </a:prstGeom>
          <a:noFill/>
        </p:spPr>
      </p:pic>
      <p:pic>
        <p:nvPicPr>
          <p:cNvPr id="232454" name="Picture 6" descr="200731695512503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1052513"/>
            <a:ext cx="574675" cy="309562"/>
          </a:xfrm>
          <a:prstGeom prst="rect">
            <a:avLst/>
          </a:prstGeom>
          <a:noFill/>
        </p:spPr>
      </p:pic>
      <p:pic>
        <p:nvPicPr>
          <p:cNvPr id="232455" name="Picture 7" descr="005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0650" y="476250"/>
            <a:ext cx="338138" cy="360363"/>
          </a:xfrm>
          <a:prstGeom prst="rect">
            <a:avLst/>
          </a:prstGeom>
          <a:noFill/>
        </p:spPr>
      </p:pic>
      <p:pic>
        <p:nvPicPr>
          <p:cNvPr id="232456" name="Picture 8" descr="0018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404813"/>
            <a:ext cx="431800" cy="384175"/>
          </a:xfrm>
          <a:prstGeom prst="rect">
            <a:avLst/>
          </a:prstGeom>
          <a:noFill/>
        </p:spPr>
      </p:pic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6011863" y="188913"/>
            <a:ext cx="33480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</a:rPr>
              <a:t>Look! What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are</a:t>
            </a: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</a:rPr>
              <a:t> they do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ing</a:t>
            </a: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2458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148263" y="47625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232459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79613" y="1628775"/>
            <a:ext cx="792162" cy="1368425"/>
          </a:xfrm>
          <a:prstGeom prst="flowChartDecision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2460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700338" y="765175"/>
            <a:ext cx="1511300" cy="1368425"/>
          </a:xfrm>
          <a:prstGeom prst="irregularSeal2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2461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5288" y="2852738"/>
            <a:ext cx="1008062" cy="10810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2462" name="Oval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9388" y="765175"/>
            <a:ext cx="720725" cy="16557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2463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92275" y="4221163"/>
            <a:ext cx="8636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2464" name="Oval 16"/>
          <p:cNvSpPr>
            <a:spLocks noChangeArrowheads="1"/>
          </p:cNvSpPr>
          <p:nvPr/>
        </p:nvSpPr>
        <p:spPr bwMode="auto">
          <a:xfrm>
            <a:off x="5003800" y="3429000"/>
            <a:ext cx="1081088" cy="1295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2465" name="Oval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19475" y="2349500"/>
            <a:ext cx="576263" cy="12969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2466" name="Oval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03800" y="1123950"/>
            <a:ext cx="576263" cy="12969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2467" name="Oval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348038" y="2492375"/>
            <a:ext cx="1008062" cy="10810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2468" name="Oval 2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03350" y="2852738"/>
            <a:ext cx="1008063" cy="10810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split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433365_1380164059vVv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36688"/>
            <a:ext cx="6156325" cy="18446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8000" b="1"/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081311592167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755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13324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5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6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7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8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9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0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1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2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3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4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5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6" name="Oval 20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7" name="Oval 21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8" name="Oval 22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14450"/>
            <a:ext cx="342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28596" y="1785926"/>
            <a:ext cx="835863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Dear </a:t>
            </a:r>
            <a:r>
              <a:rPr lang="en-US" altLang="zh-CN" sz="2800" dirty="0" err="1" smtClean="0"/>
              <a:t>Lingling</a:t>
            </a:r>
            <a:r>
              <a:rPr lang="en-US" altLang="zh-CN" sz="2800" dirty="0" smtClean="0"/>
              <a:t>,</a:t>
            </a:r>
          </a:p>
          <a:p>
            <a:r>
              <a:rPr lang="en-US" altLang="zh-CN" sz="2800" dirty="0" smtClean="0"/>
              <a:t>How are you? I had a very __________ day on Saturday.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We had a _______ in the park. I ___________ you some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________.</a:t>
            </a:r>
          </a:p>
          <a:p>
            <a:r>
              <a:rPr lang="en-US" altLang="zh-CN" sz="2800" dirty="0" smtClean="0"/>
              <a:t> I miss________ in China. Please write to me soon.</a:t>
            </a:r>
          </a:p>
          <a:p>
            <a:r>
              <a:rPr lang="en-US" altLang="zh-CN" sz="2800" dirty="0" smtClean="0"/>
              <a:t> Love,</a:t>
            </a:r>
          </a:p>
          <a:p>
            <a:r>
              <a:rPr lang="en-US" altLang="zh-CN" sz="2800" dirty="0" err="1" smtClean="0"/>
              <a:t>Daming</a:t>
            </a:r>
            <a:endParaRPr lang="zh-CN" altLang="en-US" sz="2800" dirty="0"/>
          </a:p>
        </p:txBody>
      </p: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4357686" y="2143116"/>
            <a:ext cx="174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interesting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1670" y="3000372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picnic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4942" y="3071810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am sending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910" y="3857628"/>
            <a:ext cx="1199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photos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57290" y="4286256"/>
            <a:ext cx="153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everyone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1071538" y="3929066"/>
            <a:ext cx="100013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000232" y="2143116"/>
            <a:ext cx="1285884" cy="57150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13324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5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6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7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8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9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0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1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2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3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4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5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6" name="Oval 20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7" name="Oval 21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8" name="Oval 22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14450"/>
            <a:ext cx="342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000100" y="2000240"/>
            <a:ext cx="6326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This  story is really interesting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8" name="下弧形箭头 27"/>
          <p:cNvSpPr/>
          <p:nvPr/>
        </p:nvSpPr>
        <p:spPr>
          <a:xfrm rot="10800000">
            <a:off x="2500298" y="1071544"/>
            <a:ext cx="3643338" cy="9318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0100" y="3857628"/>
            <a:ext cx="6840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Amy is interested in telling story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0" name="下弧形箭头 29"/>
          <p:cNvSpPr/>
          <p:nvPr/>
        </p:nvSpPr>
        <p:spPr>
          <a:xfrm rot="10800000">
            <a:off x="1214414" y="3000372"/>
            <a:ext cx="3000396" cy="9318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0100" y="4786322"/>
            <a:ext cx="3720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interesting:</a:t>
            </a:r>
            <a:r>
              <a:rPr lang="zh-CN" altLang="en-US" sz="3200" dirty="0" smtClean="0">
                <a:solidFill>
                  <a:srgbClr val="FF0000"/>
                </a:solidFill>
              </a:rPr>
              <a:t>描述事物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interested: </a:t>
            </a:r>
            <a:r>
              <a:rPr lang="zh-CN" altLang="en-US" sz="3200" dirty="0" smtClean="0">
                <a:solidFill>
                  <a:srgbClr val="FF0000"/>
                </a:solidFill>
              </a:rPr>
              <a:t>描述人</a:t>
            </a:r>
            <a:endParaRPr lang="en-US" altLang="zh-CN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5" grpId="0" animBg="1"/>
      <p:bldP spid="28" grpId="0" animBg="1"/>
      <p:bldP spid="29" grpId="0"/>
      <p:bldP spid="30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13324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5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6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7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8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9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0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1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2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3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4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5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6" name="Oval 20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7" name="Oval 21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8" name="Oval 22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14450"/>
            <a:ext cx="342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28596" y="1785926"/>
            <a:ext cx="835863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Dear </a:t>
            </a:r>
            <a:r>
              <a:rPr lang="en-US" altLang="zh-CN" sz="2800" dirty="0" err="1" smtClean="0"/>
              <a:t>Lingling</a:t>
            </a:r>
            <a:r>
              <a:rPr lang="en-US" altLang="zh-CN" sz="2800" dirty="0" smtClean="0"/>
              <a:t>,</a:t>
            </a:r>
          </a:p>
          <a:p>
            <a:r>
              <a:rPr lang="en-US" altLang="zh-CN" sz="2800" dirty="0" smtClean="0"/>
              <a:t>How are you? I had a very __________ day on Saturday.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We had a _______ in the park. I ___________ you some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________.</a:t>
            </a:r>
          </a:p>
          <a:p>
            <a:r>
              <a:rPr lang="en-US" altLang="zh-CN" sz="2800" dirty="0" smtClean="0"/>
              <a:t> I miss________ in China. Please write to me soon.</a:t>
            </a:r>
          </a:p>
          <a:p>
            <a:r>
              <a:rPr lang="en-US" altLang="zh-CN" sz="2800" dirty="0" smtClean="0"/>
              <a:t> Love,</a:t>
            </a:r>
          </a:p>
          <a:p>
            <a:r>
              <a:rPr lang="en-US" altLang="zh-CN" sz="2800" dirty="0" err="1" smtClean="0"/>
              <a:t>Daming</a:t>
            </a:r>
            <a:endParaRPr lang="zh-CN" altLang="en-US" sz="2800" dirty="0"/>
          </a:p>
        </p:txBody>
      </p: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4357686" y="2143116"/>
            <a:ext cx="174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interesting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1670" y="3000372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picnic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4942" y="3071810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am sending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910" y="3857628"/>
            <a:ext cx="1199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photos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57290" y="4286256"/>
            <a:ext cx="153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everyone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13324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5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6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7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8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9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0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1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2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3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4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5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6" name="Oval 20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7" name="Oval 21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8" name="Oval 22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14450"/>
            <a:ext cx="342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143240" y="857232"/>
            <a:ext cx="1431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photo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31" name="图片 30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500042"/>
            <a:ext cx="1428760" cy="2143140"/>
          </a:xfrm>
          <a:prstGeom prst="rect">
            <a:avLst/>
          </a:prstGeom>
        </p:spPr>
      </p:pic>
      <p:pic>
        <p:nvPicPr>
          <p:cNvPr id="32" name="图片 31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1051">
            <a:off x="2722896" y="4070778"/>
            <a:ext cx="1428760" cy="2143140"/>
          </a:xfrm>
          <a:prstGeom prst="rect">
            <a:avLst/>
          </a:prstGeom>
        </p:spPr>
      </p:pic>
      <p:pic>
        <p:nvPicPr>
          <p:cNvPr id="33" name="图片 32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1674">
            <a:off x="785786" y="3857628"/>
            <a:ext cx="1428760" cy="2143140"/>
          </a:xfrm>
          <a:prstGeom prst="rect">
            <a:avLst/>
          </a:prstGeom>
        </p:spPr>
      </p:pic>
      <p:pic>
        <p:nvPicPr>
          <p:cNvPr id="34" name="图片 33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143248"/>
            <a:ext cx="1428760" cy="214314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572132" y="4286256"/>
            <a:ext cx="1631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photos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13324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5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6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7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8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9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0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1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2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3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4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5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6" name="Oval 20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7" name="Oval 21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8" name="Oval 22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14450"/>
            <a:ext cx="342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500166" y="785794"/>
            <a:ext cx="1568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potato</a:t>
            </a:r>
            <a:endParaRPr lang="zh-CN" altLang="en-US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1357290" y="3643314"/>
            <a:ext cx="171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tomato</a:t>
            </a:r>
            <a:endParaRPr lang="zh-CN" altLang="en-US" sz="4000" dirty="0"/>
          </a:p>
        </p:txBody>
      </p:sp>
      <p:pic>
        <p:nvPicPr>
          <p:cNvPr id="26" name="图片 25" descr="yi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571612"/>
            <a:ext cx="2443932" cy="1857388"/>
          </a:xfrm>
          <a:prstGeom prst="rect">
            <a:avLst/>
          </a:prstGeom>
        </p:spPr>
      </p:pic>
      <p:pic>
        <p:nvPicPr>
          <p:cNvPr id="27" name="图片 26" descr="tudo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643050"/>
            <a:ext cx="3286116" cy="15984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57818" y="857232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potato</a:t>
            </a:r>
            <a:r>
              <a:rPr lang="en-US" altLang="zh-CN" sz="4000" dirty="0" smtClean="0">
                <a:solidFill>
                  <a:srgbClr val="FF0000"/>
                </a:solidFill>
              </a:rPr>
              <a:t>es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30" name="图片 29" descr="xihongsh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357694"/>
            <a:ext cx="2143140" cy="1785950"/>
          </a:xfrm>
          <a:prstGeom prst="rect">
            <a:avLst/>
          </a:prstGeom>
        </p:spPr>
      </p:pic>
      <p:pic>
        <p:nvPicPr>
          <p:cNvPr id="35" name="图片 34" descr="xihongshi fush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4429132"/>
            <a:ext cx="2888922" cy="192882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715008" y="3571876"/>
            <a:ext cx="2165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tomato</a:t>
            </a:r>
            <a:r>
              <a:rPr lang="en-US" altLang="zh-CN" sz="4000" dirty="0" smtClean="0">
                <a:solidFill>
                  <a:srgbClr val="FF0000"/>
                </a:solidFill>
              </a:rPr>
              <a:t>es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  <p:bldP spid="36" grpId="0"/>
      <p:bldP spid="28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13324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5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6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7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8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9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0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1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2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3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4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5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6" name="Oval 20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7" name="Oval 21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8" name="Oval 22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14450"/>
            <a:ext cx="342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000100" y="2143116"/>
            <a:ext cx="1431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photo</a:t>
            </a:r>
            <a:endParaRPr lang="zh-CN" altLang="en-US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4786314" y="2214554"/>
            <a:ext cx="1631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photo</a:t>
            </a:r>
            <a:r>
              <a:rPr lang="en-US" altLang="zh-CN" sz="4000" dirty="0" smtClean="0">
                <a:solidFill>
                  <a:srgbClr val="FF0000"/>
                </a:solidFill>
              </a:rPr>
              <a:t>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2976" y="135729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单数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135729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复数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0100" y="3143248"/>
            <a:ext cx="1568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potato</a:t>
            </a:r>
            <a:endParaRPr lang="zh-CN" altLang="en-US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4786314" y="3071810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potato</a:t>
            </a:r>
            <a:r>
              <a:rPr lang="en-US" altLang="zh-CN" sz="4000" dirty="0" smtClean="0">
                <a:solidFill>
                  <a:srgbClr val="FF0000"/>
                </a:solidFill>
              </a:rPr>
              <a:t>es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1538" y="4357694"/>
            <a:ext cx="171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tomato</a:t>
            </a:r>
            <a:endParaRPr lang="zh-CN" altLang="en-US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4857752" y="4286256"/>
            <a:ext cx="2165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tomato</a:t>
            </a:r>
            <a:r>
              <a:rPr lang="en-US" altLang="zh-CN" sz="4000" dirty="0" smtClean="0">
                <a:solidFill>
                  <a:srgbClr val="FF0000"/>
                </a:solidFill>
              </a:rPr>
              <a:t>es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246063" y="-434975"/>
            <a:ext cx="8374063" cy="1657350"/>
            <a:chOff x="0" y="0"/>
            <a:chExt cx="13203" cy="2619"/>
          </a:xfrm>
        </p:grpSpPr>
        <p:sp>
          <p:nvSpPr>
            <p:cNvPr id="13324" name="Oval 7"/>
            <p:cNvSpPr>
              <a:spLocks noChangeArrowheads="1"/>
            </p:cNvSpPr>
            <p:nvPr/>
          </p:nvSpPr>
          <p:spPr bwMode="auto">
            <a:xfrm>
              <a:off x="0" y="353"/>
              <a:ext cx="2264" cy="2267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5" name="Oval 8"/>
            <p:cNvSpPr>
              <a:spLocks noChangeArrowheads="1"/>
            </p:cNvSpPr>
            <p:nvPr/>
          </p:nvSpPr>
          <p:spPr bwMode="auto">
            <a:xfrm>
              <a:off x="1887" y="338"/>
              <a:ext cx="1160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6" name="Oval 9"/>
            <p:cNvSpPr>
              <a:spLocks noChangeArrowheads="1"/>
            </p:cNvSpPr>
            <p:nvPr/>
          </p:nvSpPr>
          <p:spPr bwMode="auto">
            <a:xfrm>
              <a:off x="2918" y="210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7" name="Oval 10"/>
            <p:cNvSpPr>
              <a:spLocks noChangeArrowheads="1"/>
            </p:cNvSpPr>
            <p:nvPr/>
          </p:nvSpPr>
          <p:spPr bwMode="auto">
            <a:xfrm>
              <a:off x="3815" y="213"/>
              <a:ext cx="1510" cy="1384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8" name="Oval 11"/>
            <p:cNvSpPr>
              <a:spLocks noChangeArrowheads="1"/>
            </p:cNvSpPr>
            <p:nvPr/>
          </p:nvSpPr>
          <p:spPr bwMode="auto">
            <a:xfrm>
              <a:off x="5212" y="2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29" name="Oval 12"/>
            <p:cNvSpPr>
              <a:spLocks noChangeArrowheads="1"/>
            </p:cNvSpPr>
            <p:nvPr/>
          </p:nvSpPr>
          <p:spPr bwMode="auto">
            <a:xfrm>
              <a:off x="6035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0" name="Oval 13"/>
            <p:cNvSpPr>
              <a:spLocks noChangeArrowheads="1"/>
            </p:cNvSpPr>
            <p:nvPr/>
          </p:nvSpPr>
          <p:spPr bwMode="auto">
            <a:xfrm>
              <a:off x="7025" y="210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1" name="Oval 14"/>
            <p:cNvSpPr>
              <a:spLocks noChangeArrowheads="1"/>
            </p:cNvSpPr>
            <p:nvPr/>
          </p:nvSpPr>
          <p:spPr bwMode="auto">
            <a:xfrm>
              <a:off x="7648" y="0"/>
              <a:ext cx="1248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2" name="Oval 15"/>
            <p:cNvSpPr>
              <a:spLocks noChangeArrowheads="1"/>
            </p:cNvSpPr>
            <p:nvPr/>
          </p:nvSpPr>
          <p:spPr bwMode="auto">
            <a:xfrm>
              <a:off x="8612" y="412"/>
              <a:ext cx="124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3" name="Oval 16"/>
            <p:cNvSpPr>
              <a:spLocks noChangeArrowheads="1"/>
            </p:cNvSpPr>
            <p:nvPr/>
          </p:nvSpPr>
          <p:spPr bwMode="auto">
            <a:xfrm>
              <a:off x="9518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4" name="Oval 17"/>
            <p:cNvSpPr>
              <a:spLocks noChangeArrowheads="1"/>
            </p:cNvSpPr>
            <p:nvPr/>
          </p:nvSpPr>
          <p:spPr bwMode="auto"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13335" name="Oval 18"/>
            <p:cNvSpPr>
              <a:spLocks noChangeArrowheads="1"/>
            </p:cNvSpPr>
            <p:nvPr/>
          </p:nvSpPr>
          <p:spPr bwMode="auto">
            <a:xfrm>
              <a:off x="12409" y="213"/>
              <a:ext cx="794" cy="919"/>
            </a:xfrm>
            <a:prstGeom prst="ellipse">
              <a:avLst/>
            </a:prstGeom>
            <a:solidFill>
              <a:srgbClr val="FFA61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13315" name="Rectangle 19"/>
          <p:cNvSpPr>
            <a:spLocks noChangeArrowheads="1"/>
          </p:cNvSpPr>
          <p:nvPr/>
        </p:nvSpPr>
        <p:spPr bwMode="auto">
          <a:xfrm>
            <a:off x="-101600" y="6454775"/>
            <a:ext cx="9245600" cy="4032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6" name="Oval 20"/>
          <p:cNvSpPr>
            <a:spLocks noChangeArrowheads="1"/>
          </p:cNvSpPr>
          <p:nvPr/>
        </p:nvSpPr>
        <p:spPr bwMode="auto">
          <a:xfrm>
            <a:off x="8532813" y="5994400"/>
            <a:ext cx="863600" cy="863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7" name="Oval 21"/>
          <p:cNvSpPr>
            <a:spLocks noChangeArrowheads="1"/>
          </p:cNvSpPr>
          <p:nvPr/>
        </p:nvSpPr>
        <p:spPr bwMode="auto">
          <a:xfrm>
            <a:off x="8328025" y="5805488"/>
            <a:ext cx="331788" cy="3317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sp>
        <p:nvSpPr>
          <p:cNvPr id="13318" name="Oval 22"/>
          <p:cNvSpPr>
            <a:spLocks noChangeArrowheads="1"/>
          </p:cNvSpPr>
          <p:nvPr/>
        </p:nvSpPr>
        <p:spPr bwMode="auto">
          <a:xfrm>
            <a:off x="7972425" y="6170613"/>
            <a:ext cx="687388" cy="68738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zh-CN" altLang="en-US"/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14450"/>
            <a:ext cx="342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28596" y="1785926"/>
            <a:ext cx="835863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Dear </a:t>
            </a:r>
            <a:r>
              <a:rPr lang="en-US" altLang="zh-CN" sz="2800" dirty="0" err="1" smtClean="0"/>
              <a:t>Lingling</a:t>
            </a:r>
            <a:r>
              <a:rPr lang="en-US" altLang="zh-CN" sz="2800" dirty="0" smtClean="0"/>
              <a:t>,</a:t>
            </a:r>
          </a:p>
          <a:p>
            <a:r>
              <a:rPr lang="en-US" altLang="zh-CN" sz="2800" dirty="0" smtClean="0"/>
              <a:t>How are you? I had a very __________ day on Saturday.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We had a _______ in the park. I ___________ you some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________.</a:t>
            </a:r>
          </a:p>
          <a:p>
            <a:r>
              <a:rPr lang="en-US" altLang="zh-CN" sz="2800" dirty="0" smtClean="0"/>
              <a:t> I miss________ in China. Please write to me soon.</a:t>
            </a:r>
          </a:p>
          <a:p>
            <a:r>
              <a:rPr lang="en-US" altLang="zh-CN" sz="2800" dirty="0" smtClean="0"/>
              <a:t> Love,</a:t>
            </a:r>
          </a:p>
          <a:p>
            <a:r>
              <a:rPr lang="en-US" altLang="zh-CN" sz="2800" dirty="0" err="1" smtClean="0"/>
              <a:t>Daming</a:t>
            </a:r>
            <a:endParaRPr lang="zh-CN" altLang="en-US" sz="2800" dirty="0"/>
          </a:p>
        </p:txBody>
      </p: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4357686" y="2143116"/>
            <a:ext cx="174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interesting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1670" y="3000372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picnic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4942" y="3071810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am sending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hlinkClick r:id="rId4" action="ppaction://hlinksldjump"/>
          </p:cNvPr>
          <p:cNvSpPr txBox="1"/>
          <p:nvPr/>
        </p:nvSpPr>
        <p:spPr>
          <a:xfrm>
            <a:off x="642910" y="3857628"/>
            <a:ext cx="1199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photos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57290" y="4286256"/>
            <a:ext cx="153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everyone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261</Words>
  <Application>Microsoft Office PowerPoint</Application>
  <PresentationFormat>全屏显示(4:3)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JUJUMAO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JUJUMAO</dc:creator>
  <cp:lastModifiedBy>tw</cp:lastModifiedBy>
  <cp:revision>19</cp:revision>
  <dcterms:created xsi:type="dcterms:W3CDTF">2015-12-11T13:47:32Z</dcterms:created>
  <dcterms:modified xsi:type="dcterms:W3CDTF">2015-12-15T03:27:49Z</dcterms:modified>
</cp:coreProperties>
</file>