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activeX/activeX2.xml" ContentType="application/vnd.ms-office.activeX+xml"/>
  <Override PartName="/ppt/activeX/activeX3.xml" ContentType="application/vnd.ms-office.activeX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activeX/activeX1.xml" ContentType="application/vnd.ms-office.activeX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ms-office.activeX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4" r:id="rId3"/>
    <p:sldId id="257" r:id="rId4"/>
    <p:sldId id="258" r:id="rId5"/>
    <p:sldId id="259" r:id="rId6"/>
    <p:sldId id="260" r:id="rId7"/>
    <p:sldId id="276" r:id="rId8"/>
    <p:sldId id="285" r:id="rId9"/>
    <p:sldId id="280" r:id="rId10"/>
    <p:sldId id="286" r:id="rId11"/>
    <p:sldId id="277" r:id="rId12"/>
    <p:sldId id="278" r:id="rId13"/>
    <p:sldId id="279" r:id="rId14"/>
    <p:sldId id="281" r:id="rId15"/>
    <p:sldId id="284" r:id="rId16"/>
    <p:sldId id="282" r:id="rId17"/>
    <p:sldId id="283" r:id="rId18"/>
    <p:sldId id="287" r:id="rId19"/>
    <p:sldId id="262" r:id="rId20"/>
    <p:sldId id="267" r:id="rId21"/>
    <p:sldId id="263" r:id="rId22"/>
    <p:sldId id="264" r:id="rId23"/>
    <p:sldId id="273" r:id="rId24"/>
    <p:sldId id="268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A4BBC-1F66-40DA-AB5F-420C0084B75A}" type="datetimeFigureOut">
              <a:rPr lang="zh-CN" altLang="en-US" smtClean="0"/>
              <a:pPr/>
              <a:t>2017/3/7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BDF8A-0BF5-44FD-A84D-A1BB872BF8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482081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A4BBC-1F66-40DA-AB5F-420C0084B75A}" type="datetimeFigureOut">
              <a:rPr lang="zh-CN" altLang="en-US" smtClean="0"/>
              <a:pPr/>
              <a:t>2017/3/7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BDF8A-0BF5-44FD-A84D-A1BB872BF8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94867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A4BBC-1F66-40DA-AB5F-420C0084B75A}" type="datetimeFigureOut">
              <a:rPr lang="zh-CN" altLang="en-US" smtClean="0"/>
              <a:pPr/>
              <a:t>2017/3/7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BDF8A-0BF5-44FD-A84D-A1BB872BF8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204088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A4BBC-1F66-40DA-AB5F-420C0084B75A}" type="datetimeFigureOut">
              <a:rPr lang="zh-CN" altLang="en-US" smtClean="0"/>
              <a:pPr/>
              <a:t>2017/3/7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BDF8A-0BF5-44FD-A84D-A1BB872BF8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1139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A4BBC-1F66-40DA-AB5F-420C0084B75A}" type="datetimeFigureOut">
              <a:rPr lang="zh-CN" altLang="en-US" smtClean="0"/>
              <a:pPr/>
              <a:t>2017/3/7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BDF8A-0BF5-44FD-A84D-A1BB872BF8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68348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A4BBC-1F66-40DA-AB5F-420C0084B75A}" type="datetimeFigureOut">
              <a:rPr lang="zh-CN" altLang="en-US" smtClean="0"/>
              <a:pPr/>
              <a:t>2017/3/7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BDF8A-0BF5-44FD-A84D-A1BB872BF8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792998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A4BBC-1F66-40DA-AB5F-420C0084B75A}" type="datetimeFigureOut">
              <a:rPr lang="zh-CN" altLang="en-US" smtClean="0"/>
              <a:pPr/>
              <a:t>2017/3/7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BDF8A-0BF5-44FD-A84D-A1BB872BF8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39763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A4BBC-1F66-40DA-AB5F-420C0084B75A}" type="datetimeFigureOut">
              <a:rPr lang="zh-CN" altLang="en-US" smtClean="0"/>
              <a:pPr/>
              <a:t>2017/3/7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BDF8A-0BF5-44FD-A84D-A1BB872BF8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544362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A4BBC-1F66-40DA-AB5F-420C0084B75A}" type="datetimeFigureOut">
              <a:rPr lang="zh-CN" altLang="en-US" smtClean="0"/>
              <a:pPr/>
              <a:t>2017/3/7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BDF8A-0BF5-44FD-A84D-A1BB872BF8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16310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A4BBC-1F66-40DA-AB5F-420C0084B75A}" type="datetimeFigureOut">
              <a:rPr lang="zh-CN" altLang="en-US" smtClean="0"/>
              <a:pPr/>
              <a:t>2017/3/7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BDF8A-0BF5-44FD-A84D-A1BB872BF8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90479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A4BBC-1F66-40DA-AB5F-420C0084B75A}" type="datetimeFigureOut">
              <a:rPr lang="zh-CN" altLang="en-US" smtClean="0"/>
              <a:pPr/>
              <a:t>2017/3/7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ABDF8A-0BF5-44FD-A84D-A1BB872BF8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7682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0A4BBC-1F66-40DA-AB5F-420C0084B75A}" type="datetimeFigureOut">
              <a:rPr lang="zh-CN" altLang="en-US" smtClean="0"/>
              <a:pPr/>
              <a:t>2017/3/7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ABDF8A-0BF5-44FD-A84D-A1BB872BF8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60637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7.png"/><Relationship Id="rId2" Type="http://schemas.openxmlformats.org/officeDocument/2006/relationships/audio" Target="file:///D:\&#39532;&#20581;&#26757;\&#19977;&#19979;\M3%20U1\P15-A2-4.mp3" TargetMode="External"/><Relationship Id="rId1" Type="http://schemas.openxmlformats.org/officeDocument/2006/relationships/audio" Target="file:///D:\&#39532;&#20581;&#26757;\&#19977;&#19979;\M3%20U1\P15-A2-3.mp3" TargetMode="Externa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D:\&#39532;&#20581;&#26757;\&#19977;&#19979;\M3%20U1\P15-A2-6.mp3" TargetMode="External"/><Relationship Id="rId1" Type="http://schemas.openxmlformats.org/officeDocument/2006/relationships/audio" Target="file:///D:\&#39532;&#20581;&#26757;\&#19977;&#19979;\M3%20U1\P15-A2-5.mp3" TargetMode="Externa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39532;&#20581;&#26757;\&#19977;&#19979;\M3%20U1\P15-A2-7.mp3" TargetMode="Externa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39532;&#20581;&#26757;\&#19977;&#19979;\M3%20U1\P15-A2-8.mp3" TargetMode="Externa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39532;&#20581;&#26757;\&#19977;&#19979;\M3%20U1\P15-A2-9.mp3" TargetMode="Externa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39532;&#20581;&#26757;\&#19977;&#19979;\M3%20U1\P15-A2-9.mp3" TargetMode="Externa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D:\&#39532;&#20581;&#26757;\&#19977;&#19979;\M3%20U1\P14-A2-2.mp3" TargetMode="External"/><Relationship Id="rId1" Type="http://schemas.openxmlformats.org/officeDocument/2006/relationships/audio" Target="file:///D:\&#39532;&#20581;&#26757;\&#19977;&#19979;\M3%20U1\P14-A2-1.mp3" TargetMode="Externa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D:\&#39532;&#20581;&#26757;\&#19977;&#19979;\M3%20U1\P15-A2-2.mp3" TargetMode="External"/><Relationship Id="rId1" Type="http://schemas.openxmlformats.org/officeDocument/2006/relationships/audio" Target="file:///D:\&#39532;&#20581;&#26757;\&#19977;&#19979;\M3%20U1\P15-A2-1.mp3" TargetMode="Externa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01768"/>
            <a:ext cx="9160623" cy="551973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1445093"/>
            <a:ext cx="9144000" cy="3673754"/>
          </a:xfrm>
          <a:solidFill>
            <a:schemeClr val="bg1">
              <a:alpha val="90000"/>
            </a:schemeClr>
          </a:solidFill>
        </p:spPr>
        <p:txBody>
          <a:bodyPr/>
          <a:lstStyle/>
          <a:p>
            <a:r>
              <a:rPr lang="en-US" altLang="zh-CN" dirty="0" smtClean="0"/>
              <a:t>Module 3 Unit 1</a:t>
            </a:r>
            <a:br>
              <a:rPr lang="en-US" altLang="zh-CN" dirty="0" smtClean="0"/>
            </a:br>
            <a:r>
              <a:rPr lang="en-US" altLang="zh-CN" dirty="0" smtClean="0"/>
              <a:t>We’ll go to the zoo.</a:t>
            </a:r>
            <a:br>
              <a:rPr lang="en-US" altLang="zh-CN" dirty="0" smtClean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61084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06071" y="706509"/>
            <a:ext cx="78867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4800" dirty="0" smtClean="0"/>
              <a:t>You’</a:t>
            </a:r>
            <a:r>
              <a:rPr lang="en-US" altLang="zh-CN" sz="4800" dirty="0" smtClean="0">
                <a:solidFill>
                  <a:srgbClr val="FF0000"/>
                </a:solidFill>
              </a:rPr>
              <a:t>ll</a:t>
            </a:r>
            <a:r>
              <a:rPr lang="en-US" altLang="zh-CN" sz="4800" dirty="0" smtClean="0"/>
              <a:t> = you </a:t>
            </a:r>
            <a:r>
              <a:rPr lang="en-US" altLang="zh-CN" sz="4800" dirty="0" smtClean="0">
                <a:solidFill>
                  <a:srgbClr val="FF0000"/>
                </a:solidFill>
              </a:rPr>
              <a:t>will </a:t>
            </a:r>
          </a:p>
          <a:p>
            <a:pPr marL="0" indent="0">
              <a:buNone/>
            </a:pPr>
            <a:r>
              <a:rPr lang="zh-CN" altLang="en-US" sz="4800" dirty="0" smtClean="0"/>
              <a:t>你会</a:t>
            </a:r>
            <a:r>
              <a:rPr lang="en-US" altLang="zh-CN" sz="4800" dirty="0" smtClean="0"/>
              <a:t>…</a:t>
            </a:r>
            <a:r>
              <a:rPr lang="zh-CN" altLang="en-US" sz="4800" dirty="0" smtClean="0"/>
              <a:t>（表达一种可能性）</a:t>
            </a:r>
            <a:endParaRPr lang="en-US" altLang="zh-CN" sz="4800" dirty="0" smtClean="0"/>
          </a:p>
          <a:p>
            <a:pPr marL="0" indent="0">
              <a:buNone/>
            </a:pPr>
            <a:r>
              <a:rPr lang="en-US" altLang="zh-CN" sz="4800" dirty="0" smtClean="0"/>
              <a:t>She’</a:t>
            </a:r>
            <a:r>
              <a:rPr lang="en-US" altLang="zh-CN" sz="4800" dirty="0" smtClean="0">
                <a:solidFill>
                  <a:srgbClr val="FF0000"/>
                </a:solidFill>
              </a:rPr>
              <a:t>ll</a:t>
            </a:r>
            <a:r>
              <a:rPr lang="en-US" altLang="zh-CN" sz="4800" dirty="0" smtClean="0"/>
              <a:t>= she </a:t>
            </a:r>
            <a:r>
              <a:rPr lang="en-US" altLang="zh-CN" sz="4800" dirty="0" smtClean="0">
                <a:solidFill>
                  <a:srgbClr val="FF0000"/>
                </a:solidFill>
              </a:rPr>
              <a:t>will</a:t>
            </a:r>
          </a:p>
          <a:p>
            <a:pPr marL="0" indent="0">
              <a:buNone/>
            </a:pPr>
            <a:r>
              <a:rPr lang="en-US" altLang="zh-CN" sz="4800" dirty="0" smtClean="0"/>
              <a:t>He’</a:t>
            </a:r>
            <a:r>
              <a:rPr lang="en-US" altLang="zh-CN" sz="4800" dirty="0" smtClean="0">
                <a:solidFill>
                  <a:srgbClr val="FF0000"/>
                </a:solidFill>
              </a:rPr>
              <a:t>ll</a:t>
            </a:r>
            <a:r>
              <a:rPr lang="en-US" altLang="zh-CN" sz="4800" dirty="0" smtClean="0"/>
              <a:t>= he </a:t>
            </a:r>
            <a:r>
              <a:rPr lang="en-US" altLang="zh-CN" sz="4800" dirty="0" smtClean="0">
                <a:solidFill>
                  <a:srgbClr val="FF0000"/>
                </a:solidFill>
              </a:rPr>
              <a:t>will</a:t>
            </a:r>
          </a:p>
          <a:p>
            <a:pPr marL="0" indent="0">
              <a:buNone/>
            </a:pPr>
            <a:r>
              <a:rPr lang="en-US" altLang="zh-CN" sz="4800" dirty="0" smtClean="0"/>
              <a:t>We’</a:t>
            </a:r>
            <a:r>
              <a:rPr lang="en-US" altLang="zh-CN" sz="4800" dirty="0" smtClean="0">
                <a:solidFill>
                  <a:srgbClr val="FF0000"/>
                </a:solidFill>
              </a:rPr>
              <a:t>ll</a:t>
            </a:r>
            <a:r>
              <a:rPr lang="en-US" altLang="zh-CN" sz="4800" dirty="0" smtClean="0"/>
              <a:t>= we </a:t>
            </a:r>
            <a:r>
              <a:rPr lang="en-US" altLang="zh-CN" sz="4800" dirty="0" smtClean="0">
                <a:solidFill>
                  <a:srgbClr val="FF0000"/>
                </a:solidFill>
              </a:rPr>
              <a:t>will</a:t>
            </a:r>
          </a:p>
          <a:p>
            <a:pPr marL="0" indent="0">
              <a:buNone/>
            </a:pPr>
            <a:r>
              <a:rPr lang="en-US" altLang="zh-CN" sz="4800" dirty="0" smtClean="0"/>
              <a:t>They’</a:t>
            </a:r>
            <a:r>
              <a:rPr lang="en-US" altLang="zh-CN" sz="4800" dirty="0" smtClean="0">
                <a:solidFill>
                  <a:srgbClr val="FF0000"/>
                </a:solidFill>
              </a:rPr>
              <a:t>ll</a:t>
            </a:r>
            <a:r>
              <a:rPr lang="en-US" altLang="zh-CN" sz="4800" dirty="0" smtClean="0"/>
              <a:t>= they </a:t>
            </a:r>
            <a:r>
              <a:rPr lang="en-US" altLang="zh-CN" sz="4800" dirty="0" smtClean="0">
                <a:solidFill>
                  <a:srgbClr val="FF0000"/>
                </a:solidFill>
              </a:rPr>
              <a:t>will</a:t>
            </a:r>
          </a:p>
          <a:p>
            <a:pPr marL="0" indent="0">
              <a:buNone/>
            </a:pPr>
            <a:r>
              <a:rPr lang="en-US" altLang="zh-CN" sz="4800" dirty="0" smtClean="0"/>
              <a:t>It’</a:t>
            </a:r>
            <a:r>
              <a:rPr lang="en-US" altLang="zh-CN" sz="4800" dirty="0" smtClean="0">
                <a:solidFill>
                  <a:srgbClr val="FF0000"/>
                </a:solidFill>
              </a:rPr>
              <a:t>ll</a:t>
            </a:r>
            <a:r>
              <a:rPr lang="en-US" altLang="zh-CN" sz="4800" dirty="0" smtClean="0"/>
              <a:t>= it </a:t>
            </a:r>
            <a:r>
              <a:rPr lang="en-US" altLang="zh-CN" sz="4800" dirty="0" smtClean="0">
                <a:solidFill>
                  <a:srgbClr val="FF0000"/>
                </a:solidFill>
              </a:rPr>
              <a:t>will 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3139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/>
          <a:srcRect l="26196" t="14214" r="27556" b="15423"/>
          <a:stretch>
            <a:fillRect/>
          </a:stretch>
        </p:blipFill>
        <p:spPr bwMode="auto">
          <a:xfrm>
            <a:off x="4419782" y="2816942"/>
            <a:ext cx="4724217" cy="4041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5"/>
          <a:srcRect l="22840" t="12917" r="24920" b="14167"/>
          <a:stretch>
            <a:fillRect/>
          </a:stretch>
        </p:blipFill>
        <p:spPr bwMode="auto">
          <a:xfrm>
            <a:off x="0" y="-1"/>
            <a:ext cx="5656891" cy="4439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椭圆形标注 5"/>
          <p:cNvSpPr/>
          <p:nvPr/>
        </p:nvSpPr>
        <p:spPr>
          <a:xfrm>
            <a:off x="5126515" y="2002310"/>
            <a:ext cx="4017485" cy="1580147"/>
          </a:xfrm>
          <a:prstGeom prst="wedgeEllipseCallout">
            <a:avLst>
              <a:gd name="adj1" fmla="val -1389"/>
              <a:gd name="adj2" fmla="val 6874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</a:rPr>
              <a:t>__________.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28852" y="2374490"/>
            <a:ext cx="32151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Yes, he </a:t>
            </a:r>
            <a:r>
              <a:rPr lang="en-US" altLang="zh-CN" sz="3200" dirty="0" smtClean="0">
                <a:solidFill>
                  <a:srgbClr val="FF0000"/>
                </a:solidFill>
              </a:rPr>
              <a:t>will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>
            <a:off x="1637071" y="722671"/>
            <a:ext cx="5855110" cy="178455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15-A2-3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3947650" y="234744"/>
            <a:ext cx="889819" cy="889819"/>
          </a:xfrm>
          <a:prstGeom prst="rect">
            <a:avLst/>
          </a:prstGeom>
        </p:spPr>
      </p:pic>
      <p:pic>
        <p:nvPicPr>
          <p:cNvPr id="11" name="P15-A2-4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/>
          <a:stretch>
            <a:fillRect/>
          </a:stretch>
        </p:blipFill>
        <p:spPr>
          <a:xfrm>
            <a:off x="8077200" y="2244212"/>
            <a:ext cx="1066800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85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36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2392" y="807578"/>
            <a:ext cx="7886700" cy="1325563"/>
          </a:xfrm>
        </p:spPr>
        <p:txBody>
          <a:bodyPr/>
          <a:lstStyle/>
          <a:p>
            <a:endParaRPr lang="zh-CN" altLang="en-US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4"/>
          <a:srcRect l="23426" t="13542" r="23045" b="17500"/>
          <a:stretch>
            <a:fillRect/>
          </a:stretch>
        </p:blipFill>
        <p:spPr bwMode="auto">
          <a:xfrm>
            <a:off x="968478" y="1108586"/>
            <a:ext cx="7408606" cy="5365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椭圆形标注 4"/>
          <p:cNvSpPr/>
          <p:nvPr/>
        </p:nvSpPr>
        <p:spPr>
          <a:xfrm>
            <a:off x="348037" y="1176401"/>
            <a:ext cx="4017485" cy="1580147"/>
          </a:xfrm>
          <a:prstGeom prst="wedgeEllipseCallout">
            <a:avLst>
              <a:gd name="adj1" fmla="val -1389"/>
              <a:gd name="adj2" fmla="val 6874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</a:rPr>
              <a:t>__________.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32387" y="1578078"/>
            <a:ext cx="32151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No, I </a:t>
            </a:r>
            <a:r>
              <a:rPr lang="en-US" altLang="zh-CN" sz="3200" dirty="0" smtClean="0">
                <a:solidFill>
                  <a:srgbClr val="FF0000"/>
                </a:solidFill>
              </a:rPr>
              <a:t>won’t</a:t>
            </a:r>
            <a:r>
              <a:rPr lang="en-US" altLang="zh-CN" sz="3200" dirty="0" smtClean="0"/>
              <a:t>.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89238" y="619433"/>
            <a:ext cx="4306529" cy="7078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won’t= </a:t>
            </a:r>
            <a:r>
              <a:rPr lang="en-US" altLang="zh-CN" sz="4000" dirty="0" err="1" smtClean="0">
                <a:solidFill>
                  <a:srgbClr val="FF0000"/>
                </a:solidFill>
              </a:rPr>
              <a:t>will+not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1843550" y="1622323"/>
            <a:ext cx="1533832" cy="51619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P15-A2-5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7442303" y="1710046"/>
            <a:ext cx="890536" cy="890536"/>
          </a:xfrm>
          <a:prstGeom prst="rect">
            <a:avLst/>
          </a:prstGeom>
        </p:spPr>
      </p:pic>
      <p:pic>
        <p:nvPicPr>
          <p:cNvPr id="10" name="P15-A2-6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3519948" y="1565786"/>
            <a:ext cx="860323" cy="8603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45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54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6" grpId="0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/>
          <a:srcRect l="24480" t="12292" r="22460" b="17083"/>
          <a:stretch>
            <a:fillRect/>
          </a:stretch>
        </p:blipFill>
        <p:spPr bwMode="auto">
          <a:xfrm>
            <a:off x="604193" y="338722"/>
            <a:ext cx="8053110" cy="602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云形 4"/>
          <p:cNvSpPr/>
          <p:nvPr/>
        </p:nvSpPr>
        <p:spPr>
          <a:xfrm>
            <a:off x="1725561" y="766915"/>
            <a:ext cx="3274142" cy="1253613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15-A2-7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5260259" y="913171"/>
            <a:ext cx="1361768" cy="13617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50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/>
          <a:srcRect l="28346" t="12917" r="29722" b="19583"/>
          <a:stretch>
            <a:fillRect/>
          </a:stretch>
        </p:blipFill>
        <p:spPr bwMode="auto">
          <a:xfrm>
            <a:off x="1048119" y="177962"/>
            <a:ext cx="7122488" cy="6446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云形 4"/>
          <p:cNvSpPr/>
          <p:nvPr/>
        </p:nvSpPr>
        <p:spPr>
          <a:xfrm>
            <a:off x="3878826" y="752166"/>
            <a:ext cx="1150374" cy="855409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15-A2-8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5687960" y="913170"/>
            <a:ext cx="801329" cy="801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41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altLang="zh-CN" dirty="0" smtClean="0"/>
              <a:t>c</a:t>
            </a:r>
            <a:r>
              <a:rPr lang="en-US" altLang="zh-CN" dirty="0" smtClean="0">
                <a:solidFill>
                  <a:srgbClr val="FF0000"/>
                </a:solidFill>
              </a:rPr>
              <a:t>ou</a:t>
            </a:r>
            <a:r>
              <a:rPr lang="en-US" altLang="zh-CN" dirty="0" smtClean="0"/>
              <a:t>ntrys</a:t>
            </a:r>
            <a:r>
              <a:rPr lang="en-US" altLang="zh-CN" dirty="0" smtClean="0">
                <a:solidFill>
                  <a:srgbClr val="FF0000"/>
                </a:solidFill>
              </a:rPr>
              <a:t>i</a:t>
            </a:r>
            <a:r>
              <a:rPr lang="en-US" altLang="zh-CN" dirty="0" smtClean="0"/>
              <a:t>d</a:t>
            </a:r>
            <a:r>
              <a:rPr lang="en-US" altLang="zh-CN" dirty="0" smtClean="0">
                <a:solidFill>
                  <a:srgbClr val="FF0000"/>
                </a:solidFill>
              </a:rPr>
              <a:t>e                  </a:t>
            </a:r>
            <a:r>
              <a:rPr lang="en-US" altLang="zh-CN" dirty="0" smtClean="0"/>
              <a:t>c</a:t>
            </a:r>
            <a:r>
              <a:rPr lang="en-US" altLang="zh-CN" dirty="0" smtClean="0">
                <a:solidFill>
                  <a:srgbClr val="FF0000"/>
                </a:solidFill>
              </a:rPr>
              <a:t>i</a:t>
            </a:r>
            <a:r>
              <a:rPr lang="en-US" altLang="zh-CN" dirty="0" smtClean="0"/>
              <a:t>t</a:t>
            </a:r>
            <a:r>
              <a:rPr lang="en-US" altLang="zh-CN" dirty="0" smtClean="0">
                <a:solidFill>
                  <a:srgbClr val="FF0000"/>
                </a:solidFill>
              </a:rPr>
              <a:t>y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7629" y="1176659"/>
            <a:ext cx="3435125" cy="310402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754"/>
          <a:stretch/>
        </p:blipFill>
        <p:spPr>
          <a:xfrm>
            <a:off x="393326" y="1325563"/>
            <a:ext cx="3962400" cy="2806222"/>
          </a:xfrm>
          <a:prstGeom prst="rect">
            <a:avLst/>
          </a:prstGeom>
        </p:spPr>
      </p:pic>
      <p:sp>
        <p:nvSpPr>
          <p:cNvPr id="7" name="下箭头 6"/>
          <p:cNvSpPr/>
          <p:nvPr/>
        </p:nvSpPr>
        <p:spPr>
          <a:xfrm rot="12123135">
            <a:off x="1128582" y="3648625"/>
            <a:ext cx="300316" cy="1423509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62685" y="5072627"/>
            <a:ext cx="34166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/>
              <a:t>f</a:t>
            </a:r>
            <a:r>
              <a:rPr lang="en-US" altLang="zh-CN" sz="4400" dirty="0" smtClean="0">
                <a:solidFill>
                  <a:srgbClr val="FF0000"/>
                </a:solidFill>
              </a:rPr>
              <a:t>ar</a:t>
            </a:r>
            <a:r>
              <a:rPr lang="en-US" altLang="zh-CN" sz="4400" dirty="0" smtClean="0"/>
              <a:t>m</a:t>
            </a:r>
            <a:r>
              <a:rPr lang="en-US" altLang="zh-CN" sz="4400" dirty="0" smtClean="0">
                <a:solidFill>
                  <a:srgbClr val="FF0000"/>
                </a:solidFill>
              </a:rPr>
              <a:t>er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51819" y="855407"/>
            <a:ext cx="30676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乡村</a:t>
            </a:r>
            <a:endParaRPr lang="zh-CN" altLang="en-US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6862916" y="993059"/>
            <a:ext cx="30676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城市</a:t>
            </a:r>
            <a:endParaRPr lang="zh-CN" altLang="en-US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2423651" y="5152104"/>
            <a:ext cx="30676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农民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582247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8" grpId="0"/>
      <p:bldP spid="9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/>
          <a:srcRect l="24597" t="12708" r="23865" b="17083"/>
          <a:stretch>
            <a:fillRect/>
          </a:stretch>
        </p:blipFill>
        <p:spPr bwMode="auto">
          <a:xfrm>
            <a:off x="663677" y="310208"/>
            <a:ext cx="8067644" cy="6179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云形 4"/>
          <p:cNvSpPr/>
          <p:nvPr/>
        </p:nvSpPr>
        <p:spPr>
          <a:xfrm>
            <a:off x="3834581" y="988142"/>
            <a:ext cx="1002890" cy="796414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15-A2-9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6071418" y="1090150"/>
            <a:ext cx="801329" cy="801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37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/>
          <a:srcRect l="24129" t="13333" r="22811" b="20833"/>
          <a:stretch>
            <a:fillRect/>
          </a:stretch>
        </p:blipFill>
        <p:spPr bwMode="auto">
          <a:xfrm>
            <a:off x="381491" y="591901"/>
            <a:ext cx="8052461" cy="5617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云形 4"/>
          <p:cNvSpPr/>
          <p:nvPr/>
        </p:nvSpPr>
        <p:spPr>
          <a:xfrm>
            <a:off x="4100051" y="1179870"/>
            <a:ext cx="825909" cy="619433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15-A2-9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5112773" y="1163892"/>
            <a:ext cx="860323" cy="8603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37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9093" y="0"/>
            <a:ext cx="7886700" cy="1325563"/>
          </a:xfrm>
        </p:spPr>
        <p:txBody>
          <a:bodyPr>
            <a:normAutofit/>
          </a:bodyPr>
          <a:lstStyle/>
          <a:p>
            <a:r>
              <a:rPr lang="en-US" altLang="zh-CN" sz="4000" dirty="0" smtClean="0">
                <a:latin typeface="Arial" pitchFamily="34" charset="0"/>
                <a:cs typeface="Arial" pitchFamily="34" charset="0"/>
              </a:rPr>
              <a:t>l</a:t>
            </a:r>
            <a:r>
              <a:rPr lang="en-US" altLang="zh-CN" sz="4000" dirty="0" smtClean="0">
                <a:latin typeface="Arial" pitchFamily="34" charset="0"/>
                <a:cs typeface="Arial" pitchFamily="34" charset="0"/>
              </a:rPr>
              <a:t>ots of pig</a:t>
            </a:r>
            <a:r>
              <a:rPr lang="en-US" altLang="zh-CN" sz="4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</a:t>
            </a:r>
            <a:r>
              <a:rPr lang="en-US" altLang="zh-CN" sz="4000" dirty="0" smtClean="0">
                <a:latin typeface="Arial" pitchFamily="34" charset="0"/>
                <a:cs typeface="Arial" pitchFamily="34" charset="0"/>
              </a:rPr>
              <a:t>             one pig</a:t>
            </a:r>
            <a:endParaRPr lang="zh-CN" altLang="en-US" sz="4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56601" t="21434" r="23380" b="46588"/>
          <a:stretch>
            <a:fillRect/>
          </a:stretch>
        </p:blipFill>
        <p:spPr bwMode="auto">
          <a:xfrm>
            <a:off x="516193" y="1268360"/>
            <a:ext cx="2939076" cy="2639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4" name="Picture 2" descr="http://www.114guoshu.com/file/upload/201702/03/133347901.jpg"/>
          <p:cNvPicPr>
            <a:picLocks noChangeAspect="1" noChangeArrowheads="1"/>
          </p:cNvPicPr>
          <p:nvPr/>
        </p:nvPicPr>
        <p:blipFill>
          <a:blip r:embed="rId3"/>
          <a:srcRect r="4382" b="17863"/>
          <a:stretch>
            <a:fillRect/>
          </a:stretch>
        </p:blipFill>
        <p:spPr bwMode="auto">
          <a:xfrm>
            <a:off x="572337" y="4675239"/>
            <a:ext cx="3161309" cy="1991032"/>
          </a:xfrm>
          <a:prstGeom prst="rect">
            <a:avLst/>
          </a:prstGeom>
          <a:noFill/>
        </p:spPr>
      </p:pic>
      <p:sp>
        <p:nvSpPr>
          <p:cNvPr id="7" name="椭圆 6"/>
          <p:cNvSpPr/>
          <p:nvPr/>
        </p:nvSpPr>
        <p:spPr>
          <a:xfrm>
            <a:off x="191729" y="2197510"/>
            <a:ext cx="3524865" cy="166656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676" name="Picture 4" descr="http://img.everychina.com/pic/29542472-250x250-1/apples_varietie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84095" y="4476750"/>
            <a:ext cx="2381250" cy="238125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5486399" y="4055806"/>
            <a:ext cx="28021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one apple </a:t>
            </a:r>
            <a:endParaRPr lang="zh-CN" altLang="en-US" sz="4000" dirty="0"/>
          </a:p>
        </p:txBody>
      </p:sp>
      <p:pic>
        <p:nvPicPr>
          <p:cNvPr id="28678" name="Picture 6" descr="http://static8.depositphotos.com/1010283/1021/v/950/depositphotos_10211649-Cartoon-pi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02432" y="1037867"/>
            <a:ext cx="3009900" cy="3009901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757082" y="3972232"/>
            <a:ext cx="35936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lots of apple</a:t>
            </a:r>
            <a:r>
              <a:rPr lang="en-US" altLang="zh-CN" sz="4000" dirty="0" smtClean="0">
                <a:solidFill>
                  <a:srgbClr val="FF0000"/>
                </a:solidFill>
              </a:rPr>
              <a:t>s</a:t>
            </a:r>
            <a:r>
              <a:rPr lang="en-US" altLang="zh-CN" sz="4000" dirty="0" smtClean="0"/>
              <a:t> </a:t>
            </a:r>
            <a:endParaRPr lang="zh-CN" altLang="en-US" sz="4000" dirty="0"/>
          </a:p>
        </p:txBody>
      </p:sp>
      <p:sp>
        <p:nvSpPr>
          <p:cNvPr id="13" name="TextBox 12"/>
          <p:cNvSpPr txBox="1"/>
          <p:nvPr/>
        </p:nvSpPr>
        <p:spPr>
          <a:xfrm>
            <a:off x="1002890" y="840658"/>
            <a:ext cx="1268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许多</a:t>
            </a:r>
            <a:endParaRPr lang="zh-CN" altLang="en-US" sz="3600" b="1" dirty="0"/>
          </a:p>
        </p:txBody>
      </p:sp>
      <p:cxnSp>
        <p:nvCxnSpPr>
          <p:cNvPr id="15" name="直接连接符 14"/>
          <p:cNvCxnSpPr/>
          <p:nvPr/>
        </p:nvCxnSpPr>
        <p:spPr>
          <a:xfrm flipV="1">
            <a:off x="884903" y="884903"/>
            <a:ext cx="1445342" cy="1474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7014" y="-179294"/>
            <a:ext cx="7886700" cy="1325563"/>
          </a:xfrm>
        </p:spPr>
        <p:txBody>
          <a:bodyPr/>
          <a:lstStyle/>
          <a:p>
            <a:r>
              <a:rPr lang="en-US" altLang="zh-CN" dirty="0" smtClean="0"/>
              <a:t>Look, listen and read. </a:t>
            </a:r>
            <a:endParaRPr lang="zh-CN" altLang="en-US" dirty="0"/>
          </a:p>
        </p:txBody>
      </p:sp>
    </p:spTree>
    <p:controls>
      <p:control spid="3087" name="ShockwaveFlash1" r:id="rId2" imgW="7449590" imgH="5622022"/>
    </p:controls>
    <p:extLst>
      <p:ext uri="{BB962C8B-B14F-4D97-AF65-F5344CB8AC3E}">
        <p14:creationId xmlns:p14="http://schemas.microsoft.com/office/powerpoint/2010/main" xmlns="" val="3255944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It’s spring now! </a:t>
            </a:r>
            <a:br>
              <a:rPr lang="en-US" altLang="zh-CN" dirty="0" smtClean="0"/>
            </a:br>
            <a:r>
              <a:rPr lang="en-US" altLang="zh-CN" dirty="0" smtClean="0"/>
              <a:t>What </a:t>
            </a:r>
            <a:r>
              <a:rPr lang="en-US" altLang="zh-CN" dirty="0" smtClean="0">
                <a:solidFill>
                  <a:srgbClr val="FF0000"/>
                </a:solidFill>
              </a:rPr>
              <a:t>will</a:t>
            </a:r>
            <a:r>
              <a:rPr lang="en-US" altLang="zh-CN" dirty="0" smtClean="0"/>
              <a:t> you do this weekend?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89917">
            <a:off x="5165906" y="1947929"/>
            <a:ext cx="3220650" cy="241548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565002">
            <a:off x="612842" y="2135375"/>
            <a:ext cx="3384141" cy="253810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72004" y="3617707"/>
            <a:ext cx="3119832" cy="2832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01019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003" y="176118"/>
            <a:ext cx="8255374" cy="637708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200" dirty="0" smtClean="0"/>
              <a:t>肯定句：</a:t>
            </a:r>
            <a:endParaRPr lang="en-US" altLang="zh-CN" sz="3200" dirty="0" smtClean="0"/>
          </a:p>
          <a:p>
            <a:pPr marL="0" indent="0">
              <a:buNone/>
            </a:pPr>
            <a:r>
              <a:rPr lang="en-US" altLang="zh-CN" sz="3200" dirty="0" smtClean="0"/>
              <a:t>I </a:t>
            </a:r>
            <a:r>
              <a:rPr lang="en-US" altLang="zh-CN" sz="3200" dirty="0" smtClean="0">
                <a:solidFill>
                  <a:srgbClr val="FF0000"/>
                </a:solidFill>
              </a:rPr>
              <a:t>will</a:t>
            </a:r>
            <a:r>
              <a:rPr lang="en-US" altLang="zh-CN" sz="3200" dirty="0" smtClean="0"/>
              <a:t> go to the zoo.</a:t>
            </a:r>
          </a:p>
          <a:p>
            <a:pPr marL="0" indent="0">
              <a:buNone/>
            </a:pPr>
            <a:endParaRPr lang="en-US" altLang="zh-CN" sz="3200" dirty="0" smtClean="0"/>
          </a:p>
          <a:p>
            <a:pPr marL="0" indent="0">
              <a:buNone/>
            </a:pPr>
            <a:r>
              <a:rPr lang="zh-CN" altLang="en-US" sz="3200" dirty="0" smtClean="0"/>
              <a:t>否定</a:t>
            </a:r>
            <a:r>
              <a:rPr lang="zh-CN" altLang="en-US" sz="3200" dirty="0"/>
              <a:t>句：</a:t>
            </a:r>
            <a:endParaRPr lang="en-US" altLang="zh-CN" sz="3200" dirty="0"/>
          </a:p>
          <a:p>
            <a:pPr marL="0" indent="0">
              <a:buNone/>
            </a:pPr>
            <a:r>
              <a:rPr lang="en-US" altLang="zh-CN" sz="3200" dirty="0"/>
              <a:t>I </a:t>
            </a:r>
            <a:r>
              <a:rPr lang="en-US" altLang="zh-CN" sz="3200" dirty="0">
                <a:solidFill>
                  <a:srgbClr val="FF0000"/>
                </a:solidFill>
              </a:rPr>
              <a:t>won’t</a:t>
            </a:r>
            <a:r>
              <a:rPr lang="en-US" altLang="zh-CN" sz="3200" dirty="0"/>
              <a:t> see lions</a:t>
            </a:r>
            <a:r>
              <a:rPr lang="en-US" altLang="zh-CN" sz="3200" dirty="0" smtClean="0"/>
              <a:t>.</a:t>
            </a:r>
          </a:p>
          <a:p>
            <a:pPr marL="0" indent="0">
              <a:buNone/>
            </a:pPr>
            <a:endParaRPr lang="en-US" altLang="zh-CN" sz="3200" dirty="0" smtClean="0"/>
          </a:p>
          <a:p>
            <a:pPr marL="0" indent="0">
              <a:buNone/>
            </a:pPr>
            <a:r>
              <a:rPr lang="zh-CN" altLang="en-US" sz="3200" dirty="0"/>
              <a:t>一般疑问句：</a:t>
            </a:r>
            <a:endParaRPr lang="en-US" altLang="zh-CN" sz="3200" dirty="0"/>
          </a:p>
          <a:p>
            <a:pPr marL="0" indent="0">
              <a:buNone/>
            </a:pPr>
            <a:r>
              <a:rPr lang="en-US" altLang="zh-CN" sz="3200" dirty="0">
                <a:solidFill>
                  <a:srgbClr val="FF0000"/>
                </a:solidFill>
              </a:rPr>
              <a:t>Will</a:t>
            </a:r>
            <a:r>
              <a:rPr lang="en-US" altLang="zh-CN" sz="3200" dirty="0"/>
              <a:t> you see lions</a:t>
            </a:r>
            <a:r>
              <a:rPr lang="en-US" altLang="zh-CN" sz="3200" dirty="0" smtClean="0"/>
              <a:t>?</a:t>
            </a:r>
          </a:p>
          <a:p>
            <a:pPr marL="0" indent="0">
              <a:buNone/>
            </a:pPr>
            <a:endParaRPr lang="en-US" altLang="zh-CN" sz="3200" dirty="0"/>
          </a:p>
          <a:p>
            <a:pPr marL="0" indent="0">
              <a:buNone/>
            </a:pPr>
            <a:r>
              <a:rPr lang="zh-CN" altLang="en-US" sz="3200" dirty="0" smtClean="0"/>
              <a:t>特殊疑问句：</a:t>
            </a:r>
            <a:endParaRPr lang="en-US" altLang="zh-CN" sz="3200" dirty="0" smtClean="0"/>
          </a:p>
          <a:p>
            <a:pPr marL="0" indent="0">
              <a:buNone/>
            </a:pPr>
            <a:r>
              <a:rPr lang="en-US" altLang="zh-CN" sz="3200" dirty="0" smtClean="0"/>
              <a:t>What </a:t>
            </a:r>
            <a:r>
              <a:rPr lang="en-US" altLang="zh-CN" sz="3200" dirty="0" smtClean="0">
                <a:solidFill>
                  <a:srgbClr val="FF0000"/>
                </a:solidFill>
              </a:rPr>
              <a:t>will</a:t>
            </a:r>
            <a:r>
              <a:rPr lang="en-US" altLang="zh-CN" sz="3200" dirty="0" smtClean="0"/>
              <a:t> you do </a:t>
            </a:r>
            <a:r>
              <a:rPr lang="en-US" altLang="zh-CN" sz="3200" dirty="0" smtClean="0">
                <a:solidFill>
                  <a:srgbClr val="FF0000"/>
                </a:solidFill>
              </a:rPr>
              <a:t>this weekend</a:t>
            </a:r>
            <a:r>
              <a:rPr lang="en-US" altLang="zh-CN" sz="3200" dirty="0" smtClean="0"/>
              <a:t>?</a:t>
            </a:r>
          </a:p>
        </p:txBody>
      </p:sp>
      <p:sp>
        <p:nvSpPr>
          <p:cNvPr id="4" name="文本框 3"/>
          <p:cNvSpPr txBox="1"/>
          <p:nvPr/>
        </p:nvSpPr>
        <p:spPr>
          <a:xfrm rot="674975">
            <a:off x="4473388" y="2501153"/>
            <a:ext cx="4141695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3600" dirty="0" smtClean="0"/>
              <a:t>一般将来时的各种表达方式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1058331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3474" y="-253439"/>
            <a:ext cx="7886700" cy="1325563"/>
          </a:xfrm>
        </p:spPr>
        <p:txBody>
          <a:bodyPr/>
          <a:lstStyle/>
          <a:p>
            <a:r>
              <a:rPr lang="en-US" altLang="zh-CN" dirty="0" smtClean="0"/>
              <a:t>Review, match and say: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8226" t="12318" r="64249" b="41592"/>
          <a:stretch/>
        </p:blipFill>
        <p:spPr>
          <a:xfrm>
            <a:off x="632151" y="4903927"/>
            <a:ext cx="1600281" cy="16211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2151" y="3399922"/>
            <a:ext cx="1586693" cy="13821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l="60942" t="9258" r="4912" b="42612"/>
          <a:stretch/>
        </p:blipFill>
        <p:spPr>
          <a:xfrm>
            <a:off x="702971" y="2032999"/>
            <a:ext cx="1545370" cy="131781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36037" y="2314204"/>
            <a:ext cx="5971616" cy="40318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514350" indent="-514350">
              <a:buAutoNum type="arabicPeriod"/>
            </a:pPr>
            <a:r>
              <a:rPr lang="en-US" altLang="zh-CN" sz="3200" dirty="0" smtClean="0"/>
              <a:t>go to the zoo.</a:t>
            </a:r>
          </a:p>
          <a:p>
            <a:pPr marL="514350" indent="-514350">
              <a:buAutoNum type="arabicPeriod"/>
            </a:pPr>
            <a:endParaRPr lang="en-US" altLang="zh-CN" sz="3200" dirty="0" smtClean="0"/>
          </a:p>
          <a:p>
            <a:r>
              <a:rPr lang="en-US" altLang="zh-CN" sz="3200" dirty="0" smtClean="0"/>
              <a:t>2. see lions, tigers and pandas.</a:t>
            </a:r>
          </a:p>
          <a:p>
            <a:endParaRPr lang="en-US" altLang="zh-CN" sz="3200" dirty="0" smtClean="0"/>
          </a:p>
          <a:p>
            <a:r>
              <a:rPr lang="en-US" altLang="zh-CN" sz="3200" dirty="0" smtClean="0"/>
              <a:t>3. visit my grandma in the countryside.</a:t>
            </a:r>
          </a:p>
          <a:p>
            <a:endParaRPr lang="en-US" altLang="zh-CN" sz="3200" dirty="0" smtClean="0"/>
          </a:p>
          <a:p>
            <a:r>
              <a:rPr lang="en-US" altLang="zh-CN" sz="3200" dirty="0" smtClean="0"/>
              <a:t>4. see lots of pigs.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2218844" y="2652470"/>
            <a:ext cx="1517193" cy="1675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218844" y="2690383"/>
            <a:ext cx="1598998" cy="92495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2225638" y="2690383"/>
            <a:ext cx="1496811" cy="140339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2259746" y="3636499"/>
            <a:ext cx="1558096" cy="47843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2303868" y="4639704"/>
            <a:ext cx="1513974" cy="98008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300649" y="5701010"/>
            <a:ext cx="1517193" cy="35511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1421802" y="683386"/>
            <a:ext cx="7064630" cy="64633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600" u="sng" dirty="0" smtClean="0"/>
              <a:t>Amy</a:t>
            </a:r>
            <a:r>
              <a:rPr lang="en-US" altLang="zh-CN" sz="3600" dirty="0" smtClean="0"/>
              <a:t> </a:t>
            </a:r>
            <a:r>
              <a:rPr lang="en-US" altLang="zh-CN" sz="3600" dirty="0" smtClean="0">
                <a:solidFill>
                  <a:srgbClr val="FF0000"/>
                </a:solidFill>
              </a:rPr>
              <a:t>will</a:t>
            </a:r>
            <a:r>
              <a:rPr lang="en-US" altLang="zh-CN" sz="3600" dirty="0" smtClean="0"/>
              <a:t> </a:t>
            </a:r>
            <a:r>
              <a:rPr lang="en-US" altLang="zh-CN" sz="3600" u="sng" dirty="0" smtClean="0"/>
              <a:t>go to the zoo </a:t>
            </a:r>
            <a:r>
              <a:rPr lang="en-US" altLang="zh-CN" sz="3600" dirty="0" smtClean="0"/>
              <a:t>this weekend.</a:t>
            </a:r>
            <a:endParaRPr lang="zh-CN" altLang="en-US" sz="3600" dirty="0"/>
          </a:p>
        </p:txBody>
      </p:sp>
      <p:sp>
        <p:nvSpPr>
          <p:cNvPr id="14" name="文本框 20"/>
          <p:cNvSpPr txBox="1"/>
          <p:nvPr/>
        </p:nvSpPr>
        <p:spPr>
          <a:xfrm>
            <a:off x="1441464" y="1396225"/>
            <a:ext cx="7068353" cy="64633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600" u="sng" dirty="0" smtClean="0"/>
              <a:t>Amy</a:t>
            </a:r>
            <a:r>
              <a:rPr lang="en-US" altLang="zh-CN" sz="3600" dirty="0" smtClean="0"/>
              <a:t> </a:t>
            </a:r>
            <a:r>
              <a:rPr lang="en-US" altLang="zh-CN" sz="3600" dirty="0" smtClean="0">
                <a:solidFill>
                  <a:srgbClr val="FF0000"/>
                </a:solidFill>
              </a:rPr>
              <a:t>won’t</a:t>
            </a:r>
            <a:r>
              <a:rPr lang="en-US" altLang="zh-CN" sz="3600" dirty="0" smtClean="0"/>
              <a:t> </a:t>
            </a:r>
            <a:r>
              <a:rPr lang="en-US" altLang="zh-CN" sz="3600" u="sng" dirty="0" smtClean="0"/>
              <a:t>see lots of pigs.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1557719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06740"/>
            <a:ext cx="7886700" cy="1325563"/>
          </a:xfrm>
        </p:spPr>
        <p:txBody>
          <a:bodyPr/>
          <a:lstStyle/>
          <a:p>
            <a:r>
              <a:rPr lang="en-US" altLang="zh-CN" dirty="0" smtClean="0"/>
              <a:t>Ask and answer: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60942" t="9258" r="4912" b="42612"/>
          <a:stretch/>
        </p:blipFill>
        <p:spPr>
          <a:xfrm>
            <a:off x="5308227" y="3447868"/>
            <a:ext cx="1545370" cy="131781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8226" t="12318" r="64249" b="41592"/>
          <a:stretch/>
        </p:blipFill>
        <p:spPr>
          <a:xfrm>
            <a:off x="2227869" y="3296214"/>
            <a:ext cx="1600281" cy="1621120"/>
          </a:xfrm>
          <a:prstGeom prst="rect">
            <a:avLst/>
          </a:prstGeom>
        </p:spPr>
      </p:pic>
      <p:sp>
        <p:nvSpPr>
          <p:cNvPr id="6" name="椭圆形标注 5"/>
          <p:cNvSpPr/>
          <p:nvPr/>
        </p:nvSpPr>
        <p:spPr>
          <a:xfrm>
            <a:off x="628650" y="1532303"/>
            <a:ext cx="4149538" cy="1580147"/>
          </a:xfrm>
          <a:prstGeom prst="wedgeEllipseCallout">
            <a:avLst>
              <a:gd name="adj1" fmla="val -1389"/>
              <a:gd name="adj2" fmla="val 6874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</a:rPr>
              <a:t>What </a:t>
            </a:r>
            <a:r>
              <a:rPr lang="en-US" altLang="zh-CN" sz="3200" dirty="0" smtClean="0">
                <a:solidFill>
                  <a:srgbClr val="FF0000"/>
                </a:solidFill>
              </a:rPr>
              <a:t>will</a:t>
            </a:r>
            <a:r>
              <a:rPr lang="en-US" altLang="zh-CN" sz="3200" dirty="0" smtClean="0">
                <a:solidFill>
                  <a:schemeClr val="tx1"/>
                </a:solidFill>
              </a:rPr>
              <a:t> you do this weekend, Amy?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5072717" y="1451621"/>
            <a:ext cx="3279348" cy="1580147"/>
          </a:xfrm>
          <a:prstGeom prst="wedgeEllipseCallout">
            <a:avLst>
              <a:gd name="adj1" fmla="val -1389"/>
              <a:gd name="adj2" fmla="val 6874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</a:rPr>
              <a:t>I </a:t>
            </a:r>
            <a:r>
              <a:rPr lang="en-US" altLang="zh-CN" sz="3200" dirty="0" smtClean="0">
                <a:solidFill>
                  <a:srgbClr val="FF0000"/>
                </a:solidFill>
              </a:rPr>
              <a:t>will</a:t>
            </a:r>
            <a:r>
              <a:rPr lang="en-US" altLang="zh-CN" sz="3200" dirty="0" smtClean="0">
                <a:solidFill>
                  <a:schemeClr val="tx1"/>
                </a:solidFill>
              </a:rPr>
              <a:t>…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305920" y="5101099"/>
            <a:ext cx="3190315" cy="1371420"/>
          </a:xfrm>
          <a:prstGeom prst="wedgeEllipseCallout">
            <a:avLst>
              <a:gd name="adj1" fmla="val 21934"/>
              <a:gd name="adj2" fmla="val -7506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</a:rPr>
              <a:t>Will</a:t>
            </a:r>
            <a:r>
              <a:rPr lang="en-US" altLang="zh-CN" sz="3200" dirty="0" smtClean="0">
                <a:solidFill>
                  <a:schemeClr val="tx1"/>
                </a:solidFill>
              </a:rPr>
              <a:t> you…?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5601634" y="4996735"/>
            <a:ext cx="3279348" cy="1580147"/>
          </a:xfrm>
          <a:prstGeom prst="wedgeEllipseCallout">
            <a:avLst>
              <a:gd name="adj1" fmla="val -24352"/>
              <a:gd name="adj2" fmla="val -5947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</a:rPr>
              <a:t>Yes, I </a:t>
            </a:r>
            <a:r>
              <a:rPr lang="en-US" altLang="zh-CN" sz="3200" dirty="0" smtClean="0">
                <a:solidFill>
                  <a:srgbClr val="FF0000"/>
                </a:solidFill>
              </a:rPr>
              <a:t>will.</a:t>
            </a:r>
          </a:p>
          <a:p>
            <a:pPr algn="ctr"/>
            <a:r>
              <a:rPr lang="en-US" altLang="zh-CN" sz="3200" dirty="0" smtClean="0">
                <a:solidFill>
                  <a:schemeClr val="tx1"/>
                </a:solidFill>
              </a:rPr>
              <a:t>/No, I </a:t>
            </a:r>
            <a:r>
              <a:rPr lang="en-US" altLang="zh-CN" sz="3200" dirty="0" smtClean="0">
                <a:solidFill>
                  <a:srgbClr val="FF0000"/>
                </a:solidFill>
              </a:rPr>
              <a:t>won’t.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554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06740"/>
            <a:ext cx="7886700" cy="1325563"/>
          </a:xfrm>
        </p:spPr>
        <p:txBody>
          <a:bodyPr/>
          <a:lstStyle/>
          <a:p>
            <a:r>
              <a:rPr lang="en-US" altLang="zh-CN" dirty="0" smtClean="0"/>
              <a:t>Ask and answer: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8226" t="12318" r="64249" b="41592"/>
          <a:stretch/>
        </p:blipFill>
        <p:spPr>
          <a:xfrm>
            <a:off x="2227869" y="3296214"/>
            <a:ext cx="1600281" cy="1621120"/>
          </a:xfrm>
          <a:prstGeom prst="rect">
            <a:avLst/>
          </a:prstGeom>
        </p:spPr>
      </p:pic>
      <p:sp>
        <p:nvSpPr>
          <p:cNvPr id="6" name="椭圆形标注 5"/>
          <p:cNvSpPr/>
          <p:nvPr/>
        </p:nvSpPr>
        <p:spPr>
          <a:xfrm>
            <a:off x="628650" y="1532303"/>
            <a:ext cx="4149538" cy="1580147"/>
          </a:xfrm>
          <a:prstGeom prst="wedgeEllipseCallout">
            <a:avLst>
              <a:gd name="adj1" fmla="val -1389"/>
              <a:gd name="adj2" fmla="val 6874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</a:rPr>
              <a:t>What </a:t>
            </a:r>
            <a:r>
              <a:rPr lang="en-US" altLang="zh-CN" sz="3200" dirty="0" smtClean="0">
                <a:solidFill>
                  <a:srgbClr val="FF0000"/>
                </a:solidFill>
              </a:rPr>
              <a:t>will</a:t>
            </a:r>
            <a:r>
              <a:rPr lang="en-US" altLang="zh-CN" sz="3200" dirty="0" smtClean="0">
                <a:solidFill>
                  <a:schemeClr val="tx1"/>
                </a:solidFill>
              </a:rPr>
              <a:t> you do this weekend, Sam?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5072717" y="1451621"/>
            <a:ext cx="3279348" cy="1580147"/>
          </a:xfrm>
          <a:prstGeom prst="wedgeEllipseCallout">
            <a:avLst>
              <a:gd name="adj1" fmla="val -1389"/>
              <a:gd name="adj2" fmla="val 6874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</a:rPr>
              <a:t>I </a:t>
            </a:r>
            <a:r>
              <a:rPr lang="en-US" altLang="zh-CN" sz="3200" dirty="0" smtClean="0">
                <a:solidFill>
                  <a:srgbClr val="FF0000"/>
                </a:solidFill>
              </a:rPr>
              <a:t>will</a:t>
            </a:r>
            <a:r>
              <a:rPr lang="en-US" altLang="zh-CN" sz="3200" dirty="0" smtClean="0">
                <a:solidFill>
                  <a:schemeClr val="tx1"/>
                </a:solidFill>
              </a:rPr>
              <a:t>…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305920" y="5101099"/>
            <a:ext cx="3190315" cy="1371420"/>
          </a:xfrm>
          <a:prstGeom prst="wedgeEllipseCallout">
            <a:avLst>
              <a:gd name="adj1" fmla="val 21934"/>
              <a:gd name="adj2" fmla="val -7506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rgbClr val="FF0000"/>
                </a:solidFill>
              </a:rPr>
              <a:t>Will</a:t>
            </a:r>
            <a:r>
              <a:rPr lang="en-US" altLang="zh-CN" sz="3200" dirty="0" smtClean="0">
                <a:solidFill>
                  <a:schemeClr val="tx1"/>
                </a:solidFill>
              </a:rPr>
              <a:t> you…?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5601634" y="4996735"/>
            <a:ext cx="3279348" cy="1580147"/>
          </a:xfrm>
          <a:prstGeom prst="wedgeEllipseCallout">
            <a:avLst>
              <a:gd name="adj1" fmla="val -24352"/>
              <a:gd name="adj2" fmla="val -5947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</a:rPr>
              <a:t>Yes, I </a:t>
            </a:r>
            <a:r>
              <a:rPr lang="en-US" altLang="zh-CN" sz="3200" dirty="0" smtClean="0">
                <a:solidFill>
                  <a:srgbClr val="FF0000"/>
                </a:solidFill>
              </a:rPr>
              <a:t>will.</a:t>
            </a:r>
          </a:p>
          <a:p>
            <a:pPr algn="ctr"/>
            <a:r>
              <a:rPr lang="en-US" altLang="zh-CN" sz="3200" dirty="0" smtClean="0">
                <a:solidFill>
                  <a:schemeClr val="tx1"/>
                </a:solidFill>
              </a:rPr>
              <a:t>/No, I </a:t>
            </a:r>
            <a:r>
              <a:rPr lang="en-US" altLang="zh-CN" sz="3200" dirty="0" smtClean="0">
                <a:solidFill>
                  <a:srgbClr val="FF0000"/>
                </a:solidFill>
              </a:rPr>
              <a:t>won’t.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54615" y="3323191"/>
            <a:ext cx="1586693" cy="1382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7303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1" y="1223084"/>
            <a:ext cx="8363712" cy="5634916"/>
          </a:xfrm>
          <a:prstGeom prst="rect">
            <a:avLst/>
          </a:prstGeom>
        </p:spPr>
      </p:pic>
      <p:sp>
        <p:nvSpPr>
          <p:cNvPr id="5" name="标题 1"/>
          <p:cNvSpPr txBox="1">
            <a:spLocks/>
          </p:cNvSpPr>
          <p:nvPr/>
        </p:nvSpPr>
        <p:spPr>
          <a:xfrm>
            <a:off x="818790" y="-71701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 smtClean="0"/>
              <a:t>What </a:t>
            </a:r>
            <a:r>
              <a:rPr lang="en-US" altLang="zh-CN" dirty="0" smtClean="0">
                <a:solidFill>
                  <a:srgbClr val="FF0000"/>
                </a:solidFill>
              </a:rPr>
              <a:t>will</a:t>
            </a:r>
            <a:r>
              <a:rPr lang="en-US" altLang="zh-CN" dirty="0" smtClean="0"/>
              <a:t> you do this weekend?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74682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820" y="1397046"/>
            <a:ext cx="8463803" cy="5208495"/>
          </a:xfrm>
          <a:prstGeom prst="rect">
            <a:avLst/>
          </a:prstGeom>
        </p:spPr>
      </p:pic>
      <p:sp>
        <p:nvSpPr>
          <p:cNvPr id="6" name="标题 1"/>
          <p:cNvSpPr txBox="1">
            <a:spLocks/>
          </p:cNvSpPr>
          <p:nvPr/>
        </p:nvSpPr>
        <p:spPr>
          <a:xfrm>
            <a:off x="2322979" y="143201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 smtClean="0"/>
              <a:t>What </a:t>
            </a:r>
            <a:r>
              <a:rPr lang="en-US" altLang="zh-CN" dirty="0" smtClean="0">
                <a:solidFill>
                  <a:srgbClr val="FF0000"/>
                </a:solidFill>
              </a:rPr>
              <a:t>will</a:t>
            </a:r>
            <a:r>
              <a:rPr lang="en-US" altLang="zh-CN" dirty="0" smtClean="0"/>
              <a:t> you do? </a:t>
            </a:r>
            <a:br>
              <a:rPr lang="en-US" altLang="zh-CN" dirty="0" smtClean="0"/>
            </a:br>
            <a:r>
              <a:rPr lang="en-US" altLang="zh-CN" dirty="0" smtClean="0"/>
              <a:t>I </a:t>
            </a:r>
            <a:r>
              <a:rPr lang="en-US" altLang="zh-CN" dirty="0" smtClean="0">
                <a:solidFill>
                  <a:srgbClr val="FF0000"/>
                </a:solidFill>
              </a:rPr>
              <a:t>will</a:t>
            </a:r>
            <a:r>
              <a:rPr lang="en-US" altLang="zh-CN" dirty="0" smtClean="0"/>
              <a:t>…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79813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38132" y="8731"/>
            <a:ext cx="7886700" cy="1325563"/>
          </a:xfrm>
        </p:spPr>
        <p:txBody>
          <a:bodyPr/>
          <a:lstStyle/>
          <a:p>
            <a:r>
              <a:rPr lang="en-US" altLang="zh-CN" dirty="0"/>
              <a:t>What </a:t>
            </a:r>
            <a:r>
              <a:rPr lang="en-US" altLang="zh-CN" dirty="0">
                <a:solidFill>
                  <a:srgbClr val="FF0000"/>
                </a:solidFill>
              </a:rPr>
              <a:t>will</a:t>
            </a:r>
            <a:r>
              <a:rPr lang="en-US" altLang="zh-CN" dirty="0"/>
              <a:t> you do</a:t>
            </a:r>
            <a:r>
              <a:rPr lang="en-US" altLang="zh-CN" dirty="0" smtClean="0"/>
              <a:t>? </a:t>
            </a:r>
            <a:br>
              <a:rPr lang="en-US" altLang="zh-CN" dirty="0" smtClean="0"/>
            </a:br>
            <a:r>
              <a:rPr lang="en-US" altLang="zh-CN" dirty="0" smtClean="0"/>
              <a:t>I </a:t>
            </a:r>
            <a:r>
              <a:rPr lang="en-US" altLang="zh-CN" dirty="0" smtClean="0">
                <a:solidFill>
                  <a:srgbClr val="FF0000"/>
                </a:solidFill>
              </a:rPr>
              <a:t>will</a:t>
            </a:r>
            <a:r>
              <a:rPr lang="en-US" altLang="zh-CN" dirty="0" smtClean="0"/>
              <a:t>…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controls>
      <p:control spid="1044" name="ShockwaveFlash1" r:id="rId2" imgW="8625894" imgH="5334745"/>
    </p:controls>
    <p:extLst>
      <p:ext uri="{BB962C8B-B14F-4D97-AF65-F5344CB8AC3E}">
        <p14:creationId xmlns:p14="http://schemas.microsoft.com/office/powerpoint/2010/main" xmlns="" val="54875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260" y="1781082"/>
            <a:ext cx="7295457" cy="4395881"/>
          </a:xfrm>
          <a:prstGeom prst="rect">
            <a:avLst/>
          </a:prstGeom>
        </p:spPr>
      </p:pic>
      <p:sp>
        <p:nvSpPr>
          <p:cNvPr id="5" name="椭圆形标注 4"/>
          <p:cNvSpPr/>
          <p:nvPr/>
        </p:nvSpPr>
        <p:spPr>
          <a:xfrm>
            <a:off x="628650" y="430306"/>
            <a:ext cx="4149538" cy="1580147"/>
          </a:xfrm>
          <a:prstGeom prst="wedgeEllipseCallout">
            <a:avLst>
              <a:gd name="adj1" fmla="val -1389"/>
              <a:gd name="adj2" fmla="val 6874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</a:rPr>
              <a:t>What </a:t>
            </a:r>
            <a:r>
              <a:rPr lang="en-US" altLang="zh-CN" sz="3200" dirty="0" smtClean="0">
                <a:solidFill>
                  <a:srgbClr val="FF0000"/>
                </a:solidFill>
              </a:rPr>
              <a:t>will</a:t>
            </a:r>
            <a:r>
              <a:rPr lang="en-US" altLang="zh-CN" sz="3200" dirty="0" smtClean="0">
                <a:solidFill>
                  <a:schemeClr val="tx1"/>
                </a:solidFill>
              </a:rPr>
              <a:t> you do this weekend, Amy?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6" name="椭圆形标注 5"/>
          <p:cNvSpPr/>
          <p:nvPr/>
        </p:nvSpPr>
        <p:spPr>
          <a:xfrm>
            <a:off x="5413376" y="645459"/>
            <a:ext cx="3279348" cy="1580147"/>
          </a:xfrm>
          <a:prstGeom prst="wedgeEllipseCallout">
            <a:avLst>
              <a:gd name="adj1" fmla="val -1389"/>
              <a:gd name="adj2" fmla="val 6874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</a:rPr>
              <a:t>I </a:t>
            </a:r>
            <a:r>
              <a:rPr lang="en-US" altLang="zh-CN" sz="3200" dirty="0" smtClean="0">
                <a:solidFill>
                  <a:srgbClr val="FF0000"/>
                </a:solidFill>
              </a:rPr>
              <a:t>will</a:t>
            </a:r>
            <a:r>
              <a:rPr lang="en-US" altLang="zh-CN" sz="3200" dirty="0" smtClean="0">
                <a:solidFill>
                  <a:schemeClr val="tx1"/>
                </a:solidFill>
              </a:rPr>
              <a:t>…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472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-238111"/>
            <a:ext cx="9987008" cy="1325563"/>
          </a:xfrm>
        </p:spPr>
        <p:txBody>
          <a:bodyPr>
            <a:normAutofit/>
          </a:bodyPr>
          <a:lstStyle/>
          <a:p>
            <a:r>
              <a:rPr lang="en-US" altLang="zh-CN" sz="4000" dirty="0" smtClean="0">
                <a:latin typeface="Arial" pitchFamily="34" charset="0"/>
                <a:cs typeface="Arial" pitchFamily="34" charset="0"/>
              </a:rPr>
              <a:t>Listen and tick (</a:t>
            </a:r>
            <a:r>
              <a:rPr lang="zh-CN" altLang="en-US" sz="4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√</a:t>
            </a:r>
            <a:r>
              <a:rPr lang="en-US" altLang="zh-CN" sz="4000" dirty="0" smtClean="0">
                <a:latin typeface="Arial" pitchFamily="34" charset="0"/>
                <a:cs typeface="Arial" pitchFamily="34" charset="0"/>
              </a:rPr>
              <a:t>) the things they’ll do.</a:t>
            </a:r>
            <a:endParaRPr lang="zh-CN" altLang="en-US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60104" y="4206084"/>
            <a:ext cx="722555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Arial" pitchFamily="34" charset="0"/>
                <a:cs typeface="Arial" pitchFamily="34" charset="0"/>
              </a:rPr>
              <a:t>(   ) 1. go to the zoo.</a:t>
            </a:r>
          </a:p>
          <a:p>
            <a:r>
              <a:rPr lang="en-US" altLang="zh-CN" sz="2800" dirty="0" smtClean="0">
                <a:latin typeface="Arial" pitchFamily="34" charset="0"/>
                <a:cs typeface="Arial" pitchFamily="34" charset="0"/>
              </a:rPr>
              <a:t>(   ) 2. see lions, tigers and pandas.</a:t>
            </a:r>
          </a:p>
          <a:p>
            <a:r>
              <a:rPr lang="en-US" altLang="zh-CN" sz="2800" dirty="0" smtClean="0">
                <a:latin typeface="Arial" pitchFamily="34" charset="0"/>
                <a:cs typeface="Arial" pitchFamily="34" charset="0"/>
              </a:rPr>
              <a:t>(   ) 3. visit my grandma in the countryside.</a:t>
            </a:r>
          </a:p>
          <a:p>
            <a:r>
              <a:rPr lang="en-US" altLang="zh-CN" sz="2800" dirty="0" smtClean="0">
                <a:latin typeface="Arial" pitchFamily="34" charset="0"/>
                <a:cs typeface="Arial" pitchFamily="34" charset="0"/>
              </a:rPr>
              <a:t>(   ) 4. see lots of pigs.</a:t>
            </a:r>
          </a:p>
          <a:p>
            <a:r>
              <a:rPr lang="en-US" altLang="zh-CN" sz="2800" dirty="0" smtClean="0">
                <a:latin typeface="Arial" pitchFamily="34" charset="0"/>
                <a:cs typeface="Arial" pitchFamily="34" charset="0"/>
              </a:rPr>
              <a:t>(   ) 5.  go to the farm.</a:t>
            </a:r>
            <a:endParaRPr lang="zh-CN" altLang="en-US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69852" y="4206084"/>
            <a:ext cx="4106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√</a:t>
            </a:r>
            <a:endParaRPr lang="zh-CN" altLang="en-US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69852" y="4636314"/>
            <a:ext cx="4106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√</a:t>
            </a:r>
            <a:endParaRPr lang="zh-CN" altLang="en-US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05644" y="5066544"/>
            <a:ext cx="4106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√</a:t>
            </a:r>
            <a:endParaRPr lang="zh-CN" altLang="en-US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76512" y="5467310"/>
            <a:ext cx="4106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√</a:t>
            </a:r>
            <a:endParaRPr lang="zh-CN" altLang="en-US" sz="3200" dirty="0">
              <a:latin typeface="Arial" pitchFamily="34" charset="0"/>
              <a:cs typeface="Arial" pitchFamily="34" charset="0"/>
            </a:endParaRPr>
          </a:p>
        </p:txBody>
      </p:sp>
    </p:spTree>
    <p:controls>
      <p:control spid="2067" name="ShockwaveFlash1" r:id="rId2" imgW="5537728" imgH="3277925"/>
    </p:controls>
    <p:extLst>
      <p:ext uri="{BB962C8B-B14F-4D97-AF65-F5344CB8AC3E}">
        <p14:creationId xmlns:p14="http://schemas.microsoft.com/office/powerpoint/2010/main" xmlns="" val="3100631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4"/>
          <a:srcRect l="22606" t="12500" r="24152" b="17681"/>
          <a:stretch>
            <a:fillRect/>
          </a:stretch>
        </p:blipFill>
        <p:spPr bwMode="auto">
          <a:xfrm>
            <a:off x="1154799" y="732995"/>
            <a:ext cx="6927317" cy="510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椭圆形标注 4"/>
          <p:cNvSpPr/>
          <p:nvPr/>
        </p:nvSpPr>
        <p:spPr>
          <a:xfrm>
            <a:off x="628650" y="430306"/>
            <a:ext cx="4149538" cy="1580147"/>
          </a:xfrm>
          <a:prstGeom prst="wedgeEllipseCallout">
            <a:avLst>
              <a:gd name="adj1" fmla="val -1389"/>
              <a:gd name="adj2" fmla="val 6874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</a:rPr>
              <a:t>What </a:t>
            </a:r>
            <a:r>
              <a:rPr lang="en-US" altLang="zh-CN" sz="3200" dirty="0" smtClean="0">
                <a:solidFill>
                  <a:srgbClr val="FF0000"/>
                </a:solidFill>
              </a:rPr>
              <a:t>will</a:t>
            </a:r>
            <a:r>
              <a:rPr lang="en-US" altLang="zh-CN" sz="3200" dirty="0" smtClean="0">
                <a:solidFill>
                  <a:schemeClr val="tx1"/>
                </a:solidFill>
              </a:rPr>
              <a:t> you do this weekend, Amy?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6" name="椭圆形标注 5"/>
          <p:cNvSpPr/>
          <p:nvPr/>
        </p:nvSpPr>
        <p:spPr>
          <a:xfrm>
            <a:off x="5058697" y="645459"/>
            <a:ext cx="3634027" cy="1580147"/>
          </a:xfrm>
          <a:prstGeom prst="wedgeEllipseCallout">
            <a:avLst>
              <a:gd name="adj1" fmla="val -1389"/>
              <a:gd name="adj2" fmla="val 6874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</a:rPr>
              <a:t>I </a:t>
            </a:r>
            <a:r>
              <a:rPr lang="en-US" altLang="zh-CN" sz="3200" dirty="0" smtClean="0">
                <a:solidFill>
                  <a:srgbClr val="FF0000"/>
                </a:solidFill>
              </a:rPr>
              <a:t>will</a:t>
            </a:r>
            <a:r>
              <a:rPr lang="en-US" altLang="zh-CN" sz="3200" dirty="0" smtClean="0">
                <a:solidFill>
                  <a:schemeClr val="tx1"/>
                </a:solidFill>
              </a:rPr>
              <a:t>_______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92529" y="1017639"/>
            <a:ext cx="18730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go to the zoo.</a:t>
            </a:r>
            <a:endParaRPr lang="zh-CN" altLang="en-US" sz="3200" dirty="0"/>
          </a:p>
        </p:txBody>
      </p:sp>
      <p:sp>
        <p:nvSpPr>
          <p:cNvPr id="8" name="椭圆 7"/>
          <p:cNvSpPr/>
          <p:nvPr/>
        </p:nvSpPr>
        <p:spPr>
          <a:xfrm>
            <a:off x="1740310" y="973394"/>
            <a:ext cx="2403987" cy="51619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P14-A2-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81780" y="253180"/>
            <a:ext cx="1037303" cy="1037303"/>
          </a:xfrm>
          <a:prstGeom prst="rect">
            <a:avLst/>
          </a:prstGeom>
        </p:spPr>
      </p:pic>
      <p:pic>
        <p:nvPicPr>
          <p:cNvPr id="12" name="P14-A2-2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8209934" y="1285567"/>
            <a:ext cx="705465" cy="705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13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72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7" grpId="0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6275" t="12287" r="3174" b="66798"/>
          <a:stretch/>
        </p:blipFill>
        <p:spPr>
          <a:xfrm>
            <a:off x="647604" y="586722"/>
            <a:ext cx="5889812" cy="4403596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2756648" y="2034989"/>
            <a:ext cx="869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28</a:t>
            </a:r>
            <a:endParaRPr lang="zh-CN" altLang="en-US" sz="2800" dirty="0"/>
          </a:p>
        </p:txBody>
      </p:sp>
      <p:sp>
        <p:nvSpPr>
          <p:cNvPr id="18" name="文本框 17"/>
          <p:cNvSpPr txBox="1"/>
          <p:nvPr/>
        </p:nvSpPr>
        <p:spPr>
          <a:xfrm>
            <a:off x="2030507" y="2034989"/>
            <a:ext cx="869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27</a:t>
            </a:r>
            <a:endParaRPr lang="zh-CN" altLang="en-US" sz="2800" dirty="0"/>
          </a:p>
        </p:txBody>
      </p:sp>
      <p:sp>
        <p:nvSpPr>
          <p:cNvPr id="19" name="文本框 18"/>
          <p:cNvSpPr txBox="1"/>
          <p:nvPr/>
        </p:nvSpPr>
        <p:spPr>
          <a:xfrm>
            <a:off x="1304366" y="2034989"/>
            <a:ext cx="869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26</a:t>
            </a:r>
            <a:endParaRPr lang="zh-CN" altLang="en-US" sz="2800" dirty="0"/>
          </a:p>
        </p:txBody>
      </p:sp>
      <p:sp>
        <p:nvSpPr>
          <p:cNvPr id="20" name="椭圆 19"/>
          <p:cNvSpPr/>
          <p:nvPr/>
        </p:nvSpPr>
        <p:spPr>
          <a:xfrm>
            <a:off x="2756648" y="2034989"/>
            <a:ext cx="587187" cy="52322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526742" y="2056185"/>
            <a:ext cx="587187" cy="52322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1279712" y="2532112"/>
            <a:ext cx="587187" cy="52322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3961312" y="183272"/>
            <a:ext cx="26368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tomorrow</a:t>
            </a:r>
            <a:endParaRPr lang="zh-CN" altLang="en-US" sz="3600" dirty="0"/>
          </a:p>
        </p:txBody>
      </p:sp>
      <p:sp>
        <p:nvSpPr>
          <p:cNvPr id="24" name="下箭头 23"/>
          <p:cNvSpPr/>
          <p:nvPr/>
        </p:nvSpPr>
        <p:spPr>
          <a:xfrm rot="19134725">
            <a:off x="2240205" y="824742"/>
            <a:ext cx="300316" cy="1423509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下箭头 25"/>
          <p:cNvSpPr/>
          <p:nvPr/>
        </p:nvSpPr>
        <p:spPr>
          <a:xfrm rot="8304915">
            <a:off x="2579593" y="2657836"/>
            <a:ext cx="300316" cy="2682998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下箭头 26"/>
          <p:cNvSpPr/>
          <p:nvPr/>
        </p:nvSpPr>
        <p:spPr>
          <a:xfrm rot="13248874">
            <a:off x="4556265" y="2284211"/>
            <a:ext cx="300316" cy="3060736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3094840" y="4947838"/>
            <a:ext cx="34762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this weekend</a:t>
            </a:r>
            <a:endParaRPr lang="zh-CN" altLang="en-US" sz="3600" dirty="0"/>
          </a:p>
        </p:txBody>
      </p:sp>
      <p:sp>
        <p:nvSpPr>
          <p:cNvPr id="29" name="椭圆 28"/>
          <p:cNvSpPr/>
          <p:nvPr/>
        </p:nvSpPr>
        <p:spPr>
          <a:xfrm>
            <a:off x="3405471" y="2076694"/>
            <a:ext cx="587187" cy="52322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4049632" y="2056185"/>
            <a:ext cx="587187" cy="52322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4701942" y="2064099"/>
            <a:ext cx="587187" cy="52322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下箭头 31"/>
          <p:cNvSpPr/>
          <p:nvPr/>
        </p:nvSpPr>
        <p:spPr>
          <a:xfrm rot="2051461">
            <a:off x="4061013" y="748492"/>
            <a:ext cx="300316" cy="1423509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1432112" y="570964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today</a:t>
            </a:r>
            <a:endParaRPr lang="zh-CN" altLang="en-US" sz="3600" dirty="0"/>
          </a:p>
        </p:txBody>
      </p:sp>
      <p:sp>
        <p:nvSpPr>
          <p:cNvPr id="34" name="下箭头 33"/>
          <p:cNvSpPr/>
          <p:nvPr/>
        </p:nvSpPr>
        <p:spPr>
          <a:xfrm rot="3668945">
            <a:off x="5138971" y="694151"/>
            <a:ext cx="300316" cy="1785401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6015338" y="617130"/>
            <a:ext cx="31286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the day after tomorrow</a:t>
            </a:r>
            <a:endParaRPr lang="zh-CN" altLang="en-US" sz="3600" dirty="0"/>
          </a:p>
        </p:txBody>
      </p:sp>
      <p:sp>
        <p:nvSpPr>
          <p:cNvPr id="36" name="下箭头 35"/>
          <p:cNvSpPr/>
          <p:nvPr/>
        </p:nvSpPr>
        <p:spPr>
          <a:xfrm rot="7903094">
            <a:off x="5753164" y="2218507"/>
            <a:ext cx="300316" cy="2094371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6495550" y="3884999"/>
            <a:ext cx="26368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this Friday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1445487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/>
      <p:bldP spid="24" grpId="0" animBg="1"/>
      <p:bldP spid="26" grpId="0" animBg="1"/>
      <p:bldP spid="27" grpId="0" animBg="1"/>
      <p:bldP spid="28" grpId="0"/>
      <p:bldP spid="29" grpId="0" animBg="1"/>
      <p:bldP spid="30" grpId="0" animBg="1"/>
      <p:bldP spid="31" grpId="0" animBg="1"/>
      <p:bldP spid="32" grpId="0" animBg="1"/>
      <p:bldP spid="33" grpId="0"/>
      <p:bldP spid="34" grpId="0" animBg="1"/>
      <p:bldP spid="35" grpId="0"/>
      <p:bldP spid="36" grpId="0" animBg="1"/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4"/>
          <a:srcRect l="22606" t="12500" r="24152" b="17681"/>
          <a:stretch>
            <a:fillRect/>
          </a:stretch>
        </p:blipFill>
        <p:spPr bwMode="auto">
          <a:xfrm>
            <a:off x="1154799" y="732995"/>
            <a:ext cx="6927317" cy="5107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椭圆形标注 4"/>
          <p:cNvSpPr/>
          <p:nvPr/>
        </p:nvSpPr>
        <p:spPr>
          <a:xfrm>
            <a:off x="318934" y="681028"/>
            <a:ext cx="4149538" cy="1580147"/>
          </a:xfrm>
          <a:prstGeom prst="wedgeEllipseCallout">
            <a:avLst>
              <a:gd name="adj1" fmla="val -1389"/>
              <a:gd name="adj2" fmla="val 6874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</a:rPr>
              <a:t>What </a:t>
            </a:r>
            <a:r>
              <a:rPr lang="en-US" altLang="zh-CN" sz="3200" dirty="0" smtClean="0">
                <a:solidFill>
                  <a:srgbClr val="FF0000"/>
                </a:solidFill>
              </a:rPr>
              <a:t>will</a:t>
            </a:r>
            <a:r>
              <a:rPr lang="en-US" altLang="zh-CN" sz="3200" dirty="0" smtClean="0">
                <a:solidFill>
                  <a:schemeClr val="tx1"/>
                </a:solidFill>
              </a:rPr>
              <a:t> you </a:t>
            </a:r>
            <a:r>
              <a:rPr lang="en-US" altLang="zh-CN" sz="3200" dirty="0" smtClean="0">
                <a:solidFill>
                  <a:schemeClr val="tx1"/>
                </a:solidFill>
              </a:rPr>
              <a:t>see?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6" name="椭圆形标注 5"/>
          <p:cNvSpPr/>
          <p:nvPr/>
        </p:nvSpPr>
        <p:spPr>
          <a:xfrm>
            <a:off x="4675239" y="645459"/>
            <a:ext cx="4017485" cy="1580147"/>
          </a:xfrm>
          <a:prstGeom prst="wedgeEllipseCallout">
            <a:avLst>
              <a:gd name="adj1" fmla="val -1389"/>
              <a:gd name="adj2" fmla="val 6874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</a:rPr>
              <a:t>We’</a:t>
            </a:r>
            <a:r>
              <a:rPr lang="en-US" altLang="zh-CN" sz="3200" dirty="0" smtClean="0">
                <a:solidFill>
                  <a:srgbClr val="FF0000"/>
                </a:solidFill>
              </a:rPr>
              <a:t>ll</a:t>
            </a:r>
            <a:r>
              <a:rPr lang="en-US" altLang="zh-CN" sz="3200" dirty="0" smtClean="0">
                <a:solidFill>
                  <a:schemeClr val="tx1"/>
                </a:solidFill>
              </a:rPr>
              <a:t> see__________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28852" y="1327355"/>
            <a:ext cx="32151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lions, tigers and pandas</a:t>
            </a:r>
            <a:endParaRPr lang="zh-CN" altLang="en-US" sz="3200" dirty="0"/>
          </a:p>
        </p:txBody>
      </p:sp>
      <p:sp>
        <p:nvSpPr>
          <p:cNvPr id="8" name="椭圆 7"/>
          <p:cNvSpPr/>
          <p:nvPr/>
        </p:nvSpPr>
        <p:spPr>
          <a:xfrm>
            <a:off x="5884608" y="914401"/>
            <a:ext cx="1533832" cy="51619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P15-A2-1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2989007" y="1414616"/>
            <a:ext cx="1033616" cy="1033616"/>
          </a:xfrm>
          <a:prstGeom prst="rect">
            <a:avLst/>
          </a:prstGeom>
        </p:spPr>
      </p:pic>
      <p:pic>
        <p:nvPicPr>
          <p:cNvPr id="10" name="P15-A2-2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7649497" y="312175"/>
            <a:ext cx="1066800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7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491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/>
      <p:bldP spid="8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88</TotalTime>
  <Words>367</Words>
  <Application>Microsoft Office PowerPoint</Application>
  <PresentationFormat>全屏显示(4:3)</PresentationFormat>
  <Paragraphs>87</Paragraphs>
  <Slides>24</Slides>
  <Notes>0</Notes>
  <HiddenSlides>0</HiddenSlides>
  <MMClips>12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Module 3 Unit 1 We’ll go to the zoo. </vt:lpstr>
      <vt:lpstr>It’s spring now!  What will you do this weekend?</vt:lpstr>
      <vt:lpstr>幻灯片 3</vt:lpstr>
      <vt:lpstr>What will you do?  I will… </vt:lpstr>
      <vt:lpstr>幻灯片 5</vt:lpstr>
      <vt:lpstr>Listen and tick (√) the things they’ll do.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countryside                  city</vt:lpstr>
      <vt:lpstr>幻灯片 16</vt:lpstr>
      <vt:lpstr>幻灯片 17</vt:lpstr>
      <vt:lpstr>lots of pigs             one pig</vt:lpstr>
      <vt:lpstr>Look, listen and read. </vt:lpstr>
      <vt:lpstr>幻灯片 20</vt:lpstr>
      <vt:lpstr>Review, match and say:</vt:lpstr>
      <vt:lpstr>Ask and answer:</vt:lpstr>
      <vt:lpstr>Ask and answer:</vt:lpstr>
      <vt:lpstr>幻灯片 24</vt:lpstr>
    </vt:vector>
  </TitlesOfParts>
  <Company>Users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3 Unit 1 We’ll go to the zoo. </dc:title>
  <dc:creator>Windows 用户</dc:creator>
  <cp:lastModifiedBy>tw</cp:lastModifiedBy>
  <cp:revision>34</cp:revision>
  <dcterms:created xsi:type="dcterms:W3CDTF">2017-03-05T13:10:41Z</dcterms:created>
  <dcterms:modified xsi:type="dcterms:W3CDTF">2017-03-07T02:23:13Z</dcterms:modified>
</cp:coreProperties>
</file>