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38" r:id="rId3"/>
    <p:sldId id="266" r:id="rId4"/>
    <p:sldId id="339" r:id="rId5"/>
    <p:sldId id="340" r:id="rId6"/>
    <p:sldId id="354" r:id="rId7"/>
    <p:sldId id="341" r:id="rId8"/>
    <p:sldId id="355" r:id="rId9"/>
    <p:sldId id="343" r:id="rId10"/>
    <p:sldId id="356" r:id="rId11"/>
    <p:sldId id="357" r:id="rId12"/>
    <p:sldId id="344" r:id="rId13"/>
    <p:sldId id="345" r:id="rId14"/>
    <p:sldId id="346" r:id="rId15"/>
    <p:sldId id="349" r:id="rId16"/>
    <p:sldId id="350" r:id="rId17"/>
    <p:sldId id="35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92" y="-114"/>
      </p:cViewPr>
      <p:guideLst>
        <p:guide orient="horz" pos="209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78D77-BE9F-4F3E-A0F3-EB43946848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F1693-6061-4F64-BA7D-4A0EDDD6DC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609600"/>
            <a:ext cx="188595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50545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jpeg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ptwork\0723\서식용\BL01_4_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ko-KR" altLang="en-US" smtClean="0"/>
              <a:t>마스터 제목 스타일 편집</a:t>
            </a:r>
            <a:endParaRPr lang="ko-KR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52600"/>
            <a:ext cx="7315200" cy="434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ko-KR" altLang="en-US" smtClean="0"/>
              <a:t>마스터 텍스트 스타일을 편집합니다</a:t>
            </a:r>
            <a:endParaRPr lang="ko-KR" altLang="en-US" smtClean="0"/>
          </a:p>
          <a:p>
            <a:pPr lvl="1"/>
            <a:r>
              <a:rPr lang="ko-KR" altLang="en-US" smtClean="0"/>
              <a:t>둘째 수준</a:t>
            </a:r>
            <a:endParaRPr lang="ko-KR" altLang="en-US" smtClean="0"/>
          </a:p>
          <a:p>
            <a:pPr lvl="2"/>
            <a:r>
              <a:rPr lang="ko-KR" altLang="en-US" smtClean="0"/>
              <a:t>셋째 수준</a:t>
            </a:r>
            <a:endParaRPr lang="ko-KR" altLang="en-US" smtClean="0"/>
          </a:p>
          <a:p>
            <a:pPr lvl="3"/>
            <a:r>
              <a:rPr lang="ko-KR" altLang="en-US" smtClean="0"/>
              <a:t>넷째 수준</a:t>
            </a:r>
            <a:endParaRPr lang="ko-KR" altLang="en-US" smtClean="0"/>
          </a:p>
          <a:p>
            <a:pPr lvl="4"/>
            <a:r>
              <a:rPr lang="ko-KR" altLang="en-US" smtClean="0"/>
              <a:t>다섯째 수준</a:t>
            </a:r>
            <a:endParaRPr lang="ko-KR" alt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latinLnBrk="1">
              <a:defRPr sz="1400"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16300" y="62277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latinLnBrk="1">
              <a:defRPr sz="14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latinLnBrk="1">
              <a:defRPr sz="1400">
                <a:latin typeface="+mn-lt"/>
                <a:ea typeface="+mn-ea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71438" y="142875"/>
            <a:ext cx="928687" cy="1000125"/>
          </a:xfrm>
          <a:prstGeom prst="ellipse">
            <a:avLst/>
          </a:prstGeom>
          <a:solidFill>
            <a:schemeClr val="accent3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latinLnBrk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33" name="图片 8" descr="LOGO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0.jpeg"/><Relationship Id="rId2" Type="http://schemas.openxmlformats.org/officeDocument/2006/relationships/image" Target="../media/image1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control" Target="../activeX/activeX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control" Target="../activeX/activeX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control" Target="../activeX/activeX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control" Target="../activeX/activeX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4929198"/>
            <a:ext cx="6400800" cy="1285875"/>
          </a:xfrm>
        </p:spPr>
        <p:txBody>
          <a:bodyPr/>
          <a:lstStyle/>
          <a:p>
            <a:r>
              <a:rPr lang="zh-CN" altLang="en-US" b="1" dirty="0" smtClean="0">
                <a:ea typeface="黑体" panose="02010600030101010101" pitchFamily="2" charset="-122"/>
              </a:rPr>
              <a:t>新标准英语</a:t>
            </a:r>
            <a:endParaRPr lang="en-US" altLang="zh-CN" b="1" dirty="0" smtClean="0">
              <a:ea typeface="黑体" panose="02010600030101010101" pitchFamily="2" charset="-122"/>
            </a:endParaRPr>
          </a:p>
          <a:p>
            <a:r>
              <a:rPr lang="zh-CN" altLang="en-US" b="1" dirty="0" smtClean="0">
                <a:ea typeface="黑体" panose="02010600030101010101" pitchFamily="2" charset="-122"/>
              </a:rPr>
              <a:t>一年级起点三年级下册</a:t>
            </a:r>
            <a:endParaRPr lang="en-US" altLang="zh-CN" b="1" dirty="0" smtClean="0">
              <a:ea typeface="黑体" panose="02010600030101010101" pitchFamily="2" charset="-122"/>
            </a:endParaRPr>
          </a:p>
        </p:txBody>
      </p:sp>
      <p:pic>
        <p:nvPicPr>
          <p:cNvPr id="14339" name="Picture 12" descr="C:\Documents and Settings\Administrator\Local Settings\Temporary Internet Files\Content.IE5\3QLB9KBU\MC900343351[1].wm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00875" y="4857750"/>
            <a:ext cx="17430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2000250" y="2357438"/>
            <a:ext cx="6286500" cy="13111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 latinLnBrk="1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Module 3 </a:t>
            </a:r>
            <a:endParaRPr kumimoji="1" lang="en-US" altLang="zh-CN" sz="36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algn="ctr" fontAlgn="base" latinLnBrk="1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Unit1 We’ll go to the zoo.</a:t>
            </a:r>
            <a:endParaRPr kumimoji="1" lang="en-US" altLang="zh-CN" sz="3600" b="1" dirty="0" smtClean="0">
              <a:solidFill>
                <a:srgbClr val="00008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350" y="563146"/>
            <a:ext cx="7387208" cy="5112568"/>
          </a:xfrm>
        </p:spPr>
        <p:txBody>
          <a:bodyPr/>
          <a:lstStyle/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1. What will Amy do this weekend?  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2. Will Sam go, too? 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3. Will Daming go to the zoo, too? 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4. What will Amy and Sam see?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5. What will Daming see?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6. Where does Daming's grandpa live? What does he do?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1078209" y="824250"/>
            <a:ext cx="5044369" cy="792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She’ll go to the zoo.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1078209" y="1615946"/>
            <a:ext cx="2664296" cy="936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Yes, he will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.     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964734" y="3613889"/>
            <a:ext cx="6624736" cy="5760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They’ll see lions, tigers and pandas.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964565" y="2695575"/>
            <a:ext cx="5501640" cy="575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No, he won’t</a:t>
            </a:r>
            <a:r>
              <a:rPr kumimoji="1" lang="en-US" altLang="zh-CN" sz="2400" b="0" i="0" u="none" strike="noStrike" kern="0" cap="none" spc="0" normalizeH="0" baseline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./ No, he will not.  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j-cs"/>
              </a:rPr>
              <a:t>   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j-cs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964734" y="4320763"/>
            <a:ext cx="5688632" cy="864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kern="0" noProof="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Daming</a:t>
            </a:r>
            <a:r>
              <a:rPr kumimoji="1" lang="en-US" altLang="zh-CN" sz="2400" kern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 will see lots of pigs.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     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1078399" y="5519643"/>
            <a:ext cx="5688632" cy="864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kern="0" noProof="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His grandpa lives in the countryside. </a:t>
            </a:r>
            <a:endParaRPr kumimoji="1" lang="en-US" altLang="zh-CN" sz="2400" kern="0" noProof="0" dirty="0" err="1" smtClean="0">
              <a:solidFill>
                <a:srgbClr val="FF000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kern="0" noProof="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He is a farmer.</a:t>
            </a:r>
            <a:endParaRPr kumimoji="1" lang="en-US" altLang="zh-CN" sz="2400" kern="0" noProof="0" dirty="0" err="1" smtClean="0">
              <a:solidFill>
                <a:srgbClr val="FF000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    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20072" y="1484784"/>
            <a:ext cx="3456384" cy="1080120"/>
          </a:xfrm>
        </p:spPr>
        <p:txBody>
          <a:bodyPr/>
          <a:lstStyle/>
          <a:p>
            <a:r>
              <a:rPr lang="en-US" altLang="zh-CN" sz="4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in the </a:t>
            </a:r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city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内容占位符 3" descr="城市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115616" y="836712"/>
            <a:ext cx="3600400" cy="2336543"/>
          </a:xfrm>
        </p:spPr>
      </p:pic>
      <p:pic>
        <p:nvPicPr>
          <p:cNvPr id="5" name="图片 4" descr="乡村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9286" y="3789040"/>
            <a:ext cx="3933194" cy="2498821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 bwMode="auto">
          <a:xfrm>
            <a:off x="611560" y="4653136"/>
            <a:ext cx="4536504" cy="6480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in the </a:t>
            </a:r>
            <a:r>
              <a:rPr kumimoji="1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countryside</a:t>
            </a:r>
            <a:endParaRPr kumimoji="1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8064" y="980728"/>
            <a:ext cx="2808312" cy="936104"/>
          </a:xfrm>
        </p:spPr>
        <p:txBody>
          <a:bodyPr/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farmer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内容占位符 3" descr="农民.bmp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115616" y="620688"/>
            <a:ext cx="3122857" cy="2088232"/>
          </a:xfrm>
        </p:spPr>
      </p:pic>
      <p:pic>
        <p:nvPicPr>
          <p:cNvPr id="5" name="图片 4" descr="乡村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86006" y="2486156"/>
            <a:ext cx="3070370" cy="2022964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 bwMode="auto">
          <a:xfrm>
            <a:off x="755576" y="3140968"/>
            <a:ext cx="4248472" cy="792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in the </a:t>
            </a:r>
            <a:r>
              <a:rPr kumimoji="1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countryside</a:t>
            </a:r>
            <a:endParaRPr kumimoji="1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descr="猪宝宝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365104"/>
            <a:ext cx="3528392" cy="2315739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 bwMode="auto">
          <a:xfrm>
            <a:off x="4788024" y="5229200"/>
            <a:ext cx="2808312" cy="6480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lots of </a:t>
            </a:r>
            <a:r>
              <a:rPr kumimoji="1" lang="en-US" altLang="zh-CN" sz="4000" kern="0" dirty="0" smtClean="0">
                <a:solidFill>
                  <a:srgbClr val="00008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pigs</a:t>
            </a:r>
            <a:endParaRPr kumimoji="1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49480" cy="173928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Look and say.</a:t>
            </a:r>
            <a:br>
              <a:rPr lang="en-US" altLang="zh-CN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</a:b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What will you do this weekend?</a:t>
            </a:r>
            <a:b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</a:b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Will you see…?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内容占位符 3" descr="大门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899592" y="2438598"/>
            <a:ext cx="3040970" cy="1719032"/>
          </a:xfrm>
        </p:spPr>
      </p:pic>
      <p:pic>
        <p:nvPicPr>
          <p:cNvPr id="5" name="图片 4" descr="公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357430"/>
            <a:ext cx="3024336" cy="1728192"/>
          </a:xfrm>
          <a:prstGeom prst="rect">
            <a:avLst/>
          </a:prstGeom>
        </p:spPr>
      </p:pic>
      <p:pic>
        <p:nvPicPr>
          <p:cNvPr id="8" name="图片 7" descr="学校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589678"/>
            <a:ext cx="2952328" cy="1542589"/>
          </a:xfrm>
          <a:prstGeom prst="rect">
            <a:avLst/>
          </a:prstGeom>
        </p:spPr>
      </p:pic>
      <p:pic>
        <p:nvPicPr>
          <p:cNvPr id="9" name="图片 8" descr="乡村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1" y="4589678"/>
            <a:ext cx="2952327" cy="1656184"/>
          </a:xfrm>
          <a:prstGeom prst="rect">
            <a:avLst/>
          </a:prstGeom>
        </p:spPr>
      </p:pic>
      <p:sp>
        <p:nvSpPr>
          <p:cNvPr id="10" name="标题 1"/>
          <p:cNvSpPr txBox="1"/>
          <p:nvPr/>
        </p:nvSpPr>
        <p:spPr bwMode="auto">
          <a:xfrm>
            <a:off x="5679504" y="6245862"/>
            <a:ext cx="1340768" cy="43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school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标题 1"/>
          <p:cNvSpPr txBox="1"/>
          <p:nvPr/>
        </p:nvSpPr>
        <p:spPr bwMode="auto">
          <a:xfrm>
            <a:off x="2051720" y="4085622"/>
            <a:ext cx="864096" cy="43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kern="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zoo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/>
          <p:nvPr/>
        </p:nvSpPr>
        <p:spPr bwMode="auto">
          <a:xfrm>
            <a:off x="5796136" y="4085622"/>
            <a:ext cx="936104" cy="43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kern="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park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 txBox="1"/>
          <p:nvPr/>
        </p:nvSpPr>
        <p:spPr bwMode="auto">
          <a:xfrm>
            <a:off x="1331640" y="6245862"/>
            <a:ext cx="2160240" cy="43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kern="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countryside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学校2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500166" y="2285992"/>
            <a:ext cx="2522240" cy="1541368"/>
          </a:xfrm>
        </p:spPr>
      </p:pic>
      <p:sp>
        <p:nvSpPr>
          <p:cNvPr id="5" name="标题 1"/>
          <p:cNvSpPr txBox="1"/>
          <p:nvPr/>
        </p:nvSpPr>
        <p:spPr bwMode="auto">
          <a:xfrm>
            <a:off x="2123728" y="3645024"/>
            <a:ext cx="1440160" cy="6480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school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超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8024" y="1857364"/>
            <a:ext cx="2870472" cy="1879476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 bwMode="auto">
          <a:xfrm>
            <a:off x="5724128" y="3645024"/>
            <a:ext cx="2232248" cy="5760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supermarket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 descr="公园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5990" y="4342304"/>
            <a:ext cx="2969348" cy="1944216"/>
          </a:xfrm>
          <a:prstGeom prst="rect">
            <a:avLst/>
          </a:prstGeom>
        </p:spPr>
      </p:pic>
      <p:sp>
        <p:nvSpPr>
          <p:cNvPr id="10" name="标题 7"/>
          <p:cNvSpPr>
            <a:spLocks noGrp="1"/>
          </p:cNvSpPr>
          <p:nvPr>
            <p:ph type="title"/>
          </p:nvPr>
        </p:nvSpPr>
        <p:spPr>
          <a:xfrm>
            <a:off x="6471592" y="6309320"/>
            <a:ext cx="980728" cy="432048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park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 descr="动物园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3920" y="4318301"/>
            <a:ext cx="2952328" cy="1968219"/>
          </a:xfrm>
          <a:prstGeom prst="rect">
            <a:avLst/>
          </a:prstGeom>
        </p:spPr>
      </p:pic>
      <p:sp>
        <p:nvSpPr>
          <p:cNvPr id="12" name="标题 7"/>
          <p:cNvSpPr txBox="1"/>
          <p:nvPr/>
        </p:nvSpPr>
        <p:spPr bwMode="auto">
          <a:xfrm>
            <a:off x="2267744" y="6309320"/>
            <a:ext cx="864096" cy="504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zoo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标题 7"/>
          <p:cNvSpPr txBox="1"/>
          <p:nvPr/>
        </p:nvSpPr>
        <p:spPr bwMode="auto">
          <a:xfrm>
            <a:off x="1115616" y="548680"/>
            <a:ext cx="5904656" cy="13086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dirty="0" smtClean="0">
                <a:solidFill>
                  <a:srgbClr val="00008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Ask and answer.</a:t>
            </a:r>
            <a:endParaRPr kumimoji="1" lang="en-US" altLang="zh-CN" sz="3600" dirty="0" smtClean="0">
              <a:solidFill>
                <a:srgbClr val="00008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kern="0" dirty="0" smtClean="0">
                <a:solidFill>
                  <a:srgbClr val="7030A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Will you </a:t>
            </a:r>
            <a:r>
              <a:rPr kumimoji="1" lang="en-US" altLang="zh-CN" sz="2400" kern="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go to… this weekend ?</a:t>
            </a:r>
            <a:endParaRPr kumimoji="1" lang="en-US" altLang="zh-CN" sz="2400" kern="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Yes, I 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will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.  /  No, I 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won’t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.</a:t>
            </a:r>
            <a:endParaRPr kumimoji="1" lang="en-US" altLang="zh-CN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游泳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3869055" y="548640"/>
            <a:ext cx="2632710" cy="1620520"/>
          </a:xfrm>
        </p:spPr>
      </p:pic>
      <p:pic>
        <p:nvPicPr>
          <p:cNvPr id="5" name="图片 4" descr="踢足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5370" y="548640"/>
            <a:ext cx="2537460" cy="1605915"/>
          </a:xfrm>
          <a:prstGeom prst="rect">
            <a:avLst/>
          </a:prstGeom>
        </p:spPr>
      </p:pic>
      <p:pic>
        <p:nvPicPr>
          <p:cNvPr id="6" name="图片 5" descr="打篮球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140" y="2421111"/>
            <a:ext cx="3033499" cy="2016224"/>
          </a:xfrm>
          <a:prstGeom prst="rect">
            <a:avLst/>
          </a:prstGeom>
        </p:spPr>
      </p:pic>
      <p:pic>
        <p:nvPicPr>
          <p:cNvPr id="7" name="图片 6" descr="骑自行车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3408" y="2295381"/>
            <a:ext cx="3602759" cy="2016224"/>
          </a:xfrm>
          <a:prstGeom prst="rect">
            <a:avLst/>
          </a:prstGeom>
        </p:spPr>
      </p:pic>
      <p:pic>
        <p:nvPicPr>
          <p:cNvPr id="8" name="图片 7" descr="放风筝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10325" y="605155"/>
            <a:ext cx="2502535" cy="1564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5370" y="4641215"/>
            <a:ext cx="6393815" cy="2042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Will you … this weekend?</a:t>
            </a:r>
            <a:endParaRPr lang="en-US" altLang="zh-CN" sz="3200" b="1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  Yes, I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will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. / No, I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won’t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. </a:t>
            </a:r>
            <a:endParaRPr lang="en-US" altLang="zh-CN" sz="3200" b="1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Will he/she…? </a:t>
            </a:r>
            <a:endParaRPr lang="en-US" altLang="zh-CN" sz="3200" b="1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Yes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he/she will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. / No,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he/she won’t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2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629816"/>
            <a:ext cx="6336704" cy="1503040"/>
          </a:xfrm>
        </p:spPr>
        <p:txBody>
          <a:bodyPr/>
          <a:lstStyle/>
          <a:p>
            <a:r>
              <a:rPr lang="en-US" altLang="zh-CN" sz="4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Make a plan.</a:t>
            </a:r>
            <a:b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 you do this weekend?</a:t>
            </a: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187624" y="2132856"/>
          <a:ext cx="7344817" cy="3528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5765"/>
                <a:gridCol w="2157553"/>
                <a:gridCol w="2350479"/>
                <a:gridCol w="1621020"/>
              </a:tblGrid>
              <a:tr h="86489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Gulim" panose="020B0600000101010101" pitchFamily="50" charset="-127"/>
                          <a:ea typeface="Gulim" panose="020B0600000101010101" pitchFamily="50" charset="-127"/>
                        </a:rPr>
                        <a:t>go to the park</a:t>
                      </a:r>
                      <a:endParaRPr lang="zh-CN" altLang="en-US" dirty="0">
                        <a:latin typeface="Gulim" panose="020B0600000101010101" pitchFamily="50" charset="-127"/>
                        <a:ea typeface="Gulim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Gulim" panose="020B0600000101010101" pitchFamily="50" charset="-127"/>
                          <a:ea typeface="Gulim" panose="020B0600000101010101" pitchFamily="50" charset="-127"/>
                        </a:rPr>
                        <a:t>go to the supermarket</a:t>
                      </a:r>
                      <a:endParaRPr lang="zh-CN" altLang="en-US" dirty="0">
                        <a:latin typeface="Gulim" panose="020B0600000101010101" pitchFamily="50" charset="-127"/>
                        <a:ea typeface="Gulim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Gulim" panose="020B0600000101010101" pitchFamily="50" charset="-127"/>
                          <a:ea typeface="Gulim" panose="020B0600000101010101" pitchFamily="50" charset="-127"/>
                        </a:rPr>
                        <a:t>ride a bike</a:t>
                      </a:r>
                      <a:endParaRPr lang="zh-CN" altLang="en-US" dirty="0">
                        <a:latin typeface="Gulim" panose="020B0600000101010101" pitchFamily="50" charset="-127"/>
                        <a:ea typeface="Gulim" panose="020B0600000101010101" pitchFamily="50" charset="-127"/>
                      </a:endParaRPr>
                    </a:p>
                  </a:txBody>
                  <a:tcPr/>
                </a:tc>
              </a:tr>
              <a:tr h="864893">
                <a:tc>
                  <a:txBody>
                    <a:bodyPr/>
                    <a:lstStyle/>
                    <a:p>
                      <a:r>
                        <a:rPr lang="en-US" altLang="zh-CN" b="1" dirty="0" err="1" smtClean="0">
                          <a:latin typeface="Gulim" panose="020B0600000101010101" pitchFamily="50" charset="-127"/>
                          <a:ea typeface="Gulim" panose="020B0600000101010101" pitchFamily="50" charset="-127"/>
                        </a:rPr>
                        <a:t>Qiqi</a:t>
                      </a:r>
                      <a:endParaRPr lang="zh-CN" altLang="en-US" b="1" dirty="0">
                        <a:latin typeface="Gulim" panose="020B0600000101010101" pitchFamily="50" charset="-127"/>
                        <a:ea typeface="Gulim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×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√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864893">
                <a:tc>
                  <a:txBody>
                    <a:bodyPr/>
                    <a:lstStyle/>
                    <a:p>
                      <a:r>
                        <a:rPr lang="en-US" altLang="zh-CN" b="1" dirty="0" err="1" smtClean="0">
                          <a:latin typeface="Gulim" panose="020B0600000101010101" pitchFamily="50" charset="-127"/>
                          <a:ea typeface="Gulim" panose="020B0600000101010101" pitchFamily="50" charset="-127"/>
                        </a:rPr>
                        <a:t>Xiaoxiao</a:t>
                      </a:r>
                      <a:endParaRPr lang="zh-CN" altLang="en-US" b="1" dirty="0">
                        <a:latin typeface="Gulim" panose="020B0600000101010101" pitchFamily="50" charset="-127"/>
                        <a:ea typeface="Gulim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×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√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×</a:t>
                      </a:r>
                      <a:endParaRPr lang="zh-CN" altLang="en-US" dirty="0"/>
                    </a:p>
                  </a:txBody>
                  <a:tcPr/>
                </a:tc>
              </a:tr>
              <a:tr h="93371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1719" y="814467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London Eye</a:t>
            </a:r>
            <a:endParaRPr lang="zh-CN" altLang="en-US" sz="4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1" imgW="6400165" imgH="4457065"/>
        </mc:Choice>
        <mc:Fallback>
          <p:control name="" r:id="rId1" imgW="6400165" imgH="4457065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75740" y="2117090"/>
                  <a:ext cx="6400165" cy="445706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大门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r="367" b="8493"/>
          <a:stretch>
            <a:fillRect/>
          </a:stretch>
        </p:blipFill>
        <p:spPr>
          <a:xfrm>
            <a:off x="1331640" y="1340768"/>
            <a:ext cx="6026442" cy="430281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1032" y="609600"/>
            <a:ext cx="6237312" cy="803176"/>
          </a:xfrm>
        </p:spPr>
        <p:txBody>
          <a:bodyPr/>
          <a:lstStyle/>
          <a:p>
            <a:r>
              <a:rPr lang="en-US" altLang="zh-CN" sz="3600" dirty="0" smtClean="0">
                <a:solidFill>
                  <a:srgbClr val="00206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What will you do this weekend?</a:t>
            </a:r>
            <a:endParaRPr lang="zh-CN" altLang="en-US" sz="3600" dirty="0">
              <a:solidFill>
                <a:srgbClr val="002060"/>
              </a:solidFill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1907704" y="5733256"/>
            <a:ext cx="4752528" cy="6480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I’ll go to the zoo.</a:t>
            </a:r>
            <a:endParaRPr kumimoji="1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94890" y="897890"/>
            <a:ext cx="6228080" cy="587375"/>
          </a:xfrm>
        </p:spPr>
        <p:txBody>
          <a:bodyPr/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What will the cat/dog do?</a:t>
            </a:r>
            <a:endParaRPr lang="zh-CN" altLang="en-US" sz="4000" dirty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556792"/>
            <a:ext cx="727280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25" y="561975"/>
            <a:ext cx="6228080" cy="587375"/>
          </a:xfrm>
        </p:spPr>
        <p:txBody>
          <a:bodyPr/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 the cat/dog do?</a:t>
            </a:r>
            <a:b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</a:br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The cat/dog 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will </a:t>
            </a:r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______.</a:t>
            </a:r>
            <a:endParaRPr lang="en-US" altLang="zh-CN" sz="40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" name="" r:id="rId1" imgW="6400165" imgH="4457065"/>
        </mc:Choice>
        <mc:Fallback>
          <p:control name="" r:id="rId1" imgW="6400165" imgH="4457065">
            <p:pic>
              <p:nvPicPr>
                <p:cNvPr id="0" name="Host Control  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94130" y="2052955"/>
                  <a:ext cx="6400165" cy="445706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大门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331387" y="1664489"/>
            <a:ext cx="3240360" cy="2519009"/>
          </a:xfrm>
        </p:spPr>
      </p:pic>
      <p:pic>
        <p:nvPicPr>
          <p:cNvPr id="5" name="图片 4" descr="学校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4221088"/>
            <a:ext cx="3421757" cy="228810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2290" y="1843177"/>
            <a:ext cx="18722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293096"/>
            <a:ext cx="18002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 txBox="1"/>
          <p:nvPr/>
        </p:nvSpPr>
        <p:spPr bwMode="auto">
          <a:xfrm>
            <a:off x="1739900" y="761365"/>
            <a:ext cx="6831965" cy="648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The dog </a:t>
            </a: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will </a:t>
            </a: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go to the zoo.</a:t>
            </a:r>
            <a:endParaRPr kumimoji="1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The cat</a:t>
            </a:r>
            <a:r>
              <a:rPr kumimoji="1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 will </a:t>
            </a: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go to school.</a:t>
            </a:r>
            <a:endParaRPr kumimoji="1" lang="en-US" altLang="zh-CN" sz="36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25" y="561975"/>
            <a:ext cx="6228080" cy="587375"/>
          </a:xfrm>
        </p:spPr>
        <p:txBody>
          <a:bodyPr/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What </a:t>
            </a:r>
            <a:r>
              <a:rPr lang="en-US" altLang="zh-CN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will</a:t>
            </a:r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 Amy/Daming do this weekend?</a:t>
            </a:r>
            <a:endParaRPr lang="en-US" altLang="zh-CN" sz="40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1" imgW="6400165" imgH="4457065"/>
        </mc:Choice>
        <mc:Fallback>
          <p:control name="" r:id="rId1" imgW="6400165" imgH="4457065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71600" y="1752600"/>
                  <a:ext cx="6400165" cy="445706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350" y="563146"/>
            <a:ext cx="7387208" cy="5112568"/>
          </a:xfrm>
        </p:spPr>
        <p:txBody>
          <a:bodyPr/>
          <a:lstStyle/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1. What will Amy do this weekend?  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2. Will Sam go, too? 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3. Will Daming go to the zoo, too? 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</a:rPr>
              <a:t>4. What will Amy and Sam see?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5. What will Daming see?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 marL="457200" indent="-457200">
              <a:buNone/>
            </a:pP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 marL="457200" indent="-457200"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6. Where does Daming's grandpa live? What does he do?</a:t>
            </a:r>
            <a:endParaRPr lang="en-US" altLang="zh-CN" sz="24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25" y="561975"/>
            <a:ext cx="6228080" cy="587375"/>
          </a:xfrm>
        </p:spPr>
        <p:txBody>
          <a:bodyPr/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What </a:t>
            </a:r>
            <a:r>
              <a:rPr lang="en-US" altLang="zh-CN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will</a:t>
            </a:r>
            <a:r>
              <a:rPr lang="en-US" altLang="zh-CN" sz="4000" dirty="0" smtClean="0">
                <a:latin typeface="Times New Roman" panose="02020603050405020304" pitchFamily="18" charset="0"/>
                <a:ea typeface="叶根友毛笔行书2.0版" pitchFamily="2" charset="-122"/>
                <a:cs typeface="Times New Roman" panose="02020603050405020304" pitchFamily="18" charset="0"/>
                <a:sym typeface="+mn-ea"/>
              </a:rPr>
              <a:t> Amy/Daming do this weekend?</a:t>
            </a:r>
            <a:endParaRPr lang="en-US" altLang="zh-CN" sz="4000" dirty="0" smtClean="0">
              <a:latin typeface="Times New Roman" panose="02020603050405020304" pitchFamily="18" charset="0"/>
              <a:ea typeface="叶根友毛笔行书2.0版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49" name="" r:id="rId1" imgW="6400165" imgH="4457065"/>
        </mc:Choice>
        <mc:Fallback>
          <p:control name="" r:id="rId1" imgW="6400165" imgH="4457065">
            <p:pic>
              <p:nvPicPr>
                <p:cNvPr id="0" name="Host Control  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71600" y="1752600"/>
                  <a:ext cx="6400165" cy="44570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B12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121">
      <a:majorFont>
        <a:latin typeface="-소망B"/>
        <a:ea typeface="-소망B"/>
        <a:cs typeface=""/>
      </a:majorFont>
      <a:minorFont>
        <a:latin typeface="-소망M"/>
        <a:ea typeface="-소망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50" charset="-127"/>
            <a:ea typeface="Gulim" panose="020B0600000101010101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50" charset="-127"/>
            <a:ea typeface="Gulim" panose="020B0600000101010101" pitchFamily="50" charset="-127"/>
          </a:defRPr>
        </a:defPPr>
      </a:lstStyle>
    </a:lnDef>
  </a:objectDefaults>
  <a:extraClrSchemeLst>
    <a:extraClrScheme>
      <a:clrScheme name="B12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12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PPT课件模板</Template>
  <TotalTime>0</TotalTime>
  <Words>1376</Words>
  <Application>WPS 演示</Application>
  <PresentationFormat>全屏显示(4:3)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Gulim</vt:lpstr>
      <vt:lpstr>-소망B</vt:lpstr>
      <vt:lpstr>黑体</vt:lpstr>
      <vt:lpstr>Times New Roman</vt:lpstr>
      <vt:lpstr>Comic Sans MS</vt:lpstr>
      <vt:lpstr>Cambria Math</vt:lpstr>
      <vt:lpstr>叶根友毛笔行书2.0版</vt:lpstr>
      <vt:lpstr>楷体</vt:lpstr>
      <vt:lpstr>-소망M</vt:lpstr>
      <vt:lpstr>Courier New</vt:lpstr>
      <vt:lpstr>微软雅黑</vt:lpstr>
      <vt:lpstr>-소망M</vt:lpstr>
      <vt:lpstr>Calibri</vt:lpstr>
      <vt:lpstr>Segoe UI</vt:lpstr>
      <vt:lpstr>-소망B</vt:lpstr>
      <vt:lpstr>BatangChe</vt:lpstr>
      <vt:lpstr>-소망B</vt:lpstr>
      <vt:lpstr>楷体_GB2312</vt:lpstr>
      <vt:lpstr>Dotum</vt:lpstr>
      <vt:lpstr>主题1</vt:lpstr>
      <vt:lpstr>PowerPoint 演示文稿</vt:lpstr>
      <vt:lpstr>PowerPoint 演示文稿</vt:lpstr>
      <vt:lpstr>What will you do this weekend?</vt:lpstr>
      <vt:lpstr>What will they do?</vt:lpstr>
      <vt:lpstr>What will the cat/dog do?</vt:lpstr>
      <vt:lpstr>PowerPoint 演示文稿</vt:lpstr>
      <vt:lpstr>What will the cat/dog do? The cat/dog will ______.</vt:lpstr>
      <vt:lpstr>Answer the questions:</vt:lpstr>
      <vt:lpstr>What will Amy/Daming do this weekend?</vt:lpstr>
      <vt:lpstr>PowerPoint 演示文稿</vt:lpstr>
      <vt:lpstr>in the city</vt:lpstr>
      <vt:lpstr>a farmer</vt:lpstr>
      <vt:lpstr>Look and say. What will you do this weekend? Will you see…?</vt:lpstr>
      <vt:lpstr>park</vt:lpstr>
      <vt:lpstr>PowerPoint 演示文稿</vt:lpstr>
      <vt:lpstr>Make a plan. What will you do this weekend?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</cp:lastModifiedBy>
  <cp:revision>79</cp:revision>
  <dcterms:created xsi:type="dcterms:W3CDTF">2016-04-06T06:11:00Z</dcterms:created>
  <dcterms:modified xsi:type="dcterms:W3CDTF">2017-03-13T02:10:40Z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