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9" r:id="rId5"/>
    <p:sldId id="260" r:id="rId6"/>
    <p:sldId id="261" r:id="rId7"/>
    <p:sldId id="269" r:id="rId8"/>
    <p:sldId id="262" r:id="rId9"/>
    <p:sldId id="266" r:id="rId10"/>
    <p:sldId id="267" r:id="rId11"/>
    <p:sldId id="268" r:id="rId12"/>
    <p:sldId id="263" r:id="rId13"/>
    <p:sldId id="264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34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46303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13310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00987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0613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05052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8674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9882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3489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5221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05490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0552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443-5730-4123-974F-720D3EE87574}" type="datetimeFigureOut">
              <a:rPr lang="zh-CN" altLang="en-US" smtClean="0"/>
              <a:pPr/>
              <a:t>2017/4/12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E7CDB-B342-4176-8BD7-B30EA1C847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63813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1" y="100807"/>
            <a:ext cx="9261564" cy="662148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624433"/>
            <a:ext cx="10515600" cy="1325563"/>
          </a:xfrm>
        </p:spPr>
        <p:txBody>
          <a:bodyPr>
            <a:noAutofit/>
          </a:bodyPr>
          <a:lstStyle/>
          <a:p>
            <a:r>
              <a:rPr lang="en-US" altLang="zh-CN" sz="7200" dirty="0" smtClean="0">
                <a:solidFill>
                  <a:srgbClr val="FF0000"/>
                </a:solidFill>
              </a:rPr>
              <a:t>              </a:t>
            </a:r>
            <a:r>
              <a:rPr lang="zh-CN" altLang="zh-CN" sz="7200" dirty="0" smtClean="0">
                <a:solidFill>
                  <a:srgbClr val="FF0000"/>
                </a:solidFill>
              </a:rPr>
              <a:t>合作</a:t>
            </a:r>
            <a:r>
              <a:rPr lang="zh-CN" altLang="zh-CN" sz="7200" dirty="0">
                <a:solidFill>
                  <a:srgbClr val="FF0000"/>
                </a:solidFill>
              </a:rPr>
              <a:t>要求</a:t>
            </a:r>
            <a:br>
              <a:rPr lang="zh-CN" altLang="zh-CN" sz="7200" dirty="0">
                <a:solidFill>
                  <a:srgbClr val="FF0000"/>
                </a:solidFill>
              </a:rPr>
            </a:b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zh-CN" altLang="zh-CN" sz="5400" dirty="0" smtClean="0"/>
              <a:t>交流</a:t>
            </a:r>
            <a:r>
              <a:rPr lang="zh-CN" altLang="zh-CN" sz="5400" dirty="0"/>
              <a:t>各自理解的词语和用到的方法。</a:t>
            </a:r>
          </a:p>
          <a:p>
            <a:pPr lvl="0" fontAlgn="base"/>
            <a:r>
              <a:rPr lang="zh-CN" altLang="zh-CN" sz="5400" dirty="0"/>
              <a:t>交流人物的性格特点和你是从哪些语句体会到的。</a:t>
            </a:r>
          </a:p>
          <a:p>
            <a:endParaRPr lang="zh-CN" altLang="en-US" sz="5400" dirty="0"/>
          </a:p>
        </p:txBody>
      </p:sp>
    </p:spTree>
    <p:extLst>
      <p:ext uri="{BB962C8B-B14F-4D97-AF65-F5344CB8AC3E}">
        <p14:creationId xmlns="" xmlns:p14="http://schemas.microsoft.com/office/powerpoint/2010/main" val="154898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6600" dirty="0" smtClean="0">
                <a:solidFill>
                  <a:srgbClr val="FF0000"/>
                </a:solidFill>
              </a:rPr>
              <a:t>               </a:t>
            </a:r>
            <a:r>
              <a:rPr lang="zh-CN" altLang="zh-CN" sz="6600" dirty="0" smtClean="0">
                <a:solidFill>
                  <a:srgbClr val="FF0000"/>
                </a:solidFill>
              </a:rPr>
              <a:t>汇报</a:t>
            </a:r>
            <a:r>
              <a:rPr lang="zh-CN" altLang="zh-CN" sz="6600" dirty="0">
                <a:solidFill>
                  <a:srgbClr val="FF0000"/>
                </a:solidFill>
              </a:rPr>
              <a:t>要求：</a:t>
            </a:r>
            <a:br>
              <a:rPr lang="zh-CN" altLang="zh-CN" sz="6600" dirty="0">
                <a:solidFill>
                  <a:srgbClr val="FF0000"/>
                </a:solidFill>
              </a:rPr>
            </a:br>
            <a:endParaRPr lang="zh-CN" altLang="en-US" sz="66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zh-CN" sz="4400" dirty="0" smtClean="0"/>
              <a:t>以</a:t>
            </a:r>
            <a:r>
              <a:rPr lang="zh-CN" altLang="zh-CN" sz="4400" dirty="0"/>
              <a:t>小组为单位汇报，一人主汇报，其他同学补充。</a:t>
            </a:r>
          </a:p>
          <a:p>
            <a:pPr lvl="0" fontAlgn="base"/>
            <a:r>
              <a:rPr lang="zh-CN" altLang="zh-CN" sz="4400" dirty="0"/>
              <a:t>小组用自己喜欢的</a:t>
            </a:r>
            <a:r>
              <a:rPr lang="zh-CN" altLang="zh-CN" sz="4400" dirty="0" smtClean="0"/>
              <a:t>方式</a:t>
            </a:r>
            <a:r>
              <a:rPr lang="zh-CN" altLang="en-US" sz="4400" dirty="0" smtClean="0"/>
              <a:t>展示，可以分角色读 ，可以表演</a:t>
            </a:r>
            <a:r>
              <a:rPr lang="zh-CN" altLang="zh-CN" sz="4400" dirty="0" smtClean="0"/>
              <a:t>，</a:t>
            </a:r>
            <a:r>
              <a:rPr lang="zh-CN" altLang="zh-CN" sz="4400" dirty="0"/>
              <a:t>看那个小组</a:t>
            </a:r>
            <a:r>
              <a:rPr lang="zh-CN" altLang="zh-CN" sz="4400" dirty="0" smtClean="0"/>
              <a:t>能表现</a:t>
            </a:r>
            <a:r>
              <a:rPr lang="zh-CN" altLang="zh-CN" sz="4400" dirty="0"/>
              <a:t>人物性格。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87518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16634"/>
            <a:ext cx="10515600" cy="1325563"/>
          </a:xfrm>
        </p:spPr>
        <p:txBody>
          <a:bodyPr>
            <a:noAutofit/>
          </a:bodyPr>
          <a:lstStyle/>
          <a:p>
            <a:r>
              <a:rPr lang="en-US" altLang="zh-CN" sz="9600" dirty="0" smtClean="0">
                <a:solidFill>
                  <a:srgbClr val="FF0000"/>
                </a:solidFill>
              </a:rPr>
              <a:t>           </a:t>
            </a:r>
            <a:r>
              <a:rPr lang="zh-CN" altLang="zh-CN" sz="9600" dirty="0" smtClean="0">
                <a:solidFill>
                  <a:srgbClr val="FF0000"/>
                </a:solidFill>
              </a:rPr>
              <a:t>小贴士</a:t>
            </a:r>
            <a:endParaRPr lang="zh-CN" altLang="en-US" sz="96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1277" y="1672046"/>
            <a:ext cx="12308071" cy="5473337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zh-CN" altLang="zh-CN" sz="6600" dirty="0"/>
              <a:t>表示“你”的：汝</a:t>
            </a:r>
            <a:r>
              <a:rPr lang="en-US" altLang="zh-CN" sz="6600" dirty="0"/>
              <a:t>  </a:t>
            </a:r>
            <a:r>
              <a:rPr lang="zh-CN" altLang="zh-CN" sz="6600" dirty="0"/>
              <a:t>若</a:t>
            </a:r>
            <a:r>
              <a:rPr lang="en-US" altLang="zh-CN" sz="6600" dirty="0"/>
              <a:t>  </a:t>
            </a:r>
            <a:r>
              <a:rPr lang="zh-CN" altLang="zh-CN" sz="6600" dirty="0"/>
              <a:t>子</a:t>
            </a:r>
            <a:r>
              <a:rPr lang="en-US" altLang="zh-CN" sz="6600" dirty="0"/>
              <a:t>  </a:t>
            </a:r>
            <a:r>
              <a:rPr lang="zh-CN" altLang="zh-CN" sz="6600" dirty="0"/>
              <a:t>尔</a:t>
            </a:r>
            <a:r>
              <a:rPr lang="en-US" altLang="zh-CN" sz="6600" dirty="0"/>
              <a:t>  </a:t>
            </a:r>
            <a:r>
              <a:rPr lang="zh-CN" altLang="zh-CN" sz="6600" dirty="0"/>
              <a:t>君</a:t>
            </a:r>
            <a:r>
              <a:rPr lang="en-US" altLang="zh-CN" sz="6600" dirty="0"/>
              <a:t> </a:t>
            </a:r>
            <a:r>
              <a:rPr lang="en-US" altLang="zh-CN" sz="6600" dirty="0" smtClean="0"/>
              <a:t>                                                          </a:t>
            </a:r>
            <a:r>
              <a:rPr lang="zh-CN" altLang="en-US" sz="6600" dirty="0" smtClean="0"/>
              <a:t>乃</a:t>
            </a:r>
            <a:r>
              <a:rPr lang="en-US" altLang="zh-CN" sz="6600" dirty="0" smtClean="0"/>
              <a:t> </a:t>
            </a:r>
            <a:endParaRPr lang="zh-CN" altLang="zh-CN" sz="6600" dirty="0"/>
          </a:p>
          <a:p>
            <a:pPr fontAlgn="base"/>
            <a:r>
              <a:rPr lang="zh-CN" altLang="zh-CN" sz="6600" dirty="0"/>
              <a:t>表示“我”的：</a:t>
            </a:r>
            <a:r>
              <a:rPr lang="zh-CN" altLang="zh-CN" sz="6600" dirty="0" smtClean="0"/>
              <a:t>吾</a:t>
            </a:r>
            <a:r>
              <a:rPr lang="en-US" altLang="zh-CN" sz="6600" dirty="0" smtClean="0"/>
              <a:t>  </a:t>
            </a:r>
            <a:r>
              <a:rPr lang="zh-CN" altLang="zh-CN" sz="6600" dirty="0" smtClean="0"/>
              <a:t>余</a:t>
            </a:r>
            <a:r>
              <a:rPr lang="en-US" altLang="zh-CN" sz="6600" dirty="0"/>
              <a:t> </a:t>
            </a:r>
            <a:r>
              <a:rPr lang="en-US" altLang="zh-CN" sz="6600" dirty="0" smtClean="0"/>
              <a:t> </a:t>
            </a:r>
            <a:r>
              <a:rPr lang="zh-CN" altLang="zh-CN" sz="6600" dirty="0" smtClean="0"/>
              <a:t>予</a:t>
            </a:r>
            <a:r>
              <a:rPr lang="en-US" altLang="zh-CN" sz="6600" dirty="0"/>
              <a:t> </a:t>
            </a:r>
            <a:r>
              <a:rPr lang="en-US" altLang="zh-CN" sz="6600" dirty="0" smtClean="0"/>
              <a:t> </a:t>
            </a:r>
            <a:r>
              <a:rPr lang="zh-CN" altLang="zh-CN" sz="6600" dirty="0" smtClean="0"/>
              <a:t>愚</a:t>
            </a:r>
            <a:r>
              <a:rPr lang="en-US" altLang="zh-CN" sz="6600" dirty="0" smtClean="0"/>
              <a:t>  </a:t>
            </a:r>
            <a:r>
              <a:rPr lang="zh-CN" altLang="zh-CN" sz="6600" dirty="0" smtClean="0"/>
              <a:t>在</a:t>
            </a:r>
            <a:r>
              <a:rPr lang="zh-CN" altLang="zh-CN" sz="6600" dirty="0"/>
              <a:t>下鄙人</a:t>
            </a:r>
          </a:p>
          <a:p>
            <a:pPr fontAlgn="base"/>
            <a:r>
              <a:rPr lang="zh-CN" altLang="zh-CN" sz="6600" dirty="0"/>
              <a:t>表示语气的：也</a:t>
            </a:r>
            <a:r>
              <a:rPr lang="en-US" altLang="zh-CN" sz="6600" dirty="0"/>
              <a:t>  </a:t>
            </a:r>
            <a:r>
              <a:rPr lang="zh-CN" altLang="zh-CN" sz="6600" dirty="0"/>
              <a:t>矣</a:t>
            </a:r>
            <a:r>
              <a:rPr lang="en-US" altLang="zh-CN" sz="6600" dirty="0"/>
              <a:t>  </a:t>
            </a:r>
            <a:r>
              <a:rPr lang="zh-CN" altLang="zh-CN" sz="6600" dirty="0"/>
              <a:t>乎</a:t>
            </a:r>
            <a:r>
              <a:rPr lang="en-US" altLang="zh-CN" sz="6600" dirty="0"/>
              <a:t>  </a:t>
            </a:r>
            <a:r>
              <a:rPr lang="zh-CN" altLang="zh-CN" sz="6600" dirty="0"/>
              <a:t>者</a:t>
            </a:r>
            <a:r>
              <a:rPr lang="en-US" altLang="zh-CN" sz="6600" dirty="0"/>
              <a:t>   </a:t>
            </a:r>
            <a:r>
              <a:rPr lang="zh-CN" altLang="zh-CN" sz="6600" dirty="0"/>
              <a:t>耶</a:t>
            </a:r>
            <a:r>
              <a:rPr lang="en-US" altLang="zh-CN" sz="6600" dirty="0"/>
              <a:t>  </a:t>
            </a:r>
            <a:r>
              <a:rPr lang="zh-CN" altLang="zh-CN" sz="6600" dirty="0"/>
              <a:t>邪</a:t>
            </a:r>
          </a:p>
          <a:p>
            <a:pPr fontAlgn="base"/>
            <a:r>
              <a:rPr lang="zh-CN" altLang="zh-CN" sz="6600" dirty="0"/>
              <a:t>其他常用词：之 乎 而</a:t>
            </a:r>
            <a:r>
              <a:rPr lang="en-US" altLang="zh-CN" sz="6600" dirty="0"/>
              <a:t>  </a:t>
            </a:r>
            <a:r>
              <a:rPr lang="zh-CN" altLang="zh-CN" sz="6600" dirty="0"/>
              <a:t>以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4638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7200" dirty="0" smtClean="0"/>
              <a:t>一个人的性格决定着他的命运。</a:t>
            </a:r>
            <a:r>
              <a:rPr lang="en-US" altLang="zh-CN" sz="7200" dirty="0" smtClean="0"/>
              <a:t>——</a:t>
            </a:r>
            <a:r>
              <a:rPr lang="zh-CN" altLang="en-US" sz="7200" dirty="0" smtClean="0"/>
              <a:t>绪儒斯</a:t>
            </a:r>
            <a:endParaRPr lang="en-US" altLang="zh-CN" sz="7200" dirty="0" smtClean="0"/>
          </a:p>
          <a:p>
            <a:r>
              <a:rPr lang="zh-CN" altLang="en-US" sz="7200" dirty="0" smtClean="0"/>
              <a:t>习惯形成性格，性格决定命运，</a:t>
            </a:r>
            <a:r>
              <a:rPr lang="en-US" altLang="zh-CN" sz="7200" dirty="0" smtClean="0"/>
              <a:t>——</a:t>
            </a:r>
            <a:r>
              <a:rPr lang="zh-CN" altLang="en-US" sz="7200" dirty="0" smtClean="0"/>
              <a:t>约凯恩斯</a:t>
            </a:r>
            <a:endParaRPr lang="zh-CN" alt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220325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9600" b="1" dirty="0" smtClean="0">
                <a:solidFill>
                  <a:srgbClr val="FF0000"/>
                </a:solidFill>
              </a:rPr>
              <a:t>聊性子</a:t>
            </a:r>
            <a:endParaRPr lang="zh-CN" altLang="en-US" sz="9600" b="1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10232" y="4802066"/>
            <a:ext cx="9144000" cy="1655762"/>
          </a:xfrm>
        </p:spPr>
        <p:txBody>
          <a:bodyPr>
            <a:normAutofit/>
          </a:bodyPr>
          <a:lstStyle/>
          <a:p>
            <a:r>
              <a:rPr lang="zh-CN" altLang="en-US" sz="6000" dirty="0" smtClean="0"/>
              <a:t>执教：肖雪玲</a:t>
            </a:r>
            <a:endParaRPr lang="zh-CN" altLang="en-US" sz="6000" dirty="0"/>
          </a:p>
        </p:txBody>
      </p:sp>
    </p:spTree>
    <p:extLst>
      <p:ext uri="{BB962C8B-B14F-4D97-AF65-F5344CB8AC3E}">
        <p14:creationId xmlns="" xmlns:p14="http://schemas.microsoft.com/office/powerpoint/2010/main" val="34461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1030" y="127971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5400" dirty="0" smtClean="0"/>
              <a:t>         </a:t>
            </a:r>
            <a:r>
              <a:rPr lang="zh-CN" altLang="zh-CN" sz="5400" dirty="0" smtClean="0"/>
              <a:t>一</a:t>
            </a:r>
            <a:r>
              <a:rPr lang="zh-CN" altLang="zh-CN" sz="5400" dirty="0"/>
              <a:t>人性缓，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0551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1030" y="127971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5400" dirty="0" smtClean="0"/>
              <a:t>         </a:t>
            </a:r>
            <a:r>
              <a:rPr lang="zh-CN" altLang="zh-CN" sz="5400" dirty="0" smtClean="0"/>
              <a:t>一</a:t>
            </a:r>
            <a:r>
              <a:rPr lang="zh-CN" altLang="zh-CN" sz="5400" dirty="0"/>
              <a:t>人性缓</a:t>
            </a:r>
            <a:r>
              <a:rPr lang="zh-CN" altLang="zh-CN" sz="5400" dirty="0" smtClean="0"/>
              <a:t>，</a:t>
            </a:r>
            <a:r>
              <a:rPr lang="zh-CN" altLang="zh-CN" sz="5400" dirty="0"/>
              <a:t>冬日共人围炉，见人裳尾为火所烧，</a:t>
            </a:r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9346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4421" y="40751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5400" dirty="0" smtClean="0"/>
              <a:t>         </a:t>
            </a:r>
            <a:r>
              <a:rPr lang="zh-CN" altLang="zh-CN" sz="5400" dirty="0" smtClean="0"/>
              <a:t>一</a:t>
            </a:r>
            <a:r>
              <a:rPr lang="zh-CN" altLang="zh-CN" sz="5400" dirty="0"/>
              <a:t>人性缓</a:t>
            </a:r>
            <a:r>
              <a:rPr lang="zh-CN" altLang="zh-CN" sz="5400" dirty="0" smtClean="0"/>
              <a:t>，</a:t>
            </a:r>
            <a:r>
              <a:rPr lang="zh-CN" altLang="zh-CN" sz="5400" dirty="0"/>
              <a:t>冬日共人围炉，见人裳尾为火所烧</a:t>
            </a:r>
            <a:r>
              <a:rPr lang="zh-CN" altLang="zh-CN" sz="5400" dirty="0" smtClean="0"/>
              <a:t>，</a:t>
            </a:r>
            <a:r>
              <a:rPr lang="zh-CN" altLang="zh-CN" sz="5400" dirty="0"/>
              <a:t>乃曰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有</a:t>
            </a:r>
            <a:r>
              <a:rPr lang="zh-CN" altLang="zh-CN" sz="5400" dirty="0"/>
              <a:t>一事，见之已久，欲言之，恐君性急，不言，恐君伤太多。然则言之是耶？不言之是耶</a:t>
            </a:r>
            <a:r>
              <a:rPr lang="zh-CN" altLang="zh-CN" sz="5400" dirty="0" smtClean="0"/>
              <a:t>？</a:t>
            </a:r>
            <a:r>
              <a:rPr lang="zh-CN" altLang="en-US" sz="5400" dirty="0" smtClean="0"/>
              <a:t>”</a:t>
            </a: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3945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14619" y="900248"/>
            <a:ext cx="10515600" cy="1723129"/>
          </a:xfrm>
        </p:spPr>
        <p:txBody>
          <a:bodyPr/>
          <a:lstStyle/>
          <a:p>
            <a:pPr fontAlgn="base"/>
            <a:r>
              <a:rPr lang="zh-CN" altLang="en-US" sz="5400" dirty="0" smtClean="0"/>
              <a:t>芳草</a:t>
            </a:r>
            <a:r>
              <a:rPr lang="zh-CN" altLang="en-US" sz="5400" dirty="0" smtClean="0">
                <a:solidFill>
                  <a:srgbClr val="FF0000"/>
                </a:solidFill>
              </a:rPr>
              <a:t>鲜美</a:t>
            </a:r>
            <a:r>
              <a:rPr lang="zh-CN" altLang="en-US" sz="5400" dirty="0" smtClean="0"/>
              <a:t>，落英缤纷。</a:t>
            </a:r>
          </a:p>
          <a:p>
            <a:pPr fontAlgn="base"/>
            <a:r>
              <a:rPr lang="zh-CN" altLang="en-US" sz="5400" dirty="0" smtClean="0">
                <a:solidFill>
                  <a:srgbClr val="FF0000"/>
                </a:solidFill>
              </a:rPr>
              <a:t>人物</a:t>
            </a:r>
            <a:r>
              <a:rPr lang="zh-CN" altLang="en-US" sz="5400" dirty="0" smtClean="0"/>
              <a:t>略不相睹。</a:t>
            </a:r>
          </a:p>
          <a:p>
            <a:pPr marL="0" indent="0">
              <a:buNone/>
            </a:pPr>
            <a:endParaRPr lang="en-US" altLang="zh-CN" sz="5400" dirty="0" smtClean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2319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4421" y="407517"/>
            <a:ext cx="10515600" cy="5669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5400" dirty="0" smtClean="0"/>
              <a:t>         </a:t>
            </a:r>
            <a:r>
              <a:rPr lang="zh-CN" altLang="zh-CN" sz="5400" dirty="0" smtClean="0"/>
              <a:t>一</a:t>
            </a:r>
            <a:r>
              <a:rPr lang="zh-CN" altLang="zh-CN" sz="5400" dirty="0"/>
              <a:t>人性缓</a:t>
            </a:r>
            <a:r>
              <a:rPr lang="zh-CN" altLang="zh-CN" sz="5400" dirty="0" smtClean="0"/>
              <a:t>，</a:t>
            </a:r>
            <a:r>
              <a:rPr lang="zh-CN" altLang="zh-CN" sz="5400" dirty="0"/>
              <a:t>冬日共人围炉，见人裳尾为火所烧</a:t>
            </a:r>
            <a:r>
              <a:rPr lang="zh-CN" altLang="zh-CN" sz="5400" dirty="0" smtClean="0"/>
              <a:t>，</a:t>
            </a:r>
            <a:r>
              <a:rPr lang="zh-CN" altLang="zh-CN" sz="5400" dirty="0"/>
              <a:t>乃曰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有</a:t>
            </a:r>
            <a:r>
              <a:rPr lang="zh-CN" altLang="zh-CN" sz="5400" dirty="0"/>
              <a:t>一事，见之已久，欲言之，恐君性急，不言，恐君伤太多。然则言之是耶？不言之是耶</a:t>
            </a:r>
            <a:r>
              <a:rPr lang="zh-CN" altLang="zh-CN" sz="5400" dirty="0" smtClean="0"/>
              <a:t>？</a:t>
            </a:r>
            <a:r>
              <a:rPr lang="zh-CN" altLang="en-US" sz="5400" dirty="0" smtClean="0"/>
              <a:t>”</a:t>
            </a:r>
            <a:r>
              <a:rPr lang="zh-CN" altLang="zh-CN" sz="5400" dirty="0"/>
              <a:t>人问何事，曰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火烧</a:t>
            </a:r>
            <a:r>
              <a:rPr lang="zh-CN" altLang="zh-CN" sz="5400" dirty="0"/>
              <a:t>君裳</a:t>
            </a:r>
            <a:r>
              <a:rPr lang="zh-CN" altLang="zh-CN" sz="5400" dirty="0" smtClean="0"/>
              <a:t>。</a:t>
            </a:r>
            <a:r>
              <a:rPr lang="zh-CN" altLang="en-US" sz="5400" dirty="0" smtClean="0"/>
              <a:t>”</a:t>
            </a:r>
            <a:r>
              <a:rPr lang="zh-CN" altLang="zh-CN" sz="5400" dirty="0"/>
              <a:t>其人遽（</a:t>
            </a:r>
            <a:r>
              <a:rPr lang="en-US" altLang="zh-CN" sz="5400" dirty="0" err="1"/>
              <a:t>jù</a:t>
            </a:r>
            <a:r>
              <a:rPr lang="zh-CN" altLang="zh-CN" sz="5400" dirty="0"/>
              <a:t>）收衣而怒曰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见</a:t>
            </a:r>
            <a:r>
              <a:rPr lang="zh-CN" altLang="zh-CN" sz="5400" dirty="0"/>
              <a:t>之久</a:t>
            </a:r>
            <a:r>
              <a:rPr lang="en-US" altLang="zh-CN" sz="5400" dirty="0"/>
              <a:t>,</a:t>
            </a:r>
            <a:r>
              <a:rPr lang="zh-CN" altLang="zh-CN" sz="5400" dirty="0"/>
              <a:t>何不早道</a:t>
            </a:r>
            <a:r>
              <a:rPr lang="zh-CN" altLang="zh-CN" sz="5400" dirty="0" smtClean="0"/>
              <a:t>？</a:t>
            </a:r>
            <a:r>
              <a:rPr lang="zh-CN" altLang="en-US" sz="5400" dirty="0" smtClean="0"/>
              <a:t>”</a:t>
            </a: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5678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4421" y="407517"/>
            <a:ext cx="10515600" cy="5669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5400" dirty="0" smtClean="0"/>
              <a:t>         </a:t>
            </a:r>
            <a:r>
              <a:rPr lang="zh-CN" altLang="zh-CN" sz="5400" dirty="0" smtClean="0"/>
              <a:t>一</a:t>
            </a:r>
            <a:r>
              <a:rPr lang="zh-CN" altLang="zh-CN" sz="5400" dirty="0"/>
              <a:t>人性缓</a:t>
            </a:r>
            <a:r>
              <a:rPr lang="zh-CN" altLang="zh-CN" sz="5400" dirty="0" smtClean="0"/>
              <a:t>，</a:t>
            </a:r>
            <a:r>
              <a:rPr lang="zh-CN" altLang="zh-CN" sz="5400" dirty="0"/>
              <a:t>冬日共人围炉，见人裳尾为火所烧</a:t>
            </a:r>
            <a:r>
              <a:rPr lang="zh-CN" altLang="zh-CN" sz="5400" dirty="0" smtClean="0"/>
              <a:t>，</a:t>
            </a:r>
            <a:r>
              <a:rPr lang="zh-CN" altLang="zh-CN" sz="5400" dirty="0"/>
              <a:t>乃曰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有</a:t>
            </a:r>
            <a:r>
              <a:rPr lang="zh-CN" altLang="zh-CN" sz="5400" dirty="0"/>
              <a:t>一事，见之已久，欲言之，恐君性急，不言，恐君伤太多。然则言之是耶？不言之是耶</a:t>
            </a:r>
            <a:r>
              <a:rPr lang="zh-CN" altLang="zh-CN" sz="5400" dirty="0" smtClean="0"/>
              <a:t>？</a:t>
            </a:r>
            <a:r>
              <a:rPr lang="zh-CN" altLang="en-US" sz="5400" dirty="0" smtClean="0"/>
              <a:t>”</a:t>
            </a:r>
            <a:r>
              <a:rPr lang="zh-CN" altLang="zh-CN" sz="5400" dirty="0"/>
              <a:t>人问何事，曰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火烧</a:t>
            </a:r>
            <a:r>
              <a:rPr lang="zh-CN" altLang="zh-CN" sz="5400" dirty="0"/>
              <a:t>君裳</a:t>
            </a:r>
            <a:r>
              <a:rPr lang="zh-CN" altLang="zh-CN" sz="5400" dirty="0" smtClean="0"/>
              <a:t>。</a:t>
            </a:r>
            <a:r>
              <a:rPr lang="zh-CN" altLang="en-US" sz="5400" dirty="0" smtClean="0"/>
              <a:t>”</a:t>
            </a:r>
            <a:r>
              <a:rPr lang="zh-CN" altLang="zh-CN" sz="5400" dirty="0"/>
              <a:t>其人遽（</a:t>
            </a:r>
            <a:r>
              <a:rPr lang="en-US" altLang="zh-CN" sz="5400" dirty="0" err="1"/>
              <a:t>jù</a:t>
            </a:r>
            <a:r>
              <a:rPr lang="zh-CN" altLang="zh-CN" sz="5400" dirty="0"/>
              <a:t>）收衣而怒曰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见</a:t>
            </a:r>
            <a:r>
              <a:rPr lang="zh-CN" altLang="zh-CN" sz="5400" dirty="0"/>
              <a:t>之久</a:t>
            </a:r>
            <a:r>
              <a:rPr lang="en-US" altLang="zh-CN" sz="5400" dirty="0"/>
              <a:t>,</a:t>
            </a:r>
            <a:r>
              <a:rPr lang="zh-CN" altLang="zh-CN" sz="5400" dirty="0"/>
              <a:t>何不早道</a:t>
            </a:r>
            <a:r>
              <a:rPr lang="zh-CN" altLang="zh-CN" sz="5400" dirty="0" smtClean="0"/>
              <a:t>？</a:t>
            </a:r>
            <a:r>
              <a:rPr lang="zh-CN" altLang="en-US" sz="5400" dirty="0" smtClean="0"/>
              <a:t>”</a:t>
            </a:r>
            <a:r>
              <a:rPr lang="zh-CN" altLang="zh-CN" sz="5400" dirty="0"/>
              <a:t>曰</a:t>
            </a:r>
            <a:r>
              <a:rPr lang="zh-CN" altLang="zh-CN" sz="5400" dirty="0" smtClean="0"/>
              <a:t>：</a:t>
            </a:r>
            <a:r>
              <a:rPr lang="zh-CN" altLang="en-US" sz="5400" dirty="0" smtClean="0"/>
              <a:t>“</a:t>
            </a:r>
            <a:r>
              <a:rPr lang="zh-CN" altLang="zh-CN" sz="5400" dirty="0" smtClean="0"/>
              <a:t>我</a:t>
            </a:r>
            <a:r>
              <a:rPr lang="zh-CN" altLang="zh-CN" sz="5400" dirty="0"/>
              <a:t>道君性急，果然</a:t>
            </a:r>
            <a:r>
              <a:rPr lang="zh-CN" altLang="zh-CN" sz="5400" dirty="0" smtClean="0"/>
              <a:t>。</a:t>
            </a:r>
            <a:r>
              <a:rPr lang="zh-CN" altLang="en-US" sz="5400" dirty="0" smtClean="0"/>
              <a:t>”</a:t>
            </a: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zh-CN" sz="54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5678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6000" dirty="0" smtClean="0">
                <a:solidFill>
                  <a:srgbClr val="FF0000"/>
                </a:solidFill>
              </a:rPr>
              <a:t>                    </a:t>
            </a:r>
            <a:r>
              <a:rPr lang="zh-CN" altLang="zh-CN" sz="6000" dirty="0" smtClean="0">
                <a:solidFill>
                  <a:srgbClr val="FF0000"/>
                </a:solidFill>
              </a:rPr>
              <a:t>自学</a:t>
            </a:r>
            <a:r>
              <a:rPr lang="zh-CN" altLang="zh-CN" sz="6000" dirty="0">
                <a:solidFill>
                  <a:srgbClr val="FF0000"/>
                </a:solidFill>
              </a:rPr>
              <a:t>要求：</a:t>
            </a:r>
            <a:br>
              <a:rPr lang="zh-CN" altLang="zh-CN" sz="6000" dirty="0">
                <a:solidFill>
                  <a:srgbClr val="FF0000"/>
                </a:solidFill>
              </a:rPr>
            </a:br>
            <a:endParaRPr lang="zh-CN" altLang="en-US" sz="60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zh-CN" altLang="zh-CN" sz="5400" dirty="0" smtClean="0"/>
              <a:t>用</a:t>
            </a:r>
            <a:r>
              <a:rPr lang="zh-CN" altLang="zh-CN" sz="5400" dirty="0"/>
              <a:t>刚才学到的这些方法来试着理解文中的词语，并把意思写</a:t>
            </a:r>
            <a:r>
              <a:rPr lang="zh-CN" altLang="zh-CN" sz="5400" dirty="0" smtClean="0"/>
              <a:t>在</a:t>
            </a:r>
            <a:r>
              <a:rPr lang="zh-CN" altLang="en-US" sz="5400" dirty="0" smtClean="0"/>
              <a:t>下</a:t>
            </a:r>
            <a:r>
              <a:rPr lang="zh-CN" altLang="zh-CN" sz="5400" dirty="0" smtClean="0"/>
              <a:t>边</a:t>
            </a:r>
            <a:r>
              <a:rPr lang="zh-CN" altLang="zh-CN" sz="5400" dirty="0"/>
              <a:t>。</a:t>
            </a:r>
          </a:p>
          <a:p>
            <a:pPr lvl="0" fontAlgn="base"/>
            <a:r>
              <a:rPr lang="zh-CN" altLang="zh-CN" sz="5400" dirty="0"/>
              <a:t>你觉得文中的人物性格怎样？你是从哪里体会到的？用波浪线画出来。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06958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498</Words>
  <Application>Microsoft Office PowerPoint</Application>
  <PresentationFormat>自定义</PresentationFormat>
  <Paragraphs>31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幻灯片 1</vt:lpstr>
      <vt:lpstr>聊性子</vt:lpstr>
      <vt:lpstr>幻灯片 3</vt:lpstr>
      <vt:lpstr>幻灯片 4</vt:lpstr>
      <vt:lpstr>幻灯片 5</vt:lpstr>
      <vt:lpstr>幻灯片 6</vt:lpstr>
      <vt:lpstr>幻灯片 7</vt:lpstr>
      <vt:lpstr>幻灯片 8</vt:lpstr>
      <vt:lpstr>                    自学要求： </vt:lpstr>
      <vt:lpstr>              合作要求 </vt:lpstr>
      <vt:lpstr>               汇报要求： </vt:lpstr>
      <vt:lpstr>           小贴士</vt:lpstr>
      <vt:lpstr>幻灯片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聊性子</dc:title>
  <dc:creator>文洪波</dc:creator>
  <cp:lastModifiedBy>tw</cp:lastModifiedBy>
  <cp:revision>14</cp:revision>
  <dcterms:created xsi:type="dcterms:W3CDTF">2017-04-05T14:00:10Z</dcterms:created>
  <dcterms:modified xsi:type="dcterms:W3CDTF">2017-04-12T10:32:34Z</dcterms:modified>
</cp:coreProperties>
</file>