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38" r:id="rId2"/>
    <p:sldId id="348" r:id="rId3"/>
    <p:sldId id="391" r:id="rId4"/>
    <p:sldId id="389" r:id="rId5"/>
    <p:sldId id="410" r:id="rId6"/>
    <p:sldId id="390" r:id="rId7"/>
    <p:sldId id="357" r:id="rId8"/>
    <p:sldId id="341" r:id="rId9"/>
    <p:sldId id="374" r:id="rId10"/>
    <p:sldId id="441" r:id="rId11"/>
    <p:sldId id="411" r:id="rId12"/>
    <p:sldId id="361" r:id="rId13"/>
    <p:sldId id="366" r:id="rId14"/>
    <p:sldId id="415" r:id="rId15"/>
    <p:sldId id="442" r:id="rId16"/>
    <p:sldId id="368" r:id="rId17"/>
    <p:sldId id="414" r:id="rId18"/>
    <p:sldId id="443" r:id="rId19"/>
    <p:sldId id="444" r:id="rId20"/>
    <p:sldId id="445" r:id="rId21"/>
    <p:sldId id="358" r:id="rId22"/>
    <p:sldId id="446" r:id="rId23"/>
    <p:sldId id="369" r:id="rId24"/>
    <p:sldId id="372" r:id="rId25"/>
    <p:sldId id="365" r:id="rId26"/>
    <p:sldId id="439" r:id="rId27"/>
    <p:sldId id="440" r:id="rId28"/>
    <p:sldId id="434" r:id="rId29"/>
    <p:sldId id="387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-소망M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-소망M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-소망M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-소망M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-소망M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-소망M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-소망M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-소망M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-소망M"/>
      </a:defRPr>
    </a:lvl9pPr>
  </p:defaultTextStyle>
  <p:extLst>
    <p:ext uri="{EFAFB233-063F-42B5-8137-9DF3F51BA10A}">
      <p15:sldGuideLst xmlns:p15="http://schemas.microsoft.com/office/powerpoint/2012/main">
        <p15:guide id="1" orient="horz" pos="2069">
          <p15:clr>
            <a:srgbClr val="A4A3A4"/>
          </p15:clr>
        </p15:guide>
        <p15:guide id="2" pos="297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00"/>
    <a:srgbClr val="00FFFF"/>
    <a:srgbClr val="0066FF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>
      <p:cViewPr varScale="1">
        <p:scale>
          <a:sx n="70" d="100"/>
          <a:sy n="70" d="100"/>
        </p:scale>
        <p:origin x="1416" y="66"/>
      </p:cViewPr>
      <p:guideLst>
        <p:guide orient="horz" pos="2069"/>
        <p:guide pos="29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575E483-12D5-4901-A316-7F9F5000312C}" type="datetimeFigureOut">
              <a:rPr lang="zh-CN" altLang="en-US"/>
              <a:pPr>
                <a:defRPr/>
              </a:pPr>
              <a:t>2017/4/16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5D7000B-7056-4786-9A9B-F44A29BACB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8313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pptwork\0723\서식용\BL01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2500313"/>
            <a:ext cx="10715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000080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E1DF08E-33F5-4499-92AB-1FA3056514FC}" type="datetimeFigureOut">
              <a:rPr lang="zh-CN" altLang="en-US"/>
              <a:pPr>
                <a:defRPr/>
              </a:pPr>
              <a:t>2017/4/16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1960D2-B6AF-46E2-A67A-6EC47CF3B5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46326-2A82-4708-ADD2-102ECF940922}" type="datetimeFigureOut">
              <a:rPr lang="zh-CN" altLang="en-US"/>
              <a:pPr>
                <a:defRPr/>
              </a:pPr>
              <a:t>2017/4/16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BAB6E-B244-4C1F-ABB0-1CFF469AF0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0850" y="609600"/>
            <a:ext cx="188595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609600"/>
            <a:ext cx="550545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1E9D1-D9E9-4946-8A76-FDB00BD8F315}" type="datetimeFigureOut">
              <a:rPr lang="zh-CN" altLang="en-US"/>
              <a:pPr>
                <a:defRPr/>
              </a:pPr>
              <a:t>2017/4/16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7F6C2-EDF5-4588-8346-E4FBB5A452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pptwork\0723\서식용\BL01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2500313"/>
            <a:ext cx="10715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000080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E29D3B-4252-48CD-BE36-851430359B1E}" type="datetimeFigureOut">
              <a:rPr lang="zh-CN" altLang="en-US"/>
              <a:pPr>
                <a:defRPr/>
              </a:pPr>
              <a:t>2017/4/16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C8B943-7662-4461-8A77-2A14AC2382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52705-F8A2-4A4F-A4A1-A6EF59A3A857}" type="datetimeFigureOut">
              <a:rPr lang="zh-CN" altLang="en-US"/>
              <a:pPr>
                <a:defRPr/>
              </a:pPr>
              <a:t>2017/4/16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01D42-66D3-4698-95E4-F76C69B008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A755C-514F-4F3E-84FC-AB882FE094E1}" type="datetimeFigureOut">
              <a:rPr lang="zh-CN" altLang="en-US"/>
              <a:pPr>
                <a:defRPr/>
              </a:pPr>
              <a:t>2017/4/16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2B69D-A51B-4644-B19F-C375E13CA5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1752600"/>
            <a:ext cx="35814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76800" y="1752600"/>
            <a:ext cx="35814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E15C3-09D2-40A9-8A7C-2E91EF409467}" type="datetimeFigureOut">
              <a:rPr lang="zh-CN" altLang="en-US"/>
              <a:pPr>
                <a:defRPr/>
              </a:pPr>
              <a:t>2017/4/16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F2C65-87C2-4365-A327-94203B9DDA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2F8B8-B811-446E-BB13-922A66D30B30}" type="datetimeFigureOut">
              <a:rPr lang="zh-CN" altLang="en-US"/>
              <a:pPr>
                <a:defRPr/>
              </a:pPr>
              <a:t>2017/4/16</a:t>
            </a:fld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AA3AE-9EF9-4A45-8777-6E354585F1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A30C5-4B07-48EB-B556-652E8774EDC9}" type="datetimeFigureOut">
              <a:rPr lang="zh-CN" altLang="en-US"/>
              <a:pPr>
                <a:defRPr/>
              </a:pPr>
              <a:t>2017/4/16</a:t>
            </a:fld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8A3A8-6A5D-477E-8714-3C0750B17D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32DA4-3B0C-42CF-8BB2-0C564A5BBC35}" type="datetimeFigureOut">
              <a:rPr lang="zh-CN" altLang="en-US"/>
              <a:pPr>
                <a:defRPr/>
              </a:pPr>
              <a:t>2017/4/16</a:t>
            </a:fld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11B74-D247-41B2-946F-965EC11A9C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EF4B6-949C-4924-B8EF-1A42D3FB37AC}" type="datetimeFigureOut">
              <a:rPr lang="zh-CN" altLang="en-US"/>
              <a:pPr>
                <a:defRPr/>
              </a:pPr>
              <a:t>2017/4/16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2BB1F-97FF-4882-A2E7-A5FD288EC4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86FE0-3381-44D8-988C-EDA7DF4714E5}" type="datetimeFigureOut">
              <a:rPr lang="zh-CN" altLang="en-US"/>
              <a:pPr>
                <a:defRPr/>
              </a:pPr>
              <a:t>2017/4/16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0D1BE-7875-4A52-B4FD-C8DD281A12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pptwork\0723\서식용\BL01_4_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609600"/>
            <a:ext cx="7543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752600"/>
            <a:ext cx="7315200" cy="434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3163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 latinLnBrk="1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57FAC2C-4D0E-4A09-AD3F-E38B9CA1EDA0}" type="datetimeFigureOut">
              <a:rPr lang="zh-CN" altLang="en-US"/>
              <a:pPr>
                <a:defRPr/>
              </a:pPr>
              <a:t>2017/4/16</a:t>
            </a:fld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16300" y="6227763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fontAlgn="auto" latinLnBrk="1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fontAlgn="auto" latinLnBrk="1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3AF6F7E-6BE5-4FB4-AF49-AF63A8686A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椭圆 10"/>
          <p:cNvSpPr/>
          <p:nvPr/>
        </p:nvSpPr>
        <p:spPr bwMode="auto">
          <a:xfrm>
            <a:off x="71438" y="142875"/>
            <a:ext cx="928687" cy="1000125"/>
          </a:xfrm>
          <a:prstGeom prst="ellipse">
            <a:avLst/>
          </a:prstGeom>
          <a:solidFill>
            <a:schemeClr val="accent3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宋体" pitchFamily="2" charset="-122"/>
              <a:cs typeface="+mn-cs"/>
            </a:endParaRPr>
          </a:p>
        </p:txBody>
      </p:sp>
      <p:pic>
        <p:nvPicPr>
          <p:cNvPr id="38921" name="图片 8" descr="LOGO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287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l" rtl="0" fontAlgn="base" latinLnBrk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+mj-lt"/>
          <a:ea typeface="+mj-ea"/>
          <a:cs typeface="-소망B"/>
        </a:defRPr>
      </a:lvl1pPr>
      <a:lvl2pPr algn="l" rtl="0" fontAlgn="base" latinLnBrk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  <a:cs typeface="-소망B"/>
        </a:defRPr>
      </a:lvl2pPr>
      <a:lvl3pPr algn="l" rtl="0" fontAlgn="base" latinLnBrk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  <a:cs typeface="-소망B"/>
        </a:defRPr>
      </a:lvl3pPr>
      <a:lvl4pPr algn="l" rtl="0" fontAlgn="base" latinLnBrk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  <a:cs typeface="-소망B"/>
        </a:defRPr>
      </a:lvl4pPr>
      <a:lvl5pPr algn="l" rtl="0" fontAlgn="base" latinLnBrk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  <a:cs typeface="-소망B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kumimoji="1" sz="2200">
          <a:solidFill>
            <a:schemeClr val="tx1"/>
          </a:solidFill>
          <a:latin typeface="+mn-lt"/>
          <a:ea typeface="+mn-ea"/>
          <a:cs typeface="-소망M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  <a:cs typeface="-소망M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-소망M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  <a:cs typeface="-소망M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  <a:cs typeface="-소망M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7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audio" Target="../media/audio6.wav"/><Relationship Id="rId4" Type="http://schemas.openxmlformats.org/officeDocument/2006/relationships/audio" Target="../media/audio5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00125" y="4929188"/>
            <a:ext cx="6400800" cy="1285875"/>
          </a:xfrm>
        </p:spPr>
        <p:txBody>
          <a:bodyPr/>
          <a:lstStyle/>
          <a:p>
            <a:r>
              <a:rPr lang="zh-CN" altLang="en-US" b="1" smtClean="0">
                <a:ea typeface="黑体" pitchFamily="2" charset="-122"/>
              </a:rPr>
              <a:t>新标准英语</a:t>
            </a:r>
            <a:endParaRPr lang="en-US" altLang="zh-CN" b="1" smtClean="0">
              <a:ea typeface="黑体" pitchFamily="2" charset="-122"/>
            </a:endParaRPr>
          </a:p>
          <a:p>
            <a:r>
              <a:rPr lang="zh-CN" altLang="en-US" b="1" smtClean="0">
                <a:ea typeface="黑体" pitchFamily="2" charset="-122"/>
              </a:rPr>
              <a:t>一年级起点三年级下册</a:t>
            </a:r>
            <a:endParaRPr lang="en-US" altLang="zh-CN" b="1" smtClean="0">
              <a:ea typeface="黑体" pitchFamily="2" charset="-122"/>
            </a:endParaRPr>
          </a:p>
        </p:txBody>
      </p:sp>
      <p:pic>
        <p:nvPicPr>
          <p:cNvPr id="15362" name="Picture 12" descr="C:\Documents and Settings\Administrator\Local Settings\Temporary Internet Files\Content.IE5\3QLB9KBU\MC90034335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75" y="4857750"/>
            <a:ext cx="17430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矩形 4"/>
          <p:cNvSpPr>
            <a:spLocks noChangeArrowheads="1"/>
          </p:cNvSpPr>
          <p:nvPr/>
        </p:nvSpPr>
        <p:spPr bwMode="auto">
          <a:xfrm>
            <a:off x="1785918" y="2334614"/>
            <a:ext cx="6858048" cy="1237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latinLnBrk="1">
              <a:spcBef>
                <a:spcPct val="20000"/>
              </a:spcBef>
            </a:pPr>
            <a:r>
              <a:rPr kumimoji="1" lang="en-US" altLang="zh-CN" sz="3600" b="1" dirty="0">
                <a:solidFill>
                  <a:srgbClr val="000080"/>
                </a:solidFill>
                <a:latin typeface="Times New Roman" pitchFamily="18" charset="0"/>
                <a:ea typeface="黑体" pitchFamily="2" charset="-122"/>
              </a:rPr>
              <a:t>Module </a:t>
            </a:r>
            <a:r>
              <a:rPr kumimoji="1" lang="en-US" altLang="zh-CN" sz="3600" b="1" dirty="0" smtClean="0">
                <a:solidFill>
                  <a:srgbClr val="000080"/>
                </a:solidFill>
                <a:latin typeface="Times New Roman" pitchFamily="18" charset="0"/>
                <a:ea typeface="黑体" pitchFamily="2" charset="-122"/>
              </a:rPr>
              <a:t>7 </a:t>
            </a:r>
            <a:r>
              <a:rPr kumimoji="1" lang="en-US" altLang="zh-CN" sz="3200" b="1" dirty="0" smtClean="0">
                <a:solidFill>
                  <a:srgbClr val="000080"/>
                </a:solidFill>
                <a:latin typeface="Times New Roman" pitchFamily="18" charset="0"/>
                <a:ea typeface="黑体" pitchFamily="2" charset="-122"/>
              </a:rPr>
              <a:t>Unit1  </a:t>
            </a:r>
          </a:p>
          <a:p>
            <a:pPr algn="ctr" latinLnBrk="1">
              <a:spcBef>
                <a:spcPct val="20000"/>
              </a:spcBef>
            </a:pPr>
            <a:r>
              <a:rPr kumimoji="1" lang="en-US" altLang="zh-CN" sz="3200" b="1" dirty="0" smtClean="0">
                <a:solidFill>
                  <a:srgbClr val="000080"/>
                </a:solidFill>
                <a:latin typeface="Times New Roman" pitchFamily="18" charset="0"/>
                <a:ea typeface="黑体" pitchFamily="2" charset="-122"/>
              </a:rPr>
              <a:t>Are </a:t>
            </a:r>
            <a:r>
              <a:rPr kumimoji="1" lang="en-US" altLang="zh-CN" sz="3200" b="1" dirty="0">
                <a:solidFill>
                  <a:srgbClr val="000080"/>
                </a:solidFill>
                <a:latin typeface="Times New Roman" pitchFamily="18" charset="0"/>
                <a:ea typeface="黑体" pitchFamily="2" charset="-122"/>
              </a:rPr>
              <a:t>there many children in your class?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31640" y="332656"/>
            <a:ext cx="7345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Are there any monkeys here?</a:t>
            </a:r>
            <a:endParaRPr lang="zh-CN" altLang="en-US" sz="4000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6" name="ShockwaveFlash1" r:id="rId2" imgW="7345440" imgH="4967280"/>
        </mc:Choice>
        <mc:Fallback>
          <p:control name="ShockwaveFlash1" r:id="rId2" imgW="7345440" imgH="4967280">
            <p:pic>
              <p:nvPicPr>
                <p:cNvPr id="2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187624" y="1040542"/>
                  <a:ext cx="7345363" cy="4967287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16004224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42440" y="928670"/>
            <a:ext cx="6456045" cy="9137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Are there  ........?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15920" y="2853055"/>
            <a:ext cx="4013534" cy="769441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Yes, there are.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844800" y="4797425"/>
            <a:ext cx="4298968" cy="769441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No, </a:t>
            </a:r>
            <a:r>
              <a:rPr lang="en-US" altLang="zh-CN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+mn-ea"/>
              </a:rPr>
              <a:t>ther</a:t>
            </a:r>
            <a:r>
              <a:rPr lang="en-US" altLang="zh-CN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 </a:t>
            </a:r>
            <a:r>
              <a:rPr lang="en-US" altLang="zh-CN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aren't.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2420938"/>
            <a:ext cx="192405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4652963"/>
            <a:ext cx="1503363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14500" y="1785938"/>
            <a:ext cx="54292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-소망M"/>
                <a:ea typeface="-소망M"/>
              </a:rPr>
              <a:t>There be </a:t>
            </a:r>
            <a:r>
              <a:rPr lang="zh-CN" altLang="en-US" sz="2800" b="1" dirty="0">
                <a:latin typeface="-소망M"/>
                <a:ea typeface="-소망M"/>
              </a:rPr>
              <a:t>结构的一般疑问句。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4" grpId="0" bldLvl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横卷形 6"/>
          <p:cNvSpPr>
            <a:spLocks noChangeArrowheads="1"/>
          </p:cNvSpPr>
          <p:nvPr/>
        </p:nvSpPr>
        <p:spPr bwMode="auto">
          <a:xfrm>
            <a:off x="1640242" y="447675"/>
            <a:ext cx="5903912" cy="13970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latinLnBrk="1"/>
            <a:endParaRPr kumimoji="1" lang="ko-KR" altLang="en-US" sz="240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5734" y="1917065"/>
            <a:ext cx="8651240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latin typeface="+mn-lt"/>
                <a:ea typeface="宋体" charset="0"/>
                <a:cs typeface="+mn-cs"/>
              </a:rPr>
              <a:t>1.Are there many schoolbags </a:t>
            </a:r>
            <a:endParaRPr lang="en-US" altLang="zh-CN" sz="4400" b="1" dirty="0" smtClean="0">
              <a:ln w="22225">
                <a:solidFill>
                  <a:schemeClr val="tx1"/>
                </a:solidFill>
                <a:prstDash val="solid"/>
              </a:ln>
              <a:solidFill>
                <a:srgbClr val="7030A0"/>
              </a:solidFill>
              <a:latin typeface="+mn-lt"/>
              <a:ea typeface="宋体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latin typeface="+mn-lt"/>
                <a:ea typeface="宋体" charset="0"/>
                <a:cs typeface="+mn-cs"/>
              </a:rPr>
              <a:t>  in </a:t>
            </a:r>
            <a:r>
              <a:rPr lang="en-US" altLang="zh-CN" sz="44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latin typeface="+mn-lt"/>
                <a:ea typeface="宋体" charset="0"/>
                <a:cs typeface="+mn-cs"/>
              </a:rPr>
              <a:t>our </a:t>
            </a:r>
            <a:r>
              <a:rPr lang="en-US" altLang="zh-CN" sz="44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latin typeface="+mn-lt"/>
                <a:ea typeface="宋体" charset="0"/>
                <a:cs typeface="+mn-cs"/>
              </a:rPr>
              <a:t>class? </a:t>
            </a:r>
            <a:endParaRPr lang="en-US" altLang="zh-CN" sz="4400" b="1" dirty="0">
              <a:ln w="22225">
                <a:solidFill>
                  <a:schemeClr val="tx1"/>
                </a:solidFill>
                <a:prstDash val="solid"/>
              </a:ln>
              <a:solidFill>
                <a:srgbClr val="7030A0"/>
              </a:solidFill>
              <a:latin typeface="+mn-lt"/>
              <a:ea typeface="宋体" charset="0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6854" y="3286124"/>
            <a:ext cx="4440639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Yes, there </a:t>
            </a: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are</a:t>
            </a:r>
            <a:r>
              <a:rPr lang="en-US" altLang="zh-CN" sz="4400" b="1" dirty="0" smtClean="0">
                <a:solidFill>
                  <a:schemeClr val="accent4"/>
                </a:solidFill>
                <a:latin typeface="+mn-lt"/>
                <a:ea typeface="+mn-ea"/>
                <a:cs typeface="+mn-cs"/>
              </a:rPr>
              <a:t>.</a:t>
            </a:r>
            <a:endParaRPr lang="en-US" altLang="zh-CN" sz="4400" b="1" dirty="0">
              <a:solidFill>
                <a:schemeClr val="accent4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6989" y="4071942"/>
            <a:ext cx="8651240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latin typeface="+mn-lt"/>
                <a:ea typeface="宋体" charset="0"/>
                <a:cs typeface="+mn-cs"/>
              </a:rPr>
              <a:t>2.How many schoolbags </a:t>
            </a:r>
            <a:r>
              <a:rPr lang="en-US" altLang="zh-CN" sz="44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latin typeface="+mn-lt"/>
                <a:ea typeface="宋体" charset="0"/>
                <a:cs typeface="+mn-cs"/>
              </a:rPr>
              <a:t>are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latin typeface="+mn-lt"/>
                <a:ea typeface="宋体" charset="0"/>
                <a:cs typeface="+mn-cs"/>
              </a:rPr>
              <a:t>  there </a:t>
            </a:r>
            <a:r>
              <a:rPr lang="en-US" altLang="zh-CN" sz="44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latin typeface="+mn-lt"/>
                <a:ea typeface="宋体" charset="0"/>
                <a:cs typeface="+mn-cs"/>
              </a:rPr>
              <a:t>in our </a:t>
            </a:r>
            <a:r>
              <a:rPr lang="en-US" altLang="zh-CN" sz="44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latin typeface="+mn-lt"/>
                <a:ea typeface="宋体" charset="0"/>
                <a:cs typeface="+mn-cs"/>
              </a:rPr>
              <a:t>class? </a:t>
            </a:r>
            <a:endParaRPr lang="en-US" altLang="zh-CN" sz="4400" b="1" dirty="0">
              <a:ln w="22225">
                <a:solidFill>
                  <a:schemeClr val="tx1"/>
                </a:solidFill>
                <a:prstDash val="solid"/>
              </a:ln>
              <a:solidFill>
                <a:srgbClr val="7030A0"/>
              </a:solidFill>
              <a:latin typeface="+mn-lt"/>
              <a:ea typeface="宋体" charset="0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1538" y="5589588"/>
            <a:ext cx="568937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 There are </a:t>
            </a:r>
            <a:r>
              <a:rPr lang="en-US" altLang="zh-CN" sz="4400" b="1" dirty="0" smtClean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about</a:t>
            </a: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…</a:t>
            </a:r>
            <a:r>
              <a:rPr lang="en-US" altLang="zh-CN" sz="4400" b="1" dirty="0" smtClean="0">
                <a:solidFill>
                  <a:schemeClr val="accent4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zh-CN" dirty="0">
                <a:solidFill>
                  <a:schemeClr val="accent4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39924" y="621030"/>
            <a:ext cx="63627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Ask </a:t>
            </a:r>
            <a:r>
              <a:rPr lang="en-US" altLang="zh-CN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and answer: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310417" y="6286500"/>
            <a:ext cx="12144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latin typeface="-소망M"/>
                <a:ea typeface="-소망M"/>
              </a:rPr>
              <a:t>大约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横卷形 4"/>
          <p:cNvSpPr>
            <a:spLocks noChangeArrowheads="1"/>
          </p:cNvSpPr>
          <p:nvPr/>
        </p:nvSpPr>
        <p:spPr bwMode="auto">
          <a:xfrm>
            <a:off x="908890" y="790736"/>
            <a:ext cx="7459688" cy="1928813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latinLnBrk="1"/>
            <a:endParaRPr kumimoji="1" lang="zh-CN" altLang="en-US" sz="240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1555004" y="1378617"/>
            <a:ext cx="7599392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dirty="0" smtClean="0">
                <a:latin typeface="Univers" pitchFamily="34" charset="0"/>
                <a:ea typeface="-소망M"/>
              </a:rPr>
              <a:t>Let’s </a:t>
            </a:r>
            <a:r>
              <a:rPr lang="en-US" altLang="zh-CN" sz="4400" dirty="0">
                <a:latin typeface="Univers" pitchFamily="34" charset="0"/>
                <a:ea typeface="-소망M"/>
              </a:rPr>
              <a:t>go to </a:t>
            </a:r>
            <a:r>
              <a:rPr lang="en-US" altLang="zh-CN" sz="4400" dirty="0" smtClean="0">
                <a:latin typeface="Univers" pitchFamily="34" charset="0"/>
                <a:ea typeface="-소망M"/>
              </a:rPr>
              <a:t>Amy’s class.</a:t>
            </a:r>
            <a:endParaRPr lang="zh-CN" altLang="en-US" sz="4400" dirty="0">
              <a:latin typeface="Univers" pitchFamily="34" charset="0"/>
              <a:ea typeface="-소망M"/>
            </a:endParaRPr>
          </a:p>
        </p:txBody>
      </p:sp>
      <p:pic>
        <p:nvPicPr>
          <p:cNvPr id="4" name="图片 3" descr="0S`KMDFJI16NG6CTK7]CIJ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3622" y="2708920"/>
            <a:ext cx="2430224" cy="2632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52480" y="4324364"/>
            <a:ext cx="8377238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-소망M"/>
                <a:ea typeface="-소망M"/>
              </a:rPr>
              <a:t>2.How many children are there in a class in the UK?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81043" y="2667014"/>
            <a:ext cx="8377237" cy="1177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-소망M"/>
                <a:ea typeface="-소망M"/>
              </a:rPr>
              <a:t>1.Are there many children in a class in the UK?</a:t>
            </a:r>
          </a:p>
        </p:txBody>
      </p:sp>
      <p:sp>
        <p:nvSpPr>
          <p:cNvPr id="33795" name="文本框 5"/>
          <p:cNvSpPr txBox="1">
            <a:spLocks noChangeArrowheads="1"/>
          </p:cNvSpPr>
          <p:nvPr/>
        </p:nvSpPr>
        <p:spPr bwMode="auto">
          <a:xfrm>
            <a:off x="603220" y="1535127"/>
            <a:ext cx="83581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-소망M"/>
                <a:ea typeface="-소망M"/>
              </a:rPr>
              <a:t> Listen and follow, then</a:t>
            </a:r>
            <a:r>
              <a:rPr lang="en-US" altLang="zh-CN" sz="4000" b="1" dirty="0">
                <a:solidFill>
                  <a:srgbClr val="FF0000"/>
                </a:solidFill>
                <a:latin typeface="-소망M"/>
              </a:rPr>
              <a:t> answer: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78978" y="16417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ea typeface="-소망M"/>
                <a:cs typeface="Arial" panose="020B0604020202020204" pitchFamily="34" charset="0"/>
              </a:rPr>
              <a:t>1.Are there many children in a class in the UK?</a:t>
            </a:r>
          </a:p>
        </p:txBody>
      </p:sp>
      <p:sp>
        <p:nvSpPr>
          <p:cNvPr id="4" name="矩形 3"/>
          <p:cNvSpPr/>
          <p:nvPr/>
        </p:nvSpPr>
        <p:spPr>
          <a:xfrm>
            <a:off x="778978" y="642588"/>
            <a:ext cx="9289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ea typeface="-소망M"/>
                <a:cs typeface="Arial" panose="020B0604020202020204" pitchFamily="34" charset="0"/>
              </a:rPr>
              <a:t>2.How many children are there in a class in the UK?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8" name="ShockwaveFlash1" r:id="rId2" imgW="8856720" imgH="5256360"/>
        </mc:Choice>
        <mc:Fallback>
          <p:control name="ShockwaveFlash1" r:id="rId2" imgW="8856720" imgH="5256360">
            <p:pic>
              <p:nvPicPr>
                <p:cNvPr id="2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7504" y="1268760"/>
                  <a:ext cx="8856984" cy="5256584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9220408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66763" y="4071938"/>
            <a:ext cx="8377237" cy="1177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-소망M"/>
                <a:ea typeface="-소망M"/>
              </a:rPr>
              <a:t>2.How many children are there in a class in the UK?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66763" y="1928813"/>
            <a:ext cx="8377237" cy="1177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smtClean="0">
                <a:latin typeface="-소망M"/>
                <a:ea typeface="-소망M"/>
              </a:rPr>
              <a:t>1.Are there many children in a class in the UK?</a:t>
            </a:r>
            <a:endParaRPr lang="en-US" altLang="zh-CN" sz="3200" b="1" dirty="0">
              <a:latin typeface="-소망M"/>
              <a:ea typeface="-소망M"/>
            </a:endParaRPr>
          </a:p>
        </p:txBody>
      </p:sp>
      <p:sp>
        <p:nvSpPr>
          <p:cNvPr id="35843" name="文本框 5"/>
          <p:cNvSpPr txBox="1">
            <a:spLocks noChangeArrowheads="1"/>
          </p:cNvSpPr>
          <p:nvPr/>
        </p:nvSpPr>
        <p:spPr bwMode="auto">
          <a:xfrm>
            <a:off x="1116013" y="765175"/>
            <a:ext cx="5554662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-소망M"/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Answer questions: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66796" y="3214688"/>
            <a:ext cx="4748212" cy="68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2060"/>
                </a:solidFill>
                <a:latin typeface="-소망M"/>
                <a:ea typeface="-소망M"/>
              </a:rPr>
              <a:t>No, there aren't.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120795" y="5357813"/>
            <a:ext cx="6308725" cy="68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2060"/>
                </a:solidFill>
                <a:latin typeface="-소망M"/>
                <a:ea typeface="-소망M"/>
              </a:rPr>
              <a:t>There are </a:t>
            </a:r>
            <a:r>
              <a:rPr lang="en-US" altLang="zh-CN" sz="3200" b="1" dirty="0">
                <a:solidFill>
                  <a:srgbClr val="FF0000"/>
                </a:solidFill>
                <a:latin typeface="-소망M"/>
                <a:ea typeface="-소망M"/>
              </a:rPr>
              <a:t>about</a:t>
            </a:r>
            <a:r>
              <a:rPr lang="en-US" altLang="zh-CN" sz="3200" b="1" dirty="0">
                <a:solidFill>
                  <a:srgbClr val="002060"/>
                </a:solidFill>
                <a:latin typeface="-소망M"/>
                <a:ea typeface="-소망M"/>
              </a:rPr>
              <a:t> twenty.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30089" y="1715917"/>
            <a:ext cx="8374063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dirty="0" smtClean="0">
                <a:latin typeface="-소망M"/>
                <a:ea typeface="-소망M"/>
              </a:rPr>
              <a:t>1</a:t>
            </a:r>
            <a:r>
              <a:rPr lang="en-US" altLang="zh-CN" sz="3600" b="1" dirty="0" smtClean="0">
                <a:latin typeface="Times New Roman" pitchFamily="18" charset="0"/>
                <a:ea typeface="-소망M"/>
                <a:cs typeface="Times New Roman" pitchFamily="18" charset="0"/>
              </a:rPr>
              <a:t>. There </a:t>
            </a:r>
            <a:r>
              <a:rPr lang="en-US" altLang="zh-CN" sz="3600" b="1" dirty="0">
                <a:latin typeface="Times New Roman" pitchFamily="18" charset="0"/>
                <a:ea typeface="-소망M"/>
                <a:cs typeface="Times New Roman" pitchFamily="18" charset="0"/>
              </a:rPr>
              <a:t>are forty-one children in </a:t>
            </a:r>
            <a:endParaRPr lang="en-US" altLang="zh-CN" sz="3600" b="1" dirty="0" smtClean="0">
              <a:latin typeface="Times New Roman" pitchFamily="18" charset="0"/>
              <a:ea typeface="-소망M"/>
              <a:cs typeface="Times New Roman" pitchFamily="18" charset="0"/>
            </a:endParaRPr>
          </a:p>
          <a:p>
            <a:r>
              <a:rPr lang="en-US" altLang="zh-CN" sz="3600" b="1" dirty="0" smtClean="0">
                <a:latin typeface="Times New Roman" pitchFamily="18" charset="0"/>
                <a:ea typeface="-소망M"/>
                <a:cs typeface="Times New Roman" pitchFamily="18" charset="0"/>
              </a:rPr>
              <a:t>    Amy's </a:t>
            </a:r>
            <a:r>
              <a:rPr lang="en-US" altLang="zh-CN" sz="3600" b="1" dirty="0">
                <a:latin typeface="Times New Roman" pitchFamily="18" charset="0"/>
                <a:ea typeface="-소망M"/>
                <a:cs typeface="Times New Roman" pitchFamily="18" charset="0"/>
              </a:rPr>
              <a:t>class</a:t>
            </a:r>
            <a:r>
              <a:rPr lang="en-US" altLang="zh-CN" sz="3600" b="1" dirty="0" smtClean="0">
                <a:latin typeface="Times New Roman" pitchFamily="18" charset="0"/>
                <a:ea typeface="-소망M"/>
                <a:cs typeface="Times New Roman" pitchFamily="18" charset="0"/>
              </a:rPr>
              <a:t>?                             (    )</a:t>
            </a:r>
            <a:endParaRPr lang="en-US" altLang="zh-CN" sz="3600" b="1" dirty="0">
              <a:latin typeface="Times New Roman" pitchFamily="18" charset="0"/>
              <a:ea typeface="-소망M"/>
              <a:cs typeface="Times New Roman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63398" y="2943051"/>
            <a:ext cx="835207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Times New Roman" pitchFamily="18" charset="0"/>
                <a:ea typeface="-소망M"/>
                <a:cs typeface="Times New Roman" pitchFamily="18" charset="0"/>
              </a:rPr>
              <a:t>2.There </a:t>
            </a:r>
            <a:r>
              <a:rPr lang="en-US" altLang="zh-CN" sz="3600" b="1" dirty="0">
                <a:latin typeface="Times New Roman" pitchFamily="18" charset="0"/>
                <a:ea typeface="-소망M"/>
                <a:cs typeface="Times New Roman" pitchFamily="18" charset="0"/>
              </a:rPr>
              <a:t>are twenty-one boys</a:t>
            </a:r>
            <a:r>
              <a:rPr lang="en-US" altLang="zh-CN" sz="3600" b="1" dirty="0" smtClean="0">
                <a:latin typeface="Times New Roman" pitchFamily="18" charset="0"/>
                <a:ea typeface="-소망M"/>
                <a:cs typeface="Times New Roman" pitchFamily="18" charset="0"/>
              </a:rPr>
              <a:t>.     (    </a:t>
            </a:r>
            <a:r>
              <a:rPr lang="en-US" altLang="zh-CN" sz="3600" b="1" dirty="0">
                <a:latin typeface="Times New Roman" pitchFamily="18" charset="0"/>
                <a:ea typeface="-소망M"/>
                <a:cs typeface="Times New Roman" pitchFamily="18" charset="0"/>
              </a:rPr>
              <a:t>)                                    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26680" y="3874917"/>
            <a:ext cx="812323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itchFamily="18" charset="0"/>
                <a:ea typeface="-소망M"/>
                <a:cs typeface="Times New Roman" pitchFamily="18" charset="0"/>
              </a:rPr>
              <a:t>3. There are twenty girls</a:t>
            </a:r>
            <a:r>
              <a:rPr lang="en-US" altLang="zh-CN" sz="3600" b="1" dirty="0">
                <a:latin typeface="-소망M"/>
                <a:ea typeface="-소망M"/>
              </a:rPr>
              <a:t>.     ( </a:t>
            </a:r>
            <a:r>
              <a:rPr lang="en-US" altLang="zh-CN" sz="3600" b="1" dirty="0" smtClean="0">
                <a:latin typeface="-소망M"/>
                <a:ea typeface="-소망M"/>
              </a:rPr>
              <a:t> </a:t>
            </a:r>
            <a:r>
              <a:rPr lang="en-US" altLang="zh-CN" sz="3600" b="1" dirty="0">
                <a:latin typeface="-소망M"/>
                <a:ea typeface="-소망M"/>
              </a:rPr>
              <a:t>)                    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26680" y="4729001"/>
            <a:ext cx="8271109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Times New Roman" pitchFamily="18" charset="0"/>
                <a:ea typeface="-소망M"/>
                <a:cs typeface="Times New Roman" pitchFamily="18" charset="0"/>
              </a:rPr>
              <a:t>4. Amy and Sam have got more friends </a:t>
            </a:r>
            <a:endParaRPr lang="en-US" altLang="zh-CN" sz="3600" b="1" dirty="0" smtClean="0">
              <a:latin typeface="Times New Roman" pitchFamily="18" charset="0"/>
              <a:ea typeface="-소망M"/>
              <a:cs typeface="Times New Roman" pitchFamily="18" charset="0"/>
            </a:endParaRPr>
          </a:p>
          <a:p>
            <a:r>
              <a:rPr lang="en-US" altLang="zh-CN" sz="3600" b="1" dirty="0" smtClean="0">
                <a:latin typeface="Times New Roman" pitchFamily="18" charset="0"/>
                <a:ea typeface="-소망M"/>
                <a:cs typeface="Times New Roman" pitchFamily="18" charset="0"/>
              </a:rPr>
              <a:t>    in China</a:t>
            </a:r>
            <a:r>
              <a:rPr lang="en-US" altLang="zh-CN" sz="3600" b="1" dirty="0" smtClean="0">
                <a:latin typeface="-소망M"/>
                <a:ea typeface="-소망M"/>
              </a:rPr>
              <a:t>                  (  )</a:t>
            </a:r>
            <a:endParaRPr lang="en-US" altLang="zh-CN" sz="3600" b="1" dirty="0">
              <a:latin typeface="-소망M"/>
              <a:ea typeface="-소망M"/>
            </a:endParaRPr>
          </a:p>
        </p:txBody>
      </p:sp>
      <p:sp>
        <p:nvSpPr>
          <p:cNvPr id="36869" name="文本框 1"/>
          <p:cNvSpPr txBox="1">
            <a:spLocks noChangeArrowheads="1"/>
          </p:cNvSpPr>
          <p:nvPr/>
        </p:nvSpPr>
        <p:spPr bwMode="auto">
          <a:xfrm>
            <a:off x="928688" y="863726"/>
            <a:ext cx="78581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Watch, follow and </a:t>
            </a:r>
            <a:r>
              <a:rPr lang="en-US" altLang="zh-CN" sz="4000" b="1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choose </a:t>
            </a:r>
            <a:r>
              <a:rPr lang="en-US" altLang="zh-CN" sz="4000" b="1" dirty="0" smtClean="0">
                <a:solidFill>
                  <a:srgbClr val="0000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T/F</a:t>
            </a:r>
            <a:endParaRPr lang="en-US" altLang="zh-CN" sz="4000" b="1" dirty="0">
              <a:solidFill>
                <a:srgbClr val="0000FF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97" y="836712"/>
            <a:ext cx="9167492" cy="5152869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 bwMode="auto">
          <a:xfrm>
            <a:off x="2699792" y="5301208"/>
            <a:ext cx="129614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" name="直接连接符 6"/>
          <p:cNvCxnSpPr/>
          <p:nvPr/>
        </p:nvCxnSpPr>
        <p:spPr bwMode="auto">
          <a:xfrm>
            <a:off x="2555776" y="5589240"/>
            <a:ext cx="144016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直接连接符 8"/>
          <p:cNvCxnSpPr/>
          <p:nvPr/>
        </p:nvCxnSpPr>
        <p:spPr bwMode="auto">
          <a:xfrm>
            <a:off x="5652120" y="5445224"/>
            <a:ext cx="129614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" name="直接连接符 9"/>
          <p:cNvCxnSpPr/>
          <p:nvPr/>
        </p:nvCxnSpPr>
        <p:spPr bwMode="auto">
          <a:xfrm>
            <a:off x="5436096" y="5805264"/>
            <a:ext cx="165618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动作按钮: 前进或下一项 1">
            <a:hlinkClick r:id="rId4" action="ppaction://hlinksldjump" highlightClick="1"/>
          </p:cNvPr>
          <p:cNvSpPr/>
          <p:nvPr/>
        </p:nvSpPr>
        <p:spPr bwMode="auto">
          <a:xfrm>
            <a:off x="7812360" y="5989581"/>
            <a:ext cx="576064" cy="607771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3988608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76671"/>
            <a:ext cx="9144000" cy="6017721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 bwMode="auto">
          <a:xfrm>
            <a:off x="323528" y="1628800"/>
            <a:ext cx="172819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" name="直接连接符 4"/>
          <p:cNvCxnSpPr/>
          <p:nvPr/>
        </p:nvCxnSpPr>
        <p:spPr bwMode="auto">
          <a:xfrm>
            <a:off x="2771800" y="1412776"/>
            <a:ext cx="129614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直接连接符 5"/>
          <p:cNvCxnSpPr/>
          <p:nvPr/>
        </p:nvCxnSpPr>
        <p:spPr bwMode="auto">
          <a:xfrm>
            <a:off x="3059832" y="1772816"/>
            <a:ext cx="57606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动作按钮: 前进或下一项 6">
            <a:hlinkClick r:id="rId4" action="ppaction://hlinksldjump" highlightClick="1"/>
          </p:cNvPr>
          <p:cNvSpPr/>
          <p:nvPr/>
        </p:nvSpPr>
        <p:spPr bwMode="auto">
          <a:xfrm>
            <a:off x="7812360" y="5989581"/>
            <a:ext cx="576064" cy="607771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2640497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爆炸形 1 2"/>
          <p:cNvSpPr>
            <a:spLocks noChangeArrowheads="1"/>
          </p:cNvSpPr>
          <p:nvPr/>
        </p:nvSpPr>
        <p:spPr bwMode="auto">
          <a:xfrm>
            <a:off x="642938" y="785813"/>
            <a:ext cx="8286750" cy="5737225"/>
          </a:xfrm>
          <a:prstGeom prst="irregularSeal1">
            <a:avLst/>
          </a:prstGeom>
          <a:solidFill>
            <a:schemeClr val="accent6">
              <a:lumMod val="20000"/>
              <a:lumOff val="80000"/>
            </a:schemeClr>
          </a:solidFill>
          <a:ln w="9525" algn="ctr">
            <a:solidFill>
              <a:schemeClr val="tx2">
                <a:lumMod val="65000"/>
                <a:lumOff val="35000"/>
              </a:schemeClr>
            </a:solidFill>
            <a:round/>
          </a:ln>
        </p:spPr>
        <p:txBody>
          <a:bodyPr/>
          <a:lstStyle/>
          <a:p>
            <a:pPr latinLnBrk="1"/>
            <a:endParaRPr kumimoji="1" lang="ko-KR" altLang="en-US" sz="240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415" y="3357245"/>
            <a:ext cx="6551636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solidFill>
                  <a:schemeClr val="accent4"/>
                </a:solidFill>
                <a:latin typeface="+mn-lt"/>
                <a:ea typeface="宋体" charset="0"/>
                <a:cs typeface="+mn-cs"/>
              </a:rPr>
              <a:t>     </a:t>
            </a:r>
            <a:r>
              <a:rPr lang="en-US" altLang="zh-CN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n-lt"/>
                <a:ea typeface="宋体" charset="0"/>
                <a:cs typeface="+mn-cs"/>
              </a:rPr>
              <a:t>Quick response                 </a:t>
            </a:r>
            <a:r>
              <a:rPr lang="zh-CN" alt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n-lt"/>
                <a:ea typeface="宋体" charset="0"/>
                <a:cs typeface="+mn-cs"/>
              </a:rPr>
              <a:t>快速反应</a:t>
            </a:r>
            <a:endParaRPr lang="en-US" altLang="zh-CN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+mn-lt"/>
              <a:ea typeface="宋体" charset="0"/>
              <a:cs typeface="+mn-cs"/>
            </a:endParaRPr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2698750" y="2420938"/>
            <a:ext cx="4157663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 dirty="0">
                <a:latin typeface="-소망M"/>
                <a:ea typeface="-소망M"/>
              </a:rPr>
              <a:t>Play a game:</a:t>
            </a:r>
            <a:endParaRPr lang="zh-CN" altLang="en-US" sz="4400" b="1" dirty="0">
              <a:latin typeface="-소망M"/>
              <a:ea typeface="-소망M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980728"/>
            <a:ext cx="9175528" cy="504056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 bwMode="auto">
          <a:xfrm>
            <a:off x="1763688" y="2060848"/>
            <a:ext cx="237626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" name="直接连接符 4"/>
          <p:cNvCxnSpPr/>
          <p:nvPr/>
        </p:nvCxnSpPr>
        <p:spPr bwMode="auto">
          <a:xfrm>
            <a:off x="1979712" y="2420888"/>
            <a:ext cx="201622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动作按钮: 前进或下一项 5">
            <a:hlinkClick r:id="rId4" action="ppaction://hlinksldjump" highlightClick="1"/>
          </p:cNvPr>
          <p:cNvSpPr/>
          <p:nvPr/>
        </p:nvSpPr>
        <p:spPr bwMode="auto">
          <a:xfrm>
            <a:off x="7812360" y="5989581"/>
            <a:ext cx="576064" cy="607771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1158949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98531" y="1701800"/>
            <a:ext cx="7373931" cy="11387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Times New Roman" pitchFamily="18" charset="0"/>
                <a:ea typeface="-소망M"/>
                <a:cs typeface="Times New Roman" pitchFamily="18" charset="0"/>
              </a:rPr>
              <a:t>1. There are forty-one children in Amy's class?                      </a:t>
            </a:r>
            <a:r>
              <a:rPr lang="en-US" altLang="zh-CN" sz="3200" b="1" dirty="0" smtClean="0">
                <a:latin typeface="Times New Roman" pitchFamily="18" charset="0"/>
                <a:ea typeface="-소망M"/>
                <a:cs typeface="Times New Roman" pitchFamily="18" charset="0"/>
              </a:rPr>
              <a:t>                     </a:t>
            </a:r>
            <a:r>
              <a:rPr lang="en-US" altLang="zh-CN" sz="3600" b="1" dirty="0" smtClean="0">
                <a:latin typeface="-소망M"/>
                <a:ea typeface="-소망M"/>
              </a:rPr>
              <a:t>(    )</a:t>
            </a:r>
            <a:endParaRPr lang="en-US" altLang="zh-CN" sz="3600" b="1" dirty="0">
              <a:latin typeface="-소망M"/>
              <a:ea typeface="-소망M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25518" y="2997200"/>
            <a:ext cx="827563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itchFamily="18" charset="0"/>
                <a:ea typeface="-소망M"/>
                <a:cs typeface="Times New Roman" pitchFamily="18" charset="0"/>
              </a:rPr>
              <a:t>2.There are twenty-one boys</a:t>
            </a:r>
            <a:r>
              <a:rPr lang="en-US" altLang="zh-CN" sz="3200" b="1" dirty="0" smtClean="0">
                <a:latin typeface="Times New Roman" pitchFamily="18" charset="0"/>
                <a:ea typeface="-소망M"/>
                <a:cs typeface="Times New Roman" pitchFamily="18" charset="0"/>
              </a:rPr>
              <a:t>.    </a:t>
            </a:r>
            <a:r>
              <a:rPr lang="en-US" altLang="zh-CN" sz="3600" b="1" dirty="0" smtClean="0">
                <a:latin typeface="-소망M"/>
                <a:ea typeface="-소망M"/>
              </a:rPr>
              <a:t>(    )                                    </a:t>
            </a:r>
            <a:endParaRPr lang="en-US" altLang="zh-CN" sz="3600" b="1" dirty="0">
              <a:latin typeface="-소망M"/>
              <a:ea typeface="-소망M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35043" y="3860800"/>
            <a:ext cx="812323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itchFamily="18" charset="0"/>
                <a:ea typeface="-소망M"/>
                <a:cs typeface="Times New Roman" pitchFamily="18" charset="0"/>
              </a:rPr>
              <a:t>3. There are twenty girls.     </a:t>
            </a:r>
            <a:r>
              <a:rPr lang="en-US" altLang="zh-CN" sz="3200" b="1" dirty="0" smtClean="0">
                <a:latin typeface="Times New Roman" pitchFamily="18" charset="0"/>
                <a:ea typeface="-소망M"/>
                <a:cs typeface="Times New Roman" pitchFamily="18" charset="0"/>
              </a:rPr>
              <a:t>      </a:t>
            </a:r>
            <a:r>
              <a:rPr lang="en-US" altLang="zh-CN" sz="3600" b="1" dirty="0" smtClean="0">
                <a:latin typeface="Times New Roman" pitchFamily="18" charset="0"/>
                <a:ea typeface="-소망M"/>
                <a:cs typeface="Times New Roman" pitchFamily="18" charset="0"/>
              </a:rPr>
              <a:t>(        )                    </a:t>
            </a:r>
            <a:endParaRPr lang="en-US" altLang="zh-CN" sz="3600" b="1" dirty="0">
              <a:latin typeface="Times New Roman" pitchFamily="18" charset="0"/>
              <a:ea typeface="-소망M"/>
              <a:cs typeface="Times New Roman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35043" y="4714884"/>
            <a:ext cx="8123237" cy="11387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itchFamily="18" charset="0"/>
                <a:ea typeface="-소망M"/>
                <a:cs typeface="Times New Roman" pitchFamily="18" charset="0"/>
              </a:rPr>
              <a:t>4. Amy and Sam have got more friends in China.               </a:t>
            </a:r>
            <a:r>
              <a:rPr lang="en-US" altLang="zh-CN" sz="3200" b="1" dirty="0" smtClean="0">
                <a:latin typeface="Times New Roman" pitchFamily="18" charset="0"/>
                <a:ea typeface="-소망M"/>
                <a:cs typeface="Times New Roman" pitchFamily="18" charset="0"/>
              </a:rPr>
              <a:t>                            </a:t>
            </a:r>
            <a:r>
              <a:rPr lang="en-US" altLang="zh-CN" sz="3600" b="1" dirty="0" smtClean="0">
                <a:latin typeface="Times New Roman" pitchFamily="18" charset="0"/>
                <a:ea typeface="-소망M"/>
                <a:cs typeface="Times New Roman" pitchFamily="18" charset="0"/>
              </a:rPr>
              <a:t>(       )</a:t>
            </a:r>
            <a:endParaRPr lang="en-US" altLang="zh-CN" sz="3600" b="1" dirty="0">
              <a:latin typeface="Times New Roman" pitchFamily="18" charset="0"/>
              <a:ea typeface="-소망M"/>
              <a:cs typeface="Times New Roman" pitchFamily="18" charset="0"/>
            </a:endParaRPr>
          </a:p>
        </p:txBody>
      </p:sp>
      <p:sp>
        <p:nvSpPr>
          <p:cNvPr id="39945" name="文本框 10"/>
          <p:cNvSpPr txBox="1">
            <a:spLocks noChangeArrowheads="1"/>
          </p:cNvSpPr>
          <p:nvPr/>
        </p:nvSpPr>
        <p:spPr bwMode="auto">
          <a:xfrm>
            <a:off x="971550" y="765175"/>
            <a:ext cx="3914726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Times New Roman" pitchFamily="18" charset="0"/>
                <a:ea typeface="-소망M"/>
                <a:cs typeface="Times New Roman" pitchFamily="18" charset="0"/>
              </a:rPr>
              <a:t> Choose </a:t>
            </a:r>
            <a:r>
              <a:rPr lang="en-US" altLang="zh-CN" sz="4400" b="1" dirty="0">
                <a:solidFill>
                  <a:srgbClr val="0000FF"/>
                </a:solidFill>
                <a:latin typeface="Times New Roman" pitchFamily="18" charset="0"/>
                <a:ea typeface="-소망M"/>
                <a:cs typeface="Times New Roman" pitchFamily="18" charset="0"/>
              </a:rPr>
              <a:t>T</a:t>
            </a:r>
            <a:r>
              <a:rPr lang="en-US" altLang="zh-CN" sz="4400" b="1" dirty="0">
                <a:solidFill>
                  <a:srgbClr val="002060"/>
                </a:solidFill>
                <a:latin typeface="Times New Roman" pitchFamily="18" charset="0"/>
                <a:ea typeface="-소망M"/>
                <a:cs typeface="Times New Roman" pitchFamily="18" charset="0"/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  <a:latin typeface="Times New Roman" pitchFamily="18" charset="0"/>
                <a:ea typeface="-소망M"/>
                <a:cs typeface="Times New Roman" pitchFamily="18" charset="0"/>
              </a:rPr>
              <a:t>or </a:t>
            </a:r>
            <a:r>
              <a:rPr lang="en-US" altLang="zh-CN" sz="4400" b="1" dirty="0">
                <a:solidFill>
                  <a:srgbClr val="0000FF"/>
                </a:solidFill>
                <a:latin typeface="Times New Roman" pitchFamily="18" charset="0"/>
                <a:ea typeface="-소망M"/>
                <a:cs typeface="Times New Roman" pitchFamily="18" charset="0"/>
              </a:rPr>
              <a:t>F</a:t>
            </a:r>
            <a:r>
              <a:rPr lang="en-US" altLang="zh-CN" sz="4400" b="1" dirty="0">
                <a:solidFill>
                  <a:srgbClr val="FF0000"/>
                </a:solidFill>
                <a:latin typeface="Times New Roman" pitchFamily="18" charset="0"/>
                <a:ea typeface="-소망M"/>
                <a:cs typeface="Times New Roman" pitchFamily="18" charset="0"/>
              </a:rPr>
              <a:t>:</a:t>
            </a:r>
          </a:p>
        </p:txBody>
      </p:sp>
      <p:sp>
        <p:nvSpPr>
          <p:cNvPr id="6" name="矩形 5"/>
          <p:cNvSpPr/>
          <p:nvPr/>
        </p:nvSpPr>
        <p:spPr>
          <a:xfrm>
            <a:off x="6588224" y="2175008"/>
            <a:ext cx="6922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0000FF"/>
                </a:solidFill>
                <a:latin typeface="Times New Roman" pitchFamily="18" charset="0"/>
                <a:ea typeface="-소망M"/>
                <a:cs typeface="Times New Roman" pitchFamily="18" charset="0"/>
              </a:rPr>
              <a:t>T</a:t>
            </a:r>
            <a:r>
              <a:rPr lang="en-US" altLang="zh-CN" sz="4400" b="1" dirty="0">
                <a:solidFill>
                  <a:srgbClr val="002060"/>
                </a:solidFill>
                <a:latin typeface="Times New Roman" pitchFamily="18" charset="0"/>
                <a:ea typeface="-소망M"/>
                <a:cs typeface="Times New Roman" pitchFamily="18" charset="0"/>
              </a:rPr>
              <a:t> </a:t>
            </a:r>
            <a:endParaRPr lang="zh-CN" altLang="en-US" sz="4400" dirty="0"/>
          </a:p>
        </p:txBody>
      </p:sp>
      <p:sp>
        <p:nvSpPr>
          <p:cNvPr id="9" name="矩形 8"/>
          <p:cNvSpPr/>
          <p:nvPr/>
        </p:nvSpPr>
        <p:spPr>
          <a:xfrm>
            <a:off x="6603367" y="2982724"/>
            <a:ext cx="6494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smtClean="0">
                <a:solidFill>
                  <a:srgbClr val="0000FF"/>
                </a:solidFill>
                <a:latin typeface="Times New Roman" pitchFamily="18" charset="0"/>
                <a:ea typeface="-소망M"/>
                <a:cs typeface="Times New Roman" pitchFamily="18" charset="0"/>
              </a:rPr>
              <a:t>F</a:t>
            </a:r>
            <a:r>
              <a:rPr lang="en-US" altLang="zh-CN" sz="4400" b="1" dirty="0" smtClean="0">
                <a:solidFill>
                  <a:srgbClr val="002060"/>
                </a:solidFill>
                <a:latin typeface="Times New Roman" pitchFamily="18" charset="0"/>
                <a:ea typeface="-소망M"/>
                <a:cs typeface="Times New Roman" pitchFamily="18" charset="0"/>
              </a:rPr>
              <a:t> </a:t>
            </a:r>
            <a:endParaRPr lang="zh-CN" altLang="en-US" sz="4400" dirty="0"/>
          </a:p>
        </p:txBody>
      </p:sp>
      <p:sp>
        <p:nvSpPr>
          <p:cNvPr id="10" name="矩形 9"/>
          <p:cNvSpPr/>
          <p:nvPr/>
        </p:nvSpPr>
        <p:spPr>
          <a:xfrm>
            <a:off x="6603367" y="3945443"/>
            <a:ext cx="6494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smtClean="0">
                <a:solidFill>
                  <a:srgbClr val="0000FF"/>
                </a:solidFill>
                <a:latin typeface="Times New Roman" pitchFamily="18" charset="0"/>
                <a:ea typeface="-소망M"/>
                <a:cs typeface="Times New Roman" pitchFamily="18" charset="0"/>
              </a:rPr>
              <a:t>F</a:t>
            </a:r>
            <a:r>
              <a:rPr lang="en-US" altLang="zh-CN" sz="4400" b="1" dirty="0" smtClean="0">
                <a:solidFill>
                  <a:srgbClr val="002060"/>
                </a:solidFill>
                <a:latin typeface="Times New Roman" pitchFamily="18" charset="0"/>
                <a:ea typeface="-소망M"/>
                <a:cs typeface="Times New Roman" pitchFamily="18" charset="0"/>
              </a:rPr>
              <a:t> </a:t>
            </a:r>
            <a:endParaRPr lang="zh-CN" altLang="en-US" sz="4400" dirty="0"/>
          </a:p>
        </p:txBody>
      </p:sp>
      <p:sp>
        <p:nvSpPr>
          <p:cNvPr id="11" name="矩形 10"/>
          <p:cNvSpPr/>
          <p:nvPr/>
        </p:nvSpPr>
        <p:spPr>
          <a:xfrm>
            <a:off x="6560535" y="5284270"/>
            <a:ext cx="6922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0000FF"/>
                </a:solidFill>
                <a:latin typeface="Times New Roman" pitchFamily="18" charset="0"/>
                <a:ea typeface="-소망M"/>
                <a:cs typeface="Times New Roman" pitchFamily="18" charset="0"/>
              </a:rPr>
              <a:t>T</a:t>
            </a:r>
            <a:r>
              <a:rPr lang="en-US" altLang="zh-CN" sz="4400" b="1" dirty="0">
                <a:solidFill>
                  <a:srgbClr val="002060"/>
                </a:solidFill>
                <a:latin typeface="Times New Roman" pitchFamily="18" charset="0"/>
                <a:ea typeface="-소망M"/>
                <a:cs typeface="Times New Roman" pitchFamily="18" charset="0"/>
              </a:rPr>
              <a:t> </a:t>
            </a:r>
            <a:endParaRPr lang="zh-CN" altLang="en-US" sz="4400" dirty="0"/>
          </a:p>
        </p:txBody>
      </p:sp>
      <p:sp>
        <p:nvSpPr>
          <p:cNvPr id="8" name="动作按钮: 后退或前一项 7">
            <a:hlinkClick r:id="rId2" action="ppaction://hlinksldjump" highlightClick="1"/>
          </p:cNvPr>
          <p:cNvSpPr/>
          <p:nvPr/>
        </p:nvSpPr>
        <p:spPr bwMode="auto">
          <a:xfrm>
            <a:off x="7740352" y="2271186"/>
            <a:ext cx="648072" cy="437734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2" name="动作按钮: 后退或前一项 11">
            <a:hlinkClick r:id="rId2" action="ppaction://hlinksldjump" highlightClick="1"/>
          </p:cNvPr>
          <p:cNvSpPr/>
          <p:nvPr/>
        </p:nvSpPr>
        <p:spPr bwMode="auto">
          <a:xfrm>
            <a:off x="7740352" y="3057842"/>
            <a:ext cx="648072" cy="466849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3" name="动作按钮: 后退或前一项 12">
            <a:hlinkClick r:id="rId3" action="ppaction://hlinksldjump" highlightClick="1"/>
          </p:cNvPr>
          <p:cNvSpPr/>
          <p:nvPr/>
        </p:nvSpPr>
        <p:spPr bwMode="auto">
          <a:xfrm>
            <a:off x="7740352" y="4183965"/>
            <a:ext cx="648072" cy="397163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 bwMode="auto">
          <a:xfrm>
            <a:off x="7740352" y="5445224"/>
            <a:ext cx="648072" cy="408433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87624" y="476672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Listen and read again.</a:t>
            </a:r>
            <a:endParaRPr lang="zh-CN" altLang="en-US" sz="4000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78" name="ShockwaveFlash1" r:id="rId2" imgW="8856720" imgH="5256360"/>
        </mc:Choice>
        <mc:Fallback>
          <p:control name="ShockwaveFlash1" r:id="rId2" imgW="8856720" imgH="5256360">
            <p:pic>
              <p:nvPicPr>
                <p:cNvPr id="2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7504" y="1268760"/>
                  <a:ext cx="8856984" cy="5256584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2208875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横卷形 6"/>
          <p:cNvSpPr>
            <a:spLocks noChangeArrowheads="1"/>
          </p:cNvSpPr>
          <p:nvPr/>
        </p:nvSpPr>
        <p:spPr bwMode="auto">
          <a:xfrm>
            <a:off x="827088" y="1844675"/>
            <a:ext cx="7929562" cy="315277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latinLnBrk="1"/>
            <a:endParaRPr kumimoji="1" lang="ko-KR" altLang="en-US" sz="240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0962" name="Rectangle 2"/>
          <p:cNvSpPr>
            <a:spLocks noGrp="1"/>
          </p:cNvSpPr>
          <p:nvPr>
            <p:ph type="title"/>
          </p:nvPr>
        </p:nvSpPr>
        <p:spPr>
          <a:xfrm>
            <a:off x="1331913" y="2559050"/>
            <a:ext cx="7316787" cy="1806575"/>
          </a:xfrm>
        </p:spPr>
        <p:txBody>
          <a:bodyPr/>
          <a:lstStyle/>
          <a:p>
            <a:r>
              <a:rPr lang="en-US" altLang="zh-CN" sz="4800" b="1" i="1" dirty="0" smtClean="0">
                <a:solidFill>
                  <a:srgbClr val="FF0000"/>
                </a:solidFill>
              </a:rPr>
              <a:t>Act out the dialogue: </a:t>
            </a:r>
            <a:r>
              <a:rPr lang="zh-CN" altLang="en-US" sz="4800" b="1" i="1" dirty="0" smtClean="0">
                <a:solidFill>
                  <a:srgbClr val="0000FF"/>
                </a:solidFill>
              </a:rPr>
              <a:t>分角色扮演对话</a:t>
            </a:r>
            <a:endParaRPr lang="en-US" altLang="zh-CN" sz="4800" b="1" i="1" dirty="0" smtClean="0">
              <a:solidFill>
                <a:srgbClr val="0000FF"/>
              </a:solidFill>
            </a:endParaRPr>
          </a:p>
        </p:txBody>
      </p:sp>
      <p:pic>
        <p:nvPicPr>
          <p:cNvPr id="40963" name="Picture 1111" descr="女孩head0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4868863"/>
            <a:ext cx="1828800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971233" y="692785"/>
            <a:ext cx="6202045" cy="1212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work in groups</a:t>
            </a:r>
            <a:r>
              <a:rPr lang="en-US" altLang="zh-CN" sz="5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: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1187450" y="692150"/>
            <a:ext cx="2736850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85" name="内容占位符 2"/>
          <p:cNvSpPr>
            <a:spLocks noGrp="1"/>
          </p:cNvSpPr>
          <p:nvPr>
            <p:ph idx="1"/>
          </p:nvPr>
        </p:nvSpPr>
        <p:spPr>
          <a:xfrm>
            <a:off x="247527" y="2409225"/>
            <a:ext cx="8896473" cy="257175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200" dirty="0" smtClean="0"/>
              <a:t>  游戏规则：给学生</a:t>
            </a:r>
            <a:r>
              <a:rPr lang="en-US" altLang="zh-CN" sz="3200" dirty="0" smtClean="0"/>
              <a:t>30</a:t>
            </a:r>
            <a:r>
              <a:rPr lang="zh-CN" altLang="en-US" sz="3200" dirty="0" smtClean="0"/>
              <a:t>秒的时间记住图片上的物品种类和数量，然后老师用</a:t>
            </a:r>
            <a:endParaRPr lang="en-US" altLang="zh-CN" sz="3200" dirty="0" smtClean="0"/>
          </a:p>
          <a:p>
            <a:pPr>
              <a:buFontTx/>
              <a:buNone/>
            </a:pPr>
            <a:r>
              <a:rPr lang="zh-CN" altLang="en-US" sz="3200" dirty="0" smtClean="0">
                <a:solidFill>
                  <a:srgbClr val="0000FF"/>
                </a:solidFill>
              </a:rPr>
              <a:t>“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Are there….. at school A / at school B?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”</a:t>
            </a:r>
            <a:endParaRPr lang="en-US" altLang="zh-CN" sz="3200" b="1" dirty="0" smtClean="0">
              <a:solidFill>
                <a:srgbClr val="0000FF"/>
              </a:solidFill>
            </a:endParaRPr>
          </a:p>
          <a:p>
            <a:pPr>
              <a:buFontTx/>
              <a:buNone/>
            </a:pPr>
            <a:r>
              <a:rPr lang="zh-CN" altLang="en-US" sz="3200" b="1" dirty="0" smtClean="0">
                <a:solidFill>
                  <a:srgbClr val="0000FF"/>
                </a:solidFill>
              </a:rPr>
              <a:t>“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How many?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”</a:t>
            </a:r>
            <a:r>
              <a:rPr lang="zh-CN" altLang="en-US" sz="3200" dirty="0" smtClean="0"/>
              <a:t>来提问。</a:t>
            </a:r>
            <a:endParaRPr lang="en-US" altLang="zh-CN" sz="3200" dirty="0" smtClean="0">
              <a:sym typeface="+mn-ea"/>
            </a:endParaRPr>
          </a:p>
          <a:p>
            <a:pPr>
              <a:buFontTx/>
              <a:buNone/>
            </a:pPr>
            <a:r>
              <a:rPr lang="zh-CN" altLang="zh-CN" sz="3200" dirty="0" smtClean="0">
                <a:latin typeface="Times New Roman" pitchFamily="18" charset="0"/>
                <a:ea typeface="宋体" charset="-122"/>
                <a:sym typeface="+mn-ea"/>
              </a:rPr>
              <a:t>    </a:t>
            </a:r>
            <a:endParaRPr lang="en-US" altLang="zh-CN" sz="3200" dirty="0" smtClean="0">
              <a:latin typeface="Times New Roman" pitchFamily="18" charset="0"/>
              <a:ea typeface="宋体" charset="-122"/>
              <a:sym typeface="+mn-ea"/>
            </a:endParaRPr>
          </a:p>
        </p:txBody>
      </p:sp>
      <p:sp>
        <p:nvSpPr>
          <p:cNvPr id="41986" name="文本框 1"/>
          <p:cNvSpPr txBox="1">
            <a:spLocks noChangeArrowheads="1"/>
          </p:cNvSpPr>
          <p:nvPr/>
        </p:nvSpPr>
        <p:spPr bwMode="auto">
          <a:xfrm>
            <a:off x="857250" y="1357313"/>
            <a:ext cx="4967288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-소망M"/>
                <a:ea typeface="-소망M"/>
              </a:rPr>
              <a:t>Memory game:</a:t>
            </a:r>
          </a:p>
        </p:txBody>
      </p:sp>
      <p:sp>
        <p:nvSpPr>
          <p:cNvPr id="41987" name="TextBox 3"/>
          <p:cNvSpPr txBox="1">
            <a:spLocks noChangeArrowheads="1"/>
          </p:cNvSpPr>
          <p:nvPr/>
        </p:nvSpPr>
        <p:spPr bwMode="auto">
          <a:xfrm>
            <a:off x="1214438" y="785813"/>
            <a:ext cx="27860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-소망M"/>
                <a:ea typeface="-소망M"/>
              </a:rPr>
              <a:t>Pactise:</a:t>
            </a:r>
            <a:r>
              <a:rPr lang="zh-CN" altLang="en-US" sz="2400" b="1">
                <a:latin typeface="-소망M"/>
                <a:ea typeface="-소망M"/>
              </a:rPr>
              <a:t>操练句型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" y="476672"/>
            <a:ext cx="9138517" cy="33240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512" y="4149080"/>
            <a:ext cx="100811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36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CN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there….. at school A / at school B</a:t>
            </a:r>
            <a:r>
              <a:rPr lang="en-US" altLang="zh-CN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zh-CN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Yes, there are. No, there aren’t.</a:t>
            </a:r>
          </a:p>
          <a:p>
            <a:pPr>
              <a:buFontTx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CN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many…?</a:t>
            </a:r>
          </a:p>
          <a:p>
            <a:pPr>
              <a:buFontTx/>
              <a:buNone/>
            </a:pPr>
            <a:r>
              <a:rPr lang="en-US" altLang="zh-CN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-There are…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1187450" y="692150"/>
            <a:ext cx="2663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3" name="TextBox 2"/>
          <p:cNvSpPr txBox="1">
            <a:spLocks noChangeArrowheads="1"/>
          </p:cNvSpPr>
          <p:nvPr/>
        </p:nvSpPr>
        <p:spPr bwMode="auto">
          <a:xfrm>
            <a:off x="1214438" y="714375"/>
            <a:ext cx="27860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-소망M"/>
                <a:ea typeface="-소망M"/>
              </a:rPr>
              <a:t>Pactise:</a:t>
            </a:r>
            <a:r>
              <a:rPr lang="zh-CN" altLang="en-US" sz="2400" b="1">
                <a:latin typeface="-소망M"/>
                <a:ea typeface="-소망M"/>
              </a:rPr>
              <a:t>操练句型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714375" y="1285875"/>
            <a:ext cx="7643813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-소망M"/>
                <a:ea typeface="-소망M"/>
              </a:rPr>
              <a:t>Play a guessing game:</a:t>
            </a:r>
          </a:p>
        </p:txBody>
      </p:sp>
      <p:pic>
        <p:nvPicPr>
          <p:cNvPr id="37890" name="Picture 2" descr="C:\Users\Administrator\Desktop\214833-120RQ54S734_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2213" y="2286000"/>
            <a:ext cx="4141787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42938" y="2428875"/>
            <a:ext cx="47148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-소망M"/>
                <a:cs typeface="Arial" panose="020B0604020202020204" pitchFamily="34" charset="0"/>
              </a:rPr>
              <a:t>S: Are there any ……?</a:t>
            </a:r>
            <a:endParaRPr lang="zh-CN" altLang="en-US" sz="3600">
              <a:solidFill>
                <a:srgbClr val="0000FF"/>
              </a:solidFill>
              <a:latin typeface="Arial" panose="020B0604020202020204" pitchFamily="34" charset="0"/>
              <a:ea typeface="-소망M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2945" y="3214686"/>
            <a:ext cx="500062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  <a:ea typeface="-소망M"/>
                <a:cs typeface="Arial" panose="020B0604020202020204" pitchFamily="34" charset="0"/>
              </a:rPr>
              <a:t>T: Yes, </a:t>
            </a:r>
            <a:r>
              <a:rPr lang="en-US" altLang="zh-CN" sz="3600" dirty="0" smtClean="0">
                <a:solidFill>
                  <a:srgbClr val="0000FF"/>
                </a:solidFill>
                <a:latin typeface="Arial" panose="020B0604020202020204" pitchFamily="34" charset="0"/>
                <a:ea typeface="-소망M"/>
                <a:cs typeface="Arial" panose="020B0604020202020204" pitchFamily="34" charset="0"/>
              </a:rPr>
              <a:t>there are.</a:t>
            </a:r>
          </a:p>
          <a:p>
            <a:r>
              <a:rPr lang="en-US" altLang="zh-CN" sz="3600" dirty="0" smtClean="0">
                <a:solidFill>
                  <a:srgbClr val="0000FF"/>
                </a:solidFill>
                <a:latin typeface="Arial" panose="020B0604020202020204" pitchFamily="34" charset="0"/>
                <a:ea typeface="-소망M"/>
                <a:cs typeface="Arial" panose="020B0604020202020204" pitchFamily="34" charset="0"/>
              </a:rPr>
              <a:t>   /</a:t>
            </a: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  <a:ea typeface="-소망M"/>
                <a:cs typeface="Arial" panose="020B0604020202020204" pitchFamily="34" charset="0"/>
              </a:rPr>
              <a:t>No,there aren’t.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-소망M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42943" y="4333885"/>
            <a:ext cx="47148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  <a:ea typeface="-소망M"/>
                <a:cs typeface="Arial" panose="020B0604020202020204" pitchFamily="34" charset="0"/>
              </a:rPr>
              <a:t>T: How many ?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-소망M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2943" y="5072063"/>
            <a:ext cx="47148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  <a:ea typeface="-소망M"/>
                <a:cs typeface="Arial" panose="020B0604020202020204" pitchFamily="34" charset="0"/>
              </a:rPr>
              <a:t>S: There are ……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-소망M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C:\Users\Administrator\Desktop\medium_87b476371c39812116637c15282ac5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170" y="620395"/>
            <a:ext cx="1770380" cy="1810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3" descr="C:\Users\Administrator\Desktop\e326340f2144e55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2132965"/>
            <a:ext cx="2225040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4" descr="C:\Users\Administrator\Desktop\200707181455211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95" y="620395"/>
            <a:ext cx="3009900" cy="105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5" descr="C:\Users\Administrator\Desktop\2531170_100757734000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415" y="3140710"/>
            <a:ext cx="2007235" cy="1856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6" descr="C:\Users\Administrator\Desktop\Redocn_20120716153443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3" y="4929188"/>
            <a:ext cx="2286000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8" descr="C:\Users\Administrator\Desktop\961238_5a56c0afc25a795afaf9f245e11db0d7_137792721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638" y="2924810"/>
            <a:ext cx="203676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8" descr="C:\Users\Administrator\Desktop\961238_5a56c0afc25a795afaf9f245e11db0d7_137792721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638" y="1412875"/>
            <a:ext cx="203676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971550" y="1556385"/>
            <a:ext cx="31889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one pencil--case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04025" y="2493010"/>
            <a:ext cx="224853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four rulers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9750" y="3789045"/>
            <a:ext cx="31889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one dictionary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20110" y="4580890"/>
            <a:ext cx="31889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eight erasers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04210" y="5445125"/>
            <a:ext cx="31889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seven crayons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00470" y="5156835"/>
            <a:ext cx="266509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four  pencils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4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5" dur="1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心形 3"/>
          <p:cNvSpPr/>
          <p:nvPr/>
        </p:nvSpPr>
        <p:spPr>
          <a:xfrm>
            <a:off x="539750" y="549275"/>
            <a:ext cx="8580438" cy="6115050"/>
          </a:xfrm>
          <a:prstGeom prst="hear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latinLnBrk="1">
              <a:defRPr/>
            </a:pPr>
            <a:endParaRPr kumimoji="1" lang="ko-KR" altLang="en-US" sz="2400"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2133600"/>
            <a:ext cx="8715375" cy="198913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sz="4400" b="1" smtClean="0">
                <a:solidFill>
                  <a:srgbClr val="FF0000"/>
                </a:solidFill>
              </a:rPr>
              <a:t>More friends, more happiness.</a:t>
            </a:r>
          </a:p>
          <a:p>
            <a:pPr marL="0" indent="0">
              <a:buFontTx/>
              <a:buNone/>
            </a:pPr>
            <a:r>
              <a:rPr lang="zh-CN" altLang="zh-CN" sz="4400" b="1" smtClean="0">
                <a:solidFill>
                  <a:srgbClr val="FF0000"/>
                </a:solidFill>
                <a:ea typeface="宋体" charset="-122"/>
              </a:rPr>
              <a:t>    </a:t>
            </a:r>
            <a:r>
              <a:rPr lang="zh-CN" altLang="zh-CN" sz="4400" b="1" smtClean="0">
                <a:solidFill>
                  <a:srgbClr val="002060"/>
                </a:solidFill>
                <a:ea typeface="宋体" charset="-122"/>
              </a:rPr>
              <a:t>多个朋友，多份快乐</a:t>
            </a:r>
            <a:r>
              <a:rPr lang="en-US" altLang="zh-CN" sz="4400" b="1" smtClean="0">
                <a:solidFill>
                  <a:srgbClr val="002060"/>
                </a:solidFill>
                <a:ea typeface="宋体" charset="-122"/>
              </a:rPr>
              <a:t>!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71625" y="3714750"/>
            <a:ext cx="6357938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 dirty="0">
                <a:latin typeface="-소망M"/>
                <a:ea typeface="-소망M"/>
              </a:rPr>
              <a:t>We’ve got more friends.         We are happy.</a:t>
            </a:r>
            <a:endParaRPr lang="zh-CN" altLang="en-US" sz="3600" b="1" dirty="0">
              <a:latin typeface="-소망M"/>
              <a:ea typeface="-소망M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800" b="1" dirty="0" smtClean="0"/>
              <a:t>Homework</a:t>
            </a:r>
          </a:p>
        </p:txBody>
      </p:sp>
      <p:sp>
        <p:nvSpPr>
          <p:cNvPr id="47106" name="内容占位符 2"/>
          <p:cNvSpPr>
            <a:spLocks noGrp="1"/>
          </p:cNvSpPr>
          <p:nvPr>
            <p:ph idx="1"/>
          </p:nvPr>
        </p:nvSpPr>
        <p:spPr>
          <a:xfrm>
            <a:off x="755650" y="1484313"/>
            <a:ext cx="8497888" cy="9715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sz="4400" dirty="0" smtClean="0"/>
              <a:t>Make a survey in your group:</a:t>
            </a:r>
          </a:p>
        </p:txBody>
      </p:sp>
      <p:graphicFrame>
        <p:nvGraphicFramePr>
          <p:cNvPr id="4" name="表格 3"/>
          <p:cNvGraphicFramePr/>
          <p:nvPr>
            <p:extLst>
              <p:ext uri="{D42A27DB-BD31-4B8C-83A1-F6EECF244321}">
                <p14:modId xmlns:p14="http://schemas.microsoft.com/office/powerpoint/2010/main" val="3510377723"/>
              </p:ext>
            </p:extLst>
          </p:nvPr>
        </p:nvGraphicFramePr>
        <p:xfrm>
          <a:off x="539750" y="2535571"/>
          <a:ext cx="8604250" cy="32696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50"/>
                <a:gridCol w="1889671"/>
                <a:gridCol w="2436675"/>
                <a:gridCol w="2045854"/>
              </a:tblGrid>
              <a:tr h="147452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 b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many</a:t>
                      </a:r>
                      <a:r>
                        <a:rPr lang="en-US" altLang="zh-CN" sz="3200" b="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3200" b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pens?</a:t>
                      </a:r>
                      <a:endParaRPr lang="en-US" altLang="zh-CN" sz="3200" b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 b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many</a:t>
                      </a:r>
                      <a:r>
                        <a:rPr lang="en-US" altLang="zh-CN" sz="3200" b="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3200" b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pencils?</a:t>
                      </a:r>
                      <a:endParaRPr lang="en-US" altLang="zh-CN" sz="3200" b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 b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many</a:t>
                      </a:r>
                      <a:r>
                        <a:rPr lang="en-US" altLang="zh-CN" sz="3200" b="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3200" b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rulers?</a:t>
                      </a:r>
                      <a:endParaRPr lang="en-US" altLang="zh-CN" sz="3200" b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 b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many</a:t>
                      </a:r>
                      <a:r>
                        <a:rPr lang="en-US" altLang="zh-CN" sz="3200" b="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3200" b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books?</a:t>
                      </a:r>
                      <a:endParaRPr lang="en-US" altLang="zh-CN" sz="3200" b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71521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2" name="Text Box 22"/>
          <p:cNvSpPr txBox="1"/>
          <p:nvPr/>
        </p:nvSpPr>
        <p:spPr>
          <a:xfrm>
            <a:off x="971600" y="855663"/>
            <a:ext cx="7560840" cy="7016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How many </a:t>
            </a:r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kite</a:t>
            </a:r>
            <a:r>
              <a:rPr lang="en-US" altLang="zh-CN" sz="4000" dirty="0" smtClean="0">
                <a:solidFill>
                  <a:srgbClr val="FF33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</a:t>
            </a:r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4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are there?</a:t>
            </a:r>
          </a:p>
        </p:txBody>
      </p:sp>
      <p:grpSp>
        <p:nvGrpSpPr>
          <p:cNvPr id="2" name="组合 16"/>
          <p:cNvGrpSpPr/>
          <p:nvPr/>
        </p:nvGrpSpPr>
        <p:grpSpPr bwMode="auto">
          <a:xfrm>
            <a:off x="2928938" y="2500313"/>
            <a:ext cx="4000500" cy="3725862"/>
            <a:chOff x="1000124" y="2786058"/>
            <a:chExt cx="4000479" cy="3725881"/>
          </a:xfrm>
        </p:grpSpPr>
        <p:pic>
          <p:nvPicPr>
            <p:cNvPr id="20484" name="Picture 74" descr="C:\Documents and Settings\mm\My Documents\My Pictures\get (11).jpg"/>
            <p:cNvPicPr>
              <a:picLocks noChangeAspect="1"/>
            </p:cNvPicPr>
            <p:nvPr/>
          </p:nvPicPr>
          <p:blipFill>
            <a:blip r:embed="rId4" cstate="print"/>
            <a:srcRect l="3609" t="9283" r="3609" b="4332"/>
            <a:stretch>
              <a:fillRect/>
            </a:stretch>
          </p:blipFill>
          <p:spPr bwMode="auto">
            <a:xfrm>
              <a:off x="1000124" y="2786058"/>
              <a:ext cx="2000239" cy="1797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5" name="Picture 74" descr="C:\Documents and Settings\mm\My Documents\My Pictures\get (11).jpg"/>
            <p:cNvPicPr>
              <a:picLocks noChangeAspect="1"/>
            </p:cNvPicPr>
            <p:nvPr/>
          </p:nvPicPr>
          <p:blipFill>
            <a:blip r:embed="rId4" cstate="print"/>
            <a:srcRect l="3609" t="9283" r="3609" b="4332"/>
            <a:stretch>
              <a:fillRect/>
            </a:stretch>
          </p:blipFill>
          <p:spPr bwMode="auto">
            <a:xfrm>
              <a:off x="3000364" y="2786058"/>
              <a:ext cx="2000239" cy="1797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6" name="Picture 74" descr="C:\Documents and Settings\mm\My Documents\My Pictures\get (11).jpg"/>
            <p:cNvPicPr>
              <a:picLocks noChangeAspect="1"/>
            </p:cNvPicPr>
            <p:nvPr/>
          </p:nvPicPr>
          <p:blipFill>
            <a:blip r:embed="rId4" cstate="print"/>
            <a:srcRect l="3609" t="9283" r="3609" b="4332"/>
            <a:stretch>
              <a:fillRect/>
            </a:stretch>
          </p:blipFill>
          <p:spPr bwMode="auto">
            <a:xfrm>
              <a:off x="2357422" y="4714884"/>
              <a:ext cx="2000239" cy="1797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 Box 22"/>
          <p:cNvSpPr txBox="1"/>
          <p:nvPr/>
        </p:nvSpPr>
        <p:spPr>
          <a:xfrm>
            <a:off x="938242" y="1557338"/>
            <a:ext cx="7848600" cy="707886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There are three.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插入2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30138 C -0.06597 -0.29328 -0.11493 -0.27338 -0.11493 -0.2574 C -0.11493 -0.24282 -0.06701 -0.23194 -0.00295 -0.23194 C 0.06094 -0.23194 0.11493 -0.24282 0.11493 -0.2574 C 0.11493 -0.27338 0.05903 -0.27731 -0.00503 -0.26666 C -0.06805 -0.25463 -0.11493 -0.23472 -0.11493 -0.22013 C -0.11493 -0.20532 -0.06597 -0.19328 -0.00295 -0.19328 C 0.06094 -0.19328 0.11493 -0.20532 0.11493 -0.22013 C 0.11493 -0.23472 0.05903 -0.23865 -0.00399 -0.22801 C -0.06805 -0.21736 -0.11493 -0.19745 -0.11493 -0.18263 C -0.11493 -0.16666 -0.06597 -0.15463 -0.00208 -0.15463 C 0.06094 -0.15463 0.11493 -0.16666 0.11493 -0.18263 C 0.11493 -0.19606 0.05903 -0.2 -0.00399 -0.19074 C -0.06701 -0.18009 -0.11493 -0.15879 -0.11493 -0.14398 C -0.11493 -0.12939 -0.06493 -0.11736 -0.00208 -0.11736 C 0.06302 -0.11736 0.11493 -0.12939 0.11493 -0.14398 C 0.11493 -0.15879 0.06007 -0.16273 -0.00295 -0.15208 C -0.06597 -0.14143 -0.11493 -0.12129 -0.11493 -0.10671 C -0.11493 -0.09074 -0.06493 -0.08009 -0.00104 -0.08009 C 0.06302 -0.08009 0.11493 -0.09213 0.11493 -0.10671 C 0.11493 -0.12129 0.06007 -0.12546 -0.00295 -0.11481 C -0.06597 -0.10416 -0.11493 -0.08263 -0.11493 -0.06944 C -0.11493 -0.05463 -0.06406 -0.04282 -0.00104 -0.04282 C 0.06302 -0.04282 0.11493 -0.05463 0.11493 -0.06944 C 0.11493 -0.08263 0.06094 -0.0868 -0.00295 -0.07731 C -0.06597 -0.06666 -0.11493 -0.04537 -0.11493 -0.03078 C -0.11493 -0.01736 -0.06406 -0.00416 -1.38889E-6 -0.00416 C 0.06406 -0.00416 0.11493 -0.01597 0.11493 -0.03078 C 0.11493 -0.04537 0.06094 -0.0493 -0.00208 -0.03865 C -0.06493 -0.02801 -0.11597 -0.0081 -0.11493 0.00672 C -0.11406 0.0213 -0.06406 0.03195 -1.38889E-6 0.03195 C 0.06406 0.03195 0.11493 0.01991 0.11493 0.00533 C 0.11493 -0.0081 0.06302 -0.01203 -1.38889E-6 -4.07407E-6 " pathEditMode="relative" rAng="0" ptsTypes="fffffffffffffffffffffffffffffffff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167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cats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6013" y="2420938"/>
            <a:ext cx="5976937" cy="416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1071563" y="500063"/>
            <a:ext cx="7848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How many </a:t>
            </a:r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cats </a:t>
            </a:r>
            <a:r>
              <a:rPr lang="en-US" altLang="zh-CN" sz="4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are there?</a:t>
            </a:r>
          </a:p>
        </p:txBody>
      </p:sp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1143000" y="1357313"/>
            <a:ext cx="474681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There are________ .</a:t>
            </a:r>
          </a:p>
        </p:txBody>
      </p:sp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3428992" y="1198891"/>
            <a:ext cx="2109787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6000" b="1" i="1" dirty="0">
                <a:solidFill>
                  <a:srgbClr val="3333FF"/>
                </a:solidFill>
                <a:latin typeface="+mn-lt"/>
                <a:ea typeface="宋体" pitchFamily="2" charset="-122"/>
                <a:cs typeface="+mn-cs"/>
              </a:rPr>
              <a:t>four</a:t>
            </a:r>
          </a:p>
        </p:txBody>
      </p:sp>
      <p:pic>
        <p:nvPicPr>
          <p:cNvPr id="19462" name="Picture 8" descr="cats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6375" y="2492375"/>
            <a:ext cx="5976938" cy="416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21649 -0.24278 L 0.26389 -0.24278 L 0.26389 0.34057 L -0.21649 0.34057 L -0.21649 -0.24278 Z " pathEditMode="relative" rAng="0" ptsTypes="FFFFF">
                                      <p:cBhvr>
                                        <p:cTn id="9" dur="5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0" y="29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clip2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_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插入3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狗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4949818"/>
            <a:ext cx="77628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07" name="Picture 3" descr="狗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3149593"/>
            <a:ext cx="93186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08" name="Picture 4" descr="狗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3221030"/>
            <a:ext cx="944562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09" name="Picture 5" descr="狗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4805355"/>
            <a:ext cx="6858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10" name="Picture 6" descr="狗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4660893"/>
            <a:ext cx="777875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11" name="Picture 7" descr="狗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2138" y="4589455"/>
            <a:ext cx="881062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12" name="Picture 8" descr="狗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4589455"/>
            <a:ext cx="6858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13" name="Picture 9" descr="狗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3581393"/>
            <a:ext cx="9334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14" name="Picture 10" descr="狗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3797293"/>
            <a:ext cx="8810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8" name="Text Box 11"/>
          <p:cNvSpPr txBox="1">
            <a:spLocks noChangeArrowheads="1"/>
          </p:cNvSpPr>
          <p:nvPr/>
        </p:nvSpPr>
        <p:spPr bwMode="auto">
          <a:xfrm>
            <a:off x="928688" y="1006602"/>
            <a:ext cx="6346609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How many dogs are there?</a:t>
            </a:r>
          </a:p>
        </p:txBody>
      </p:sp>
      <p:sp>
        <p:nvSpPr>
          <p:cNvPr id="98316" name="Text Box 12"/>
          <p:cNvSpPr txBox="1">
            <a:spLocks noChangeArrowheads="1"/>
          </p:cNvSpPr>
          <p:nvPr/>
        </p:nvSpPr>
        <p:spPr bwMode="auto">
          <a:xfrm>
            <a:off x="928662" y="1831997"/>
            <a:ext cx="748823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There are fifteen.        </a:t>
            </a:r>
          </a:p>
        </p:txBody>
      </p:sp>
      <p:pic>
        <p:nvPicPr>
          <p:cNvPr id="98317" name="Picture 13" descr="狗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789230"/>
            <a:ext cx="9334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18" name="Picture 14" descr="狗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7050" y="5021255"/>
            <a:ext cx="8810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19" name="Picture 15" descr="狗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3149593"/>
            <a:ext cx="98583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20" name="Picture 16" descr="狗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3365493"/>
            <a:ext cx="8286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21" name="Picture 17" descr="狗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7988" y="5021255"/>
            <a:ext cx="8302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22" name="Picture 18" descr="狗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428868"/>
            <a:ext cx="8302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8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9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9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0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8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8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8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>
                                      <p:cBhvr>
                                        <p:cTn id="13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13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8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13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8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8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/>
          </p:cNvSpPr>
          <p:nvPr>
            <p:ph type="title"/>
          </p:nvPr>
        </p:nvSpPr>
        <p:spPr>
          <a:xfrm>
            <a:off x="985870" y="866764"/>
            <a:ext cx="8229600" cy="919162"/>
          </a:xfrm>
        </p:spPr>
        <p:txBody>
          <a:bodyPr/>
          <a:lstStyle/>
          <a:p>
            <a:pPr>
              <a:defRPr/>
            </a:pPr>
            <a:r>
              <a:rPr lang="en-US" altLang="zh-CN" sz="4000" dirty="0">
                <a:latin typeface="+mn-lt"/>
                <a:cs typeface="+mj-cs"/>
              </a:rPr>
              <a:t/>
            </a:r>
            <a:br>
              <a:rPr lang="en-US" altLang="zh-CN" sz="4000" dirty="0">
                <a:latin typeface="+mn-lt"/>
                <a:cs typeface="+mj-cs"/>
              </a:rPr>
            </a:br>
            <a:r>
              <a:rPr lang="en-US" altLang="zh-CN" sz="4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How many fish </a:t>
            </a:r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are there?</a:t>
            </a:r>
            <a:r>
              <a:rPr lang="en-US" altLang="zh-CN" sz="4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/>
            </a:r>
            <a:br>
              <a:rPr lang="en-US" altLang="zh-CN" sz="4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endParaRPr lang="en-US" altLang="zh-CN" sz="4000" dirty="0" smtClean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23554" name="Picture 4" descr="u=229558970,1275121701&amp;fm=0&amp;gp=0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95738" y="3286125"/>
            <a:ext cx="1152525" cy="1152525"/>
          </a:xfrm>
        </p:spPr>
      </p:pic>
      <p:pic>
        <p:nvPicPr>
          <p:cNvPr id="23555" name="Picture 5" descr="14n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3581400"/>
            <a:ext cx="1905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6" descr="14n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938" y="4292600"/>
            <a:ext cx="1905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7" descr="14n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2781300"/>
            <a:ext cx="1905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8" descr="14n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7050" y="3716338"/>
            <a:ext cx="1905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9" descr="14n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4991100"/>
            <a:ext cx="1905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11" descr="14n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2133600"/>
            <a:ext cx="1905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12" descr="14n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2636838"/>
            <a:ext cx="1905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13" descr="u=229558970,1275121701&amp;fm=0&amp;gp=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3573463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Picture 14" descr="u=229558970,1275121701&amp;fm=0&amp;gp=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3213100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4" name="Picture 15" descr="u=229558970,1275121701&amp;fm=0&amp;gp=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4724400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5" name="Picture 16" descr="u=229558970,1275121701&amp;fm=0&amp;gp=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4868863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6" name="Picture 17" descr="u=229558970,1275121701&amp;fm=0&amp;gp=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4868863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7" name="Picture 18" descr="u=229558970,1275121701&amp;fm=0&amp;gp=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5705475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/>
          </p:cNvSpPr>
          <p:nvPr/>
        </p:nvSpPr>
        <p:spPr bwMode="auto">
          <a:xfrm>
            <a:off x="1000100" y="1557338"/>
            <a:ext cx="8229600" cy="1173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latinLnBrk="1"/>
            <a:r>
              <a:rPr kumimoji="1" lang="en-US" altLang="zh-CN" sz="4000" dirty="0">
                <a:solidFill>
                  <a:srgbClr val="000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There are 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fourteen.</a:t>
            </a:r>
            <a:endParaRPr kumimoji="1" lang="en-US" altLang="zh-CN" sz="40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92162" grpId="1"/>
      <p:bldP spid="2" grpId="0" build="allAtOnce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O4{BGG~R2_[`5X$DA7AE0V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225" y="2471738"/>
            <a:ext cx="1895475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QO4{BGG~R2_[`5X$DA7AE0V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3860800"/>
            <a:ext cx="170815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QO4{BGG~R2_[`5X$DA7AE0V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625" y="5013325"/>
            <a:ext cx="1911350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QO4{BGG~R2_[`5X$DA7AE0V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113" y="2411413"/>
            <a:ext cx="1919287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QO4{BGG~R2_[`5X$DA7AE0V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675" y="3789363"/>
            <a:ext cx="1901825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QO4{BGG~R2_[`5X$DA7AE0V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675" y="5013325"/>
            <a:ext cx="1876425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QO4{BGG~R2_[`5X$DA7AE0V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2636838"/>
            <a:ext cx="170815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QO4{BGG~R2_[`5X$DA7AE0V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3860800"/>
            <a:ext cx="1708150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QO4{BGG~R2_[`5X$DA7AE0V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3933825"/>
            <a:ext cx="1708150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QO4{BGG~R2_[`5X$DA7AE0V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2781300"/>
            <a:ext cx="170815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755650" y="1125538"/>
            <a:ext cx="80010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i="1">
                <a:latin typeface="Georgia" pitchFamily="18" charset="0"/>
              </a:rPr>
              <a:t>There are  </a:t>
            </a:r>
            <a:r>
              <a:rPr lang="en-US" altLang="zh-CN" sz="4400" b="1" i="1">
                <a:solidFill>
                  <a:srgbClr val="0066FF"/>
                </a:solidFill>
                <a:latin typeface="Georgia" pitchFamily="18" charset="0"/>
              </a:rPr>
              <a:t>forty</a:t>
            </a:r>
            <a:r>
              <a:rPr lang="en-US" altLang="zh-CN" sz="4400" i="1">
                <a:solidFill>
                  <a:srgbClr val="0066FF"/>
                </a:solidFill>
                <a:latin typeface="Georgia" pitchFamily="18" charset="0"/>
              </a:rPr>
              <a:t> </a:t>
            </a:r>
            <a:r>
              <a:rPr lang="en-US" altLang="zh-CN" sz="4400" i="1">
                <a:latin typeface="Georgia" pitchFamily="18" charset="0"/>
              </a:rPr>
              <a:t>monkeys here.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563938" y="1916113"/>
            <a:ext cx="12858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-소망M"/>
                <a:ea typeface="-소망M"/>
              </a:rPr>
              <a:t>  40</a:t>
            </a:r>
            <a:endParaRPr lang="zh-CN" altLang="en-US" sz="3200" b="1">
              <a:solidFill>
                <a:schemeClr val="accent2"/>
              </a:solidFill>
              <a:latin typeface="-소망M"/>
              <a:ea typeface="-소망M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>
                                      <p:cBhvr>
                                        <p:cTn id="8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8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8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71472" y="1142990"/>
            <a:ext cx="2714653" cy="92868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latinLnBrk="1"/>
            <a:endParaRPr kumimoji="1" lang="zh-CN" altLang="en-US" sz="240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6250" y="2786063"/>
            <a:ext cx="2663825" cy="7921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latinLnBrk="1"/>
            <a:endParaRPr kumimoji="1" lang="ko-KR" altLang="en-US" sz="2400">
              <a:solidFill>
                <a:schemeClr val="tx1"/>
              </a:solidFill>
              <a:latin typeface="Gulim" pitchFamily="34" charset="-127"/>
              <a:ea typeface="Gulim" pitchFamily="34" charset="-127"/>
              <a:cs typeface="-소망M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39750" y="1123950"/>
            <a:ext cx="8915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 dirty="0">
                <a:solidFill>
                  <a:srgbClr val="002060"/>
                </a:solidFill>
                <a:latin typeface="-소망M"/>
                <a:ea typeface="-소망M"/>
              </a:rPr>
              <a:t>Are there</a:t>
            </a:r>
            <a:r>
              <a:rPr lang="en-US" altLang="zh-CN" sz="4400" b="1" dirty="0">
                <a:latin typeface="-소망M"/>
                <a:ea typeface="-소망M"/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  <a:latin typeface="-소망M"/>
                <a:ea typeface="-소망M"/>
              </a:rPr>
              <a:t>any </a:t>
            </a:r>
            <a:r>
              <a:rPr lang="en-US" altLang="zh-CN" sz="4400" b="1" dirty="0">
                <a:solidFill>
                  <a:srgbClr val="002060"/>
                </a:solidFill>
                <a:latin typeface="-소망M"/>
                <a:ea typeface="-소망M"/>
              </a:rPr>
              <a:t>monkeys here</a:t>
            </a:r>
            <a:r>
              <a:rPr lang="en-US" altLang="zh-CN" sz="4400" dirty="0">
                <a:latin typeface="-소망M"/>
                <a:ea typeface="-소망M"/>
              </a:rPr>
              <a:t>?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2428875"/>
            <a:ext cx="192405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928938" y="2714625"/>
            <a:ext cx="473075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 dirty="0">
                <a:latin typeface="-소망M"/>
                <a:ea typeface="-소망M"/>
              </a:rPr>
              <a:t>Yes, there are.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572000" y="3571875"/>
            <a:ext cx="2473325" cy="838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-소망M"/>
                <a:ea typeface="-소망M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-소망M"/>
                <a:ea typeface="-소망M"/>
              </a:rPr>
              <a:t>有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4602163"/>
            <a:ext cx="1851025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0" y="4602163"/>
            <a:ext cx="1851025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0" y="4429125"/>
            <a:ext cx="1851025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500438" y="1928813"/>
            <a:ext cx="12858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-소망M"/>
                <a:ea typeface="-소망M"/>
              </a:rPr>
              <a:t>一些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  <p:bldP spid="3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85813" y="1071563"/>
            <a:ext cx="2214562" cy="6429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latinLnBrk="1"/>
            <a:endParaRPr kumimoji="1" lang="zh-CN" altLang="en-US" sz="240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" name="单圆角矩形 1"/>
          <p:cNvSpPr/>
          <p:nvPr/>
        </p:nvSpPr>
        <p:spPr>
          <a:xfrm>
            <a:off x="3348038" y="1917700"/>
            <a:ext cx="3671887" cy="935038"/>
          </a:xfrm>
          <a:prstGeom prst="round1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latinLnBrk="1">
              <a:defRPr/>
            </a:pPr>
            <a:endParaRPr kumimoji="1" lang="ko-KR" altLang="en-US" sz="240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83578" y="1052830"/>
            <a:ext cx="9101137" cy="763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2060"/>
                </a:solidFill>
                <a:latin typeface="-소망M"/>
                <a:ea typeface="-소망M"/>
              </a:rPr>
              <a:t>Are there</a:t>
            </a:r>
            <a:r>
              <a:rPr lang="en-US" altLang="zh-CN" sz="3600" b="1">
                <a:latin typeface="-소망M"/>
                <a:ea typeface="-소망M"/>
              </a:rPr>
              <a:t> five arms in the picure</a:t>
            </a:r>
            <a:r>
              <a:rPr lang="en-US" altLang="zh-CN" sz="3600">
                <a:latin typeface="-소망M"/>
                <a:ea typeface="-소망M"/>
              </a:rPr>
              <a:t>?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66950" y="2060575"/>
            <a:ext cx="5126038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>
                <a:latin typeface="-소망M"/>
                <a:ea typeface="-소망M"/>
              </a:rPr>
              <a:t>No, there aren't.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844675"/>
            <a:ext cx="150336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0" y="4241800"/>
            <a:ext cx="1851025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6488" y="4286250"/>
            <a:ext cx="1687512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003800" y="2781300"/>
            <a:ext cx="211613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FF0000"/>
                </a:solidFill>
                <a:latin typeface="-소망M"/>
              </a:rPr>
              <a:t>没有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11188" y="3500438"/>
            <a:ext cx="85328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How many arms are there in the picture?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85786" y="4572008"/>
            <a:ext cx="33178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There are six.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4241800"/>
            <a:ext cx="1851025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/>
      <p:bldP spid="4" grpId="0"/>
      <p:bldP spid="7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主题1">
  <a:themeElements>
    <a:clrScheme name="B121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121">
      <a:majorFont>
        <a:latin typeface="-소망B"/>
        <a:ea typeface="-소망B"/>
        <a:cs typeface=""/>
      </a:majorFont>
      <a:minorFont>
        <a:latin typeface="-소망M"/>
        <a:ea typeface="-소망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B121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121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PPT课件模板</Template>
  <TotalTime>264</TotalTime>
  <Words>572</Words>
  <Application>Microsoft Office PowerPoint</Application>
  <PresentationFormat>全屏显示(4:3)</PresentationFormat>
  <Paragraphs>101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 Unicode MS</vt:lpstr>
      <vt:lpstr>굴림</vt:lpstr>
      <vt:lpstr>굴림</vt:lpstr>
      <vt:lpstr>Univers</vt:lpstr>
      <vt:lpstr>黑体</vt:lpstr>
      <vt:lpstr>宋体</vt:lpstr>
      <vt:lpstr>-소망B</vt:lpstr>
      <vt:lpstr>-소망M</vt:lpstr>
      <vt:lpstr>Arial</vt:lpstr>
      <vt:lpstr>Calibri</vt:lpstr>
      <vt:lpstr>Georgia</vt:lpstr>
      <vt:lpstr>Times New Roman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How many fish are there?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Act out the dialogue: 分角色扮演对话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May</cp:lastModifiedBy>
  <cp:revision>189</cp:revision>
  <dcterms:created xsi:type="dcterms:W3CDTF">2016-04-06T06:11:00Z</dcterms:created>
  <dcterms:modified xsi:type="dcterms:W3CDTF">2017-04-16T14:06:30Z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