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8" r:id="rId2"/>
    <p:sldId id="266" r:id="rId3"/>
    <p:sldId id="350" r:id="rId4"/>
    <p:sldId id="348" r:id="rId5"/>
    <p:sldId id="351" r:id="rId6"/>
    <p:sldId id="339" r:id="rId7"/>
    <p:sldId id="340" r:id="rId8"/>
    <p:sldId id="341" r:id="rId9"/>
    <p:sldId id="352" r:id="rId10"/>
    <p:sldId id="344" r:id="rId11"/>
    <p:sldId id="345" r:id="rId12"/>
    <p:sldId id="353" r:id="rId13"/>
    <p:sldId id="354" r:id="rId14"/>
    <p:sldId id="342" r:id="rId15"/>
    <p:sldId id="349" r:id="rId16"/>
    <p:sldId id="343" r:id="rId17"/>
    <p:sldId id="357" r:id="rId18"/>
    <p:sldId id="358" r:id="rId19"/>
    <p:sldId id="35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697"/>
    <a:srgbClr val="0000FF"/>
    <a:srgbClr val="FFCCFF"/>
    <a:srgbClr val="CC99FF"/>
    <a:srgbClr val="FF99FF"/>
    <a:srgbClr val="009999"/>
    <a:srgbClr val="63034E"/>
    <a:srgbClr val="FF5050"/>
    <a:srgbClr val="3505BB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69" autoAdjust="0"/>
    <p:restoredTop sz="94660"/>
  </p:normalViewPr>
  <p:slideViewPr>
    <p:cSldViewPr>
      <p:cViewPr varScale="1">
        <p:scale>
          <a:sx n="88" d="100"/>
          <a:sy n="88" d="100"/>
        </p:scale>
        <p:origin x="-852" y="-114"/>
      </p:cViewPr>
      <p:guideLst>
        <p:guide orient="horz" pos="20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78D77-BE9F-4F3E-A0F3-EB43946848E9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F1693-6061-4F64-BA7D-4A0EDDD6DC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2016-7-12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1"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dministrator\Desktop\M8+M10&#20849;4&#20010;&#21333;&#20803;\M8U1&#27963;&#21160;1&#24405;&#38899;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M8+M10&#20849;4&#20010;&#21333;&#20803;\&#19968;&#36215;&#20845;&#19979;M8U1\M8U1&#27963;&#21160;2&#24405;&#38899;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4929198"/>
            <a:ext cx="6400800" cy="1285875"/>
          </a:xfrm>
        </p:spPr>
        <p:txBody>
          <a:bodyPr/>
          <a:lstStyle/>
          <a:p>
            <a:r>
              <a:rPr lang="zh-CN" altLang="en-US" b="1" dirty="0" smtClean="0">
                <a:ea typeface="黑体" pitchFamily="2" charset="-122"/>
              </a:rPr>
              <a:t>新标准英语</a:t>
            </a:r>
            <a:endParaRPr lang="en-US" altLang="zh-CN" b="1" dirty="0" smtClean="0">
              <a:ea typeface="黑体" pitchFamily="2" charset="-122"/>
            </a:endParaRPr>
          </a:p>
          <a:p>
            <a:r>
              <a:rPr lang="zh-CN" altLang="en-US" b="1" dirty="0" smtClean="0">
                <a:ea typeface="黑体" pitchFamily="2" charset="-122"/>
              </a:rPr>
              <a:t>一年级起点六年级下册</a:t>
            </a:r>
            <a:endParaRPr lang="en-US" altLang="zh-CN" b="1" dirty="0" smtClean="0">
              <a:ea typeface="黑体" pitchFamily="2" charset="-122"/>
            </a:endParaRPr>
          </a:p>
        </p:txBody>
      </p:sp>
      <p:pic>
        <p:nvPicPr>
          <p:cNvPr id="14339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857750"/>
            <a:ext cx="1743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1785918" y="2214554"/>
            <a:ext cx="6715172" cy="1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Module 8 </a:t>
            </a:r>
          </a:p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Unit1 Why do you have cups </a:t>
            </a:r>
          </a:p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on your heads?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976" y="1916832"/>
            <a:ext cx="4176464" cy="278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46904" y="501317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brought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some caps for the game.</a:t>
            </a:r>
            <a:endParaRPr lang="zh-CN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6944" y="908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What did Sam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bring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? 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9847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95736" y="3035896"/>
            <a:ext cx="2376264" cy="26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4300"/>
              </a:lnSpc>
              <a:spcBef>
                <a:spcPts val="1800"/>
              </a:spcBef>
              <a:spcAft>
                <a:spcPts val="1800"/>
              </a:spcAft>
            </a:pP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bring</a:t>
            </a:r>
            <a:r>
              <a:rPr lang="en-US" altLang="zh-CN" sz="5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--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rgbClr val="FF505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endParaRPr kumimoji="0" lang="en-US" altLang="zh-CN" sz="5400" b="0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0" fontAlgn="base">
              <a:lnSpc>
                <a:spcPts val="43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sz="54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buy </a:t>
            </a:r>
            <a:r>
              <a:rPr lang="en-US" altLang="zh-CN" sz="5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--</a:t>
            </a:r>
            <a:endParaRPr lang="en-US" altLang="zh-CN" sz="5400" dirty="0" smtClean="0">
              <a:solidFill>
                <a:srgbClr val="009999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0" fontAlgn="base">
              <a:lnSpc>
                <a:spcPts val="43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sz="54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think</a:t>
            </a:r>
            <a:r>
              <a:rPr lang="en-US" altLang="zh-CN" sz="5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--</a:t>
            </a:r>
          </a:p>
        </p:txBody>
      </p:sp>
      <p:sp>
        <p:nvSpPr>
          <p:cNvPr id="4" name="矩形 3"/>
          <p:cNvSpPr/>
          <p:nvPr/>
        </p:nvSpPr>
        <p:spPr>
          <a:xfrm>
            <a:off x="2411760" y="548680"/>
            <a:ext cx="404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与众不同（一）</a:t>
            </a:r>
            <a:endParaRPr lang="en-US" altLang="zh-CN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zh-CN" alt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我们</a:t>
            </a:r>
            <a:r>
              <a:rPr lang="zh-CN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过去很相似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7984" y="2891880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009999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brought</a:t>
            </a:r>
            <a:endParaRPr lang="zh-CN" altLang="en-US" sz="4800" b="1" dirty="0"/>
          </a:p>
        </p:txBody>
      </p:sp>
      <p:sp>
        <p:nvSpPr>
          <p:cNvPr id="7" name="矩形 6"/>
          <p:cNvSpPr/>
          <p:nvPr/>
        </p:nvSpPr>
        <p:spPr>
          <a:xfrm>
            <a:off x="4499992" y="382798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009999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bought</a:t>
            </a:r>
            <a:endParaRPr lang="zh-CN" altLang="en-US" sz="4800" b="1" dirty="0"/>
          </a:p>
        </p:txBody>
      </p:sp>
      <p:sp>
        <p:nvSpPr>
          <p:cNvPr id="8" name="矩形 7"/>
          <p:cNvSpPr/>
          <p:nvPr/>
        </p:nvSpPr>
        <p:spPr>
          <a:xfrm>
            <a:off x="4499992" y="476408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009999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thought</a:t>
            </a:r>
            <a:endParaRPr lang="zh-CN" altLang="en-US" sz="48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3688" y="2636912"/>
            <a:ext cx="256993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catch---</a:t>
            </a:r>
          </a:p>
          <a:p>
            <a:endParaRPr lang="en-US" altLang="zh-CN" sz="5400" dirty="0" smtClean="0">
              <a:solidFill>
                <a:srgbClr val="FF505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en-US" altLang="zh-CN" sz="54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teach---</a:t>
            </a:r>
            <a:endParaRPr lang="zh-CN" altLang="en-US" sz="5400" dirty="0"/>
          </a:p>
        </p:txBody>
      </p:sp>
      <p:sp>
        <p:nvSpPr>
          <p:cNvPr id="3" name="矩形 2"/>
          <p:cNvSpPr/>
          <p:nvPr/>
        </p:nvSpPr>
        <p:spPr>
          <a:xfrm>
            <a:off x="4427984" y="4152424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taught</a:t>
            </a:r>
            <a:endParaRPr lang="zh-CN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4427984" y="2568248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caught</a:t>
            </a:r>
            <a:endParaRPr lang="zh-CN" altLang="en-US" sz="5400" dirty="0"/>
          </a:p>
        </p:txBody>
      </p:sp>
      <p:sp>
        <p:nvSpPr>
          <p:cNvPr id="5" name="矩形 4"/>
          <p:cNvSpPr/>
          <p:nvPr/>
        </p:nvSpPr>
        <p:spPr>
          <a:xfrm>
            <a:off x="1979712" y="692696"/>
            <a:ext cx="404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与众不同（二）</a:t>
            </a:r>
            <a:endParaRPr lang="en-US" altLang="zh-CN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zh-CN" alt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我们</a:t>
            </a:r>
            <a:r>
              <a:rPr lang="zh-CN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过去很相似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76056" y="908720"/>
            <a:ext cx="1872208" cy="507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went</a:t>
            </a:r>
          </a:p>
          <a:p>
            <a:pPr lv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did </a:t>
            </a:r>
          </a:p>
          <a:p>
            <a:pPr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said</a:t>
            </a:r>
          </a:p>
          <a:p>
            <a:pPr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saw</a:t>
            </a:r>
          </a:p>
          <a:p>
            <a:pPr lv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came </a:t>
            </a:r>
          </a:p>
          <a:p>
            <a:pPr lv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had</a:t>
            </a:r>
          </a:p>
          <a:p>
            <a:pPr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made</a:t>
            </a:r>
            <a:endParaRPr lang="zh-CN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2699792" y="465313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27784" y="908720"/>
            <a:ext cx="2304256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go    --</a:t>
            </a:r>
          </a:p>
          <a:p>
            <a:pPr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do    --</a:t>
            </a:r>
          </a:p>
          <a:p>
            <a:pPr lv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say</a:t>
            </a:r>
            <a:r>
              <a:rPr lang="en-US" altLang="zh-CN" sz="4000" dirty="0" smtClean="0">
                <a:solidFill>
                  <a:srgbClr val="FF505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</a:t>
            </a:r>
            <a:r>
              <a:rPr lang="en-US" altLang="zh-CN" sz="40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--</a:t>
            </a:r>
          </a:p>
          <a:p>
            <a:pPr lv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see   --    </a:t>
            </a:r>
          </a:p>
          <a:p>
            <a:pPr lv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come --</a:t>
            </a:r>
            <a:endParaRPr lang="en-US" altLang="zh-CN" sz="4000" dirty="0" smtClean="0">
              <a:solidFill>
                <a:srgbClr val="0000FF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have --</a:t>
            </a:r>
          </a:p>
          <a:p>
            <a:pPr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make --</a:t>
            </a:r>
            <a:endParaRPr lang="en-US" altLang="zh-CN" sz="4000" dirty="0" smtClean="0">
              <a:solidFill>
                <a:srgbClr val="FF505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908720"/>
            <a:ext cx="861774" cy="55172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/>
            </a:outerShdw>
          </a:effectLst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zh-CN" alt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我们各不相同（三）</a:t>
            </a:r>
            <a:endParaRPr lang="zh-CN" altLang="en-US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99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575284" y="1268760"/>
            <a:ext cx="63317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857760"/>
            <a:ext cx="162223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836712"/>
            <a:ext cx="368821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5589240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5050"/>
                </a:solidFill>
              </a:rPr>
              <a:t>The girl is smiling.</a:t>
            </a:r>
            <a:endParaRPr lang="zh-CN" altLang="en-US" sz="32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4427984" y="1643685"/>
            <a:ext cx="1584176" cy="1008112"/>
          </a:xfrm>
          <a:prstGeom prst="round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laugh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4499992" y="3011837"/>
            <a:ext cx="1584176" cy="1008112"/>
          </a:xfrm>
          <a:prstGeom prst="round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happy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648" y="5312749"/>
            <a:ext cx="4230582" cy="561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 you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laughing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7650" name="Picture 2" descr="c:\users\administrator\appdata\roaming\360se6\User Data\temp\t0102957663c21ef5d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64" y="1643685"/>
            <a:ext cx="2208244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4163965"/>
            <a:ext cx="424847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A:What are you doing? </a:t>
            </a:r>
          </a:p>
        </p:txBody>
      </p:sp>
      <p:sp>
        <p:nvSpPr>
          <p:cNvPr id="8" name="矩形 7"/>
          <p:cNvSpPr/>
          <p:nvPr/>
        </p:nvSpPr>
        <p:spPr>
          <a:xfrm>
            <a:off x="1782944" y="4740029"/>
            <a:ext cx="2800767" cy="561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B: I’m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laughing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5696" y="5892157"/>
            <a:ext cx="3726726" cy="561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I’m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happy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1640" y="620688"/>
            <a:ext cx="5269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Ask and answer.</a:t>
            </a:r>
            <a:endParaRPr lang="zh-CN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92696"/>
            <a:ext cx="2205003" cy="248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圆角矩形 10"/>
          <p:cNvSpPr/>
          <p:nvPr/>
        </p:nvSpPr>
        <p:spPr bwMode="auto">
          <a:xfrm>
            <a:off x="1475656" y="3717032"/>
            <a:ext cx="1500198" cy="57150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cry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1475656" y="4729704"/>
            <a:ext cx="1500198" cy="57150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sad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3429000"/>
            <a:ext cx="56886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A:Why are you crying?</a:t>
            </a:r>
          </a:p>
          <a:p>
            <a:pPr>
              <a:lnSpc>
                <a:spcPts val="3600"/>
              </a:lnSpc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6000"/>
              </a:lnSpc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B: Because I’m sad. </a:t>
            </a:r>
            <a:endParaRPr lang="zh-CN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20688"/>
            <a:ext cx="1800200" cy="299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 3"/>
          <p:cNvSpPr/>
          <p:nvPr/>
        </p:nvSpPr>
        <p:spPr bwMode="auto">
          <a:xfrm>
            <a:off x="1043608" y="5022445"/>
            <a:ext cx="1643074" cy="57150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angry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043608" y="3798309"/>
            <a:ext cx="1643074" cy="57150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shout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94253"/>
            <a:ext cx="5934958" cy="2366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A:Why are you shouting? 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Because I’m angry. 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92696"/>
            <a:ext cx="1883124" cy="230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圆角矩形 2"/>
          <p:cNvSpPr/>
          <p:nvPr/>
        </p:nvSpPr>
        <p:spPr bwMode="auto">
          <a:xfrm>
            <a:off x="1331640" y="4801712"/>
            <a:ext cx="1643074" cy="57150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hungry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1331640" y="3645594"/>
            <a:ext cx="1643074" cy="57150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eat</a:t>
            </a:r>
            <a:endParaRPr kumimoji="1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068960"/>
            <a:ext cx="5473550" cy="2366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smtClean="0">
                <a:solidFill>
                  <a:srgbClr val="BE0697"/>
                </a:solidFill>
                <a:latin typeface="Times New Roman" pitchFamily="18" charset="0"/>
                <a:cs typeface="Times New Roman" pitchFamily="18" charset="0"/>
              </a:rPr>
              <a:t>A:Why are you eating? </a:t>
            </a:r>
          </a:p>
          <a:p>
            <a:pPr>
              <a:lnSpc>
                <a:spcPct val="200000"/>
              </a:lnSpc>
            </a:pPr>
            <a:r>
              <a:rPr lang="en-US" altLang="zh-CN" sz="4000" b="1" dirty="0" smtClean="0">
                <a:solidFill>
                  <a:srgbClr val="BE0697"/>
                </a:solidFill>
                <a:latin typeface="Times New Roman" pitchFamily="18" charset="0"/>
                <a:cs typeface="Times New Roman" pitchFamily="18" charset="0"/>
              </a:rPr>
              <a:t>B: Because I’m hungry. </a:t>
            </a:r>
            <a:endParaRPr lang="zh-CN" altLang="en-US" sz="4000" b="1" dirty="0">
              <a:solidFill>
                <a:srgbClr val="BE069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8286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1. </a:t>
            </a:r>
            <a:r>
              <a:rPr lang="zh-CN" altLang="en-US" sz="2400" dirty="0" smtClean="0"/>
              <a:t>熟读课文。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2. </a:t>
            </a:r>
            <a:r>
              <a:rPr lang="zh-CN" altLang="en-US" sz="2400" dirty="0" smtClean="0"/>
              <a:t>看图简述故事。（选做）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3. </a:t>
            </a:r>
            <a:r>
              <a:rPr lang="zh-CN" altLang="en-US" sz="2400" dirty="0" smtClean="0"/>
              <a:t>同桌合作。一人做一动作或表情，同桌运用</a:t>
            </a:r>
            <a:r>
              <a:rPr lang="en-US" sz="2400" dirty="0" smtClean="0"/>
              <a:t>“</a:t>
            </a:r>
            <a:r>
              <a:rPr lang="en-US" sz="2400" dirty="0" smtClean="0"/>
              <a:t>Why...</a:t>
            </a:r>
            <a:r>
              <a:rPr lang="zh-CN" altLang="en-US" sz="2400" dirty="0" smtClean="0"/>
              <a:t>？</a:t>
            </a:r>
            <a:r>
              <a:rPr lang="en-US" sz="2400" dirty="0" smtClean="0"/>
              <a:t>”</a:t>
            </a:r>
            <a:r>
              <a:rPr lang="zh-CN" altLang="en-US" sz="2400" dirty="0" smtClean="0"/>
              <a:t>提问，做动作或表情的同学运用</a:t>
            </a:r>
            <a:r>
              <a:rPr lang="en-US" sz="2400" dirty="0" smtClean="0"/>
              <a:t>“</a:t>
            </a:r>
            <a:r>
              <a:rPr lang="en-US" sz="2400" dirty="0" smtClean="0"/>
              <a:t>Because ...</a:t>
            </a:r>
            <a:r>
              <a:rPr lang="zh-CN" altLang="en-US" sz="2400" dirty="0" smtClean="0"/>
              <a:t>回答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4" y="620688"/>
            <a:ext cx="716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   Listen and answer.</a:t>
            </a:r>
            <a:endParaRPr lang="zh-CN" altLang="en-US" sz="3600" b="1" dirty="0">
              <a:solidFill>
                <a:srgbClr val="C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3240360" cy="30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907704" y="170080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Where’s Sam’s bag?            </a:t>
            </a:r>
            <a:endParaRPr lang="en-US" altLang="zh-CN" sz="4400" b="1" dirty="0" smtClean="0">
              <a:solidFill>
                <a:srgbClr val="0000FF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6" name="动作按钮: 声音 5">
            <a:hlinkClick r:id="rId4" action="ppaction://hlinkfile" highlightClick="1">
              <a:snd r:embed="rId3" name="applause.wav"/>
            </a:hlinkClick>
          </p:cNvPr>
          <p:cNvSpPr/>
          <p:nvPr/>
        </p:nvSpPr>
        <p:spPr bwMode="auto">
          <a:xfrm>
            <a:off x="7596336" y="5589240"/>
            <a:ext cx="1152128" cy="864096"/>
          </a:xfrm>
          <a:prstGeom prst="actionButtonSound">
            <a:avLst/>
          </a:prstGeom>
          <a:solidFill>
            <a:schemeClr val="accent1">
              <a:alpha val="1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384376" cy="28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4355976" y="3645024"/>
            <a:ext cx="410445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It’s under his bed. </a:t>
            </a:r>
            <a:endParaRPr lang="en-US" altLang="zh-CN" sz="4400" b="1" dirty="0" smtClean="0">
              <a:solidFill>
                <a:srgbClr val="0000FF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7984" y="2276872"/>
            <a:ext cx="493204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Where’s Sam’s bag?            </a:t>
            </a:r>
            <a:endParaRPr lang="en-US" altLang="zh-CN" sz="4000" b="1" dirty="0" smtClean="0">
              <a:solidFill>
                <a:srgbClr val="0000FF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2976" y="714356"/>
            <a:ext cx="7317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Listen and answer.</a:t>
            </a:r>
            <a:endParaRPr lang="zh-CN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571472" y="1785926"/>
            <a:ext cx="857252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altLang="zh-CN" sz="32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What did Sam’s friend have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32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     on their heads?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35730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They had cups on their heads.</a:t>
            </a:r>
            <a:endParaRPr lang="zh-CN" alt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动作按钮: 声音 6">
            <a:hlinkClick r:id="rId3" action="ppaction://hlinkfile" highlightClick="1">
              <a:snd r:embed="rId2" name="applause.wav"/>
            </a:hlinkClick>
          </p:cNvPr>
          <p:cNvSpPr/>
          <p:nvPr/>
        </p:nvSpPr>
        <p:spPr bwMode="auto">
          <a:xfrm>
            <a:off x="7092280" y="5445224"/>
            <a:ext cx="1296144" cy="936104"/>
          </a:xfrm>
          <a:prstGeom prst="actionButtonSound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23839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412776"/>
            <a:ext cx="7744944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3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2. Why did the children laugh?   </a:t>
            </a:r>
            <a:endParaRPr lang="en-US" altLang="zh-CN" sz="3600" b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2" y="4279288"/>
            <a:ext cx="857252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32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3.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did Sam bring for his friends?</a:t>
            </a:r>
            <a:endParaRPr lang="en-US" altLang="zh-CN" sz="3200" b="1" dirty="0" smtClean="0">
              <a:solidFill>
                <a:srgbClr val="0000FF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263064"/>
            <a:ext cx="7955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Because Amy asked </a:t>
            </a:r>
            <a:r>
              <a:rPr lang="en-US" altLang="zh-CN" sz="2800" b="1" dirty="0" err="1" smtClean="0">
                <a:solidFill>
                  <a:schemeClr val="accent1">
                    <a:lumMod val="50000"/>
                  </a:schemeClr>
                </a:solidFill>
              </a:rPr>
              <a:t>Lingling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 to bring some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caps. But </a:t>
            </a:r>
            <a:r>
              <a:rPr lang="en-US" altLang="zh-CN" sz="2800" b="1" dirty="0" err="1" smtClean="0">
                <a:solidFill>
                  <a:schemeClr val="accent1">
                    <a:lumMod val="50000"/>
                  </a:schemeClr>
                </a:solidFill>
              </a:rPr>
              <a:t>Lingling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 brought some cups. And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they put the cups on their heads. 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072074"/>
            <a:ext cx="7632848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He brought some baseball caps for them.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48680"/>
            <a:ext cx="6409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看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动画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回答更多问题。</a:t>
            </a:r>
            <a:endParaRPr lang="zh-CN" altLang="en-US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29108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5068685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They had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on their heads.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5479"/>
            <a:ext cx="1071569" cy="105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86578" y="257174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cup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4211429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cups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2801"/>
            <a:ext cx="1523683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14612" y="4854371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cups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1000108"/>
            <a:ext cx="835821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Bef>
                <a:spcPts val="6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1. What did Sam’s friend have on their heads?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14744" y="5302765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horse —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zh-CN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22970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3786182" y="1802303"/>
            <a:ext cx="1768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cup —</a:t>
            </a:r>
          </a:p>
        </p:txBody>
      </p:sp>
      <p:sp>
        <p:nvSpPr>
          <p:cNvPr id="10" name="矩形 9"/>
          <p:cNvSpPr/>
          <p:nvPr/>
        </p:nvSpPr>
        <p:spPr>
          <a:xfrm>
            <a:off x="5632458" y="1802303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2588121"/>
            <a:ext cx="1800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bad —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5598591" y="2603114"/>
            <a:ext cx="1063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14744" y="3445377"/>
            <a:ext cx="1941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duck—</a:t>
            </a:r>
            <a:endParaRPr lang="zh-CN" altLang="en-US" sz="4400" dirty="0"/>
          </a:p>
        </p:txBody>
      </p:sp>
      <p:sp>
        <p:nvSpPr>
          <p:cNvPr id="15" name="矩形 14"/>
          <p:cNvSpPr/>
          <p:nvPr/>
        </p:nvSpPr>
        <p:spPr>
          <a:xfrm>
            <a:off x="5605999" y="3441673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dark</a:t>
            </a:r>
            <a:endParaRPr lang="en-US" altLang="zh-CN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14744" y="4374071"/>
            <a:ext cx="1895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ship —</a:t>
            </a:r>
            <a:endParaRPr lang="zh-CN" altLang="en-US" sz="4400" dirty="0"/>
          </a:p>
        </p:txBody>
      </p:sp>
      <p:sp>
        <p:nvSpPr>
          <p:cNvPr id="17" name="矩形 16"/>
          <p:cNvSpPr/>
          <p:nvPr/>
        </p:nvSpPr>
        <p:spPr>
          <a:xfrm>
            <a:off x="5715008" y="4302633"/>
            <a:ext cx="1673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矩形 17"/>
          <p:cNvSpPr/>
          <p:nvPr/>
        </p:nvSpPr>
        <p:spPr>
          <a:xfrm>
            <a:off x="5786446" y="5302765"/>
            <a:ext cx="2143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96942" y="548680"/>
            <a:ext cx="3855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隶书" pitchFamily="2" charset="-122"/>
                <a:ea typeface="华文隶书" pitchFamily="2" charset="-122"/>
              </a:rPr>
              <a:t>找个好邻居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图片 1" descr="t017a452eee907cd140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67744" y="908720"/>
            <a:ext cx="2597236" cy="2520280"/>
          </a:xfrm>
          <a:prstGeom prst="rect">
            <a:avLst/>
          </a:prstGeom>
          <a:noFill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 rot="10800000" flipV="1">
            <a:off x="1907704" y="4765794"/>
            <a:ext cx="568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He is </a:t>
            </a:r>
            <a:r>
              <a:rPr lang="en-US" altLang="zh-CN" sz="4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playing baseball</a:t>
            </a:r>
            <a:r>
              <a:rPr lang="en-US" altLang="zh-CN" sz="4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.</a:t>
            </a: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86104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What’s he doing? </a:t>
            </a:r>
            <a:endParaRPr lang="zh-CN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07704" y="5589240"/>
            <a:ext cx="6877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He’s wearing </a:t>
            </a:r>
            <a:r>
              <a:rPr lang="en-US" altLang="zh-CN" sz="4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 baseball cap</a:t>
            </a:r>
            <a:r>
              <a:rPr lang="en-US" altLang="zh-CN" sz="4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. </a:t>
            </a:r>
            <a:endParaRPr lang="zh-CN" altLang="en-US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appdata\roaming\360se6\User Data\temp\t015daacada079070f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32187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 rot="10800000" flipV="1">
            <a:off x="1259632" y="3573016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What are they doing?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They are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playing a baseball game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主题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PPT课件模板</Template>
  <TotalTime>879</TotalTime>
  <Words>385</Words>
  <Application>Microsoft Office PowerPoint</Application>
  <PresentationFormat>全屏显示(4:3)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cb</cp:lastModifiedBy>
  <cp:revision>172</cp:revision>
  <dcterms:created xsi:type="dcterms:W3CDTF">2016-04-06T06:11:00Z</dcterms:created>
  <dcterms:modified xsi:type="dcterms:W3CDTF">2016-07-12T06:44:29Z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