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338" r:id="rId2"/>
    <p:sldId id="378" r:id="rId3"/>
    <p:sldId id="360" r:id="rId4"/>
    <p:sldId id="361" r:id="rId5"/>
    <p:sldId id="266" r:id="rId6"/>
    <p:sldId id="350" r:id="rId7"/>
    <p:sldId id="362" r:id="rId8"/>
    <p:sldId id="364" r:id="rId9"/>
    <p:sldId id="365" r:id="rId10"/>
    <p:sldId id="367" r:id="rId11"/>
    <p:sldId id="368" r:id="rId12"/>
    <p:sldId id="363" r:id="rId13"/>
    <p:sldId id="370" r:id="rId14"/>
    <p:sldId id="371" r:id="rId15"/>
    <p:sldId id="372" r:id="rId16"/>
    <p:sldId id="373" r:id="rId17"/>
    <p:sldId id="374" r:id="rId18"/>
    <p:sldId id="375" r:id="rId19"/>
    <p:sldId id="377" r:id="rId20"/>
    <p:sldId id="379" r:id="rId21"/>
    <p:sldId id="380" r:id="rId22"/>
    <p:sldId id="339" r:id="rId23"/>
    <p:sldId id="341" r:id="rId24"/>
    <p:sldId id="352" r:id="rId25"/>
    <p:sldId id="344" r:id="rId26"/>
    <p:sldId id="345" r:id="rId27"/>
    <p:sldId id="353" r:id="rId28"/>
    <p:sldId id="354" r:id="rId29"/>
    <p:sldId id="342" r:id="rId30"/>
    <p:sldId id="349" r:id="rId31"/>
    <p:sldId id="343" r:id="rId32"/>
    <p:sldId id="357" r:id="rId33"/>
    <p:sldId id="358" r:id="rId34"/>
    <p:sldId id="359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697"/>
    <a:srgbClr val="0000FF"/>
    <a:srgbClr val="FFCCFF"/>
    <a:srgbClr val="CC99FF"/>
    <a:srgbClr val="FF99FF"/>
    <a:srgbClr val="009999"/>
    <a:srgbClr val="63034E"/>
    <a:srgbClr val="FF5050"/>
    <a:srgbClr val="3505BB"/>
    <a:srgbClr val="CCE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069" autoAdjust="0"/>
    <p:restoredTop sz="94660"/>
  </p:normalViewPr>
  <p:slideViewPr>
    <p:cSldViewPr>
      <p:cViewPr varScale="1">
        <p:scale>
          <a:sx n="65" d="100"/>
          <a:sy n="65" d="100"/>
        </p:scale>
        <p:origin x="-858" y="-114"/>
      </p:cViewPr>
      <p:guideLst>
        <p:guide orient="horz" pos="209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78D77-BE9F-4F3E-A0F3-EB43946848E9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CF1693-6061-4F64-BA7D-4A0EDDD6DC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ptwork\0723\서식용\BL01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2500313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00008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0850" y="609600"/>
            <a:ext cx="188595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50545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ptwork\0723\서식용\BL01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2500313"/>
            <a:ext cx="10715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00008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1752600"/>
            <a:ext cx="3581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76800" y="1752600"/>
            <a:ext cx="3581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ptwork\0723\서식용\BL01_4_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609600"/>
            <a:ext cx="7543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752600"/>
            <a:ext cx="7315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3163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1">
              <a:defRPr sz="1400">
                <a:latin typeface="+mn-lt"/>
                <a:ea typeface="+mn-ea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16300" y="62277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latinLnBrk="1">
              <a:defRPr sz="1400"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1">
              <a:defRPr sz="1400">
                <a:latin typeface="+mn-lt"/>
                <a:ea typeface="+mn-ea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椭圆 10"/>
          <p:cNvSpPr/>
          <p:nvPr/>
        </p:nvSpPr>
        <p:spPr bwMode="auto">
          <a:xfrm>
            <a:off x="71438" y="142875"/>
            <a:ext cx="928687" cy="1000125"/>
          </a:xfrm>
          <a:prstGeom prst="ellipse">
            <a:avLst/>
          </a:prstGeom>
          <a:solidFill>
            <a:schemeClr val="accent3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latinLnBrk="1"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33" name="图片 8" descr="LOGO.jpg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287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3200">
          <a:solidFill>
            <a:srgbClr val="000080"/>
          </a:solidFill>
          <a:latin typeface="-소망B" pitchFamily="18" charset="-127"/>
          <a:ea typeface="-소망B" pitchFamily="18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C:\Users\Administrator\Desktop\M8+M10&#20849;4&#20010;&#21333;&#20803;\M8U1&#27963;&#21160;1&#24405;&#38899;.mp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00100" y="4929198"/>
            <a:ext cx="6400800" cy="1285875"/>
          </a:xfrm>
        </p:spPr>
        <p:txBody>
          <a:bodyPr/>
          <a:lstStyle/>
          <a:p>
            <a:r>
              <a:rPr lang="zh-CN" altLang="en-US" b="1" dirty="0" smtClean="0">
                <a:ea typeface="黑体" pitchFamily="2" charset="-122"/>
              </a:rPr>
              <a:t>新标准英语</a:t>
            </a:r>
            <a:endParaRPr lang="en-US" altLang="zh-CN" b="1" dirty="0" smtClean="0">
              <a:ea typeface="黑体" pitchFamily="2" charset="-122"/>
            </a:endParaRPr>
          </a:p>
          <a:p>
            <a:r>
              <a:rPr lang="zh-CN" altLang="en-US" b="1" dirty="0" smtClean="0">
                <a:ea typeface="黑体" pitchFamily="2" charset="-122"/>
              </a:rPr>
              <a:t>一年级起点六年级下册</a:t>
            </a:r>
            <a:endParaRPr lang="en-US" altLang="zh-CN" b="1" dirty="0" smtClean="0">
              <a:ea typeface="黑体" pitchFamily="2" charset="-122"/>
            </a:endParaRPr>
          </a:p>
        </p:txBody>
      </p:sp>
      <p:pic>
        <p:nvPicPr>
          <p:cNvPr id="14339" name="Picture 12" descr="C:\Documents and Settings\Administrator\Local Settings\Temporary Internet Files\Content.IE5\3QLB9KBU\MC90034335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75" y="4857750"/>
            <a:ext cx="17430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矩形 4"/>
          <p:cNvSpPr>
            <a:spLocks noChangeArrowheads="1"/>
          </p:cNvSpPr>
          <p:nvPr/>
        </p:nvSpPr>
        <p:spPr bwMode="auto">
          <a:xfrm>
            <a:off x="1785918" y="2214554"/>
            <a:ext cx="6715172" cy="1618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 latinLnBrk="1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800" b="1" dirty="0" smtClean="0">
                <a:solidFill>
                  <a:srgbClr val="000080"/>
                </a:solidFill>
                <a:latin typeface="Times New Roman" pitchFamily="18" charset="0"/>
                <a:ea typeface="黑体" pitchFamily="2" charset="-122"/>
              </a:rPr>
              <a:t>Module 8 </a:t>
            </a:r>
          </a:p>
          <a:p>
            <a:pPr algn="ctr" fontAlgn="base" latinLnBrk="1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800" b="1" dirty="0" smtClean="0">
                <a:solidFill>
                  <a:srgbClr val="000080"/>
                </a:solidFill>
                <a:latin typeface="Times New Roman" pitchFamily="18" charset="0"/>
                <a:ea typeface="黑体" pitchFamily="2" charset="-122"/>
              </a:rPr>
              <a:t>Unit1 Why do you have cups </a:t>
            </a:r>
          </a:p>
          <a:p>
            <a:pPr algn="ctr" fontAlgn="base" latinLnBrk="1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800" b="1" dirty="0" smtClean="0">
                <a:solidFill>
                  <a:srgbClr val="000080"/>
                </a:solidFill>
                <a:latin typeface="Times New Roman" pitchFamily="18" charset="0"/>
                <a:ea typeface="黑体" pitchFamily="2" charset="-122"/>
              </a:rPr>
              <a:t>on your heads?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285992"/>
            <a:ext cx="291083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785786" y="5068685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They had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en-US" altLang="zh-CN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on their heads.</a:t>
            </a:r>
            <a:endParaRPr lang="zh-CN" alt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86578" y="2571744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ps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29454" y="4211429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cups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782801"/>
            <a:ext cx="1523683" cy="128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714612" y="4854371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cups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034" y="1000108"/>
            <a:ext cx="83582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1. What did Sam’s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friends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have on their heads?   </a:t>
            </a:r>
          </a:p>
        </p:txBody>
      </p:sp>
      <p:pic>
        <p:nvPicPr>
          <p:cNvPr id="11" name="Picture 2" descr="http://upload.ecvv.com/upload/Product/20094/China_baseball_caps200943225252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857364"/>
            <a:ext cx="1857388" cy="1706206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412776"/>
            <a:ext cx="7744944" cy="1651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r>
              <a:rPr lang="en-US" altLang="zh-CN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</a:t>
            </a:r>
            <a:r>
              <a:rPr lang="en-US" altLang="zh-CN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 </a:t>
            </a:r>
            <a:r>
              <a:rPr lang="en-US" altLang="zh-CN" sz="36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Why </a:t>
            </a:r>
            <a:r>
              <a:rPr lang="en-US" altLang="zh-CN" sz="36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did the children </a:t>
            </a:r>
            <a:r>
              <a:rPr lang="en-US" altLang="zh-CN" sz="36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have cups on </a:t>
            </a:r>
            <a:r>
              <a:rPr lang="en-US" altLang="zh-CN" sz="36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t</a:t>
            </a:r>
            <a:r>
              <a:rPr lang="en-US" altLang="zh-CN" sz="36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heir</a:t>
            </a:r>
            <a:r>
              <a:rPr lang="en-US" altLang="zh-CN" sz="36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 heads ? </a:t>
            </a:r>
            <a:endParaRPr lang="en-US" altLang="zh-CN" sz="3600" b="1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548680"/>
            <a:ext cx="52918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Watch and answer .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2050" name="ShockwaveFlash1" r:id="rId2" imgW="8604553" imgH="5544324"/>
    </p:controls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3143248"/>
            <a:ext cx="77867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</a:rPr>
              <a:t>Because </a:t>
            </a:r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</a:rPr>
              <a:t>they planned to play baseball 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</a:rPr>
              <a:t>Amy </a:t>
            </a:r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</a:rPr>
              <a:t>asked </a:t>
            </a:r>
            <a:r>
              <a:rPr lang="en-US" altLang="zh-CN" sz="2800" b="1" dirty="0" err="1" smtClean="0">
                <a:solidFill>
                  <a:schemeClr val="accent1">
                    <a:lumMod val="50000"/>
                  </a:schemeClr>
                </a:solidFill>
              </a:rPr>
              <a:t>Lingling</a:t>
            </a:r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</a:rPr>
              <a:t> to bring some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c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aps </a:t>
            </a:r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</a:rPr>
              <a:t>for the game . </a:t>
            </a:r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</a:rPr>
              <a:t>But </a:t>
            </a:r>
            <a:r>
              <a:rPr lang="en-US" altLang="zh-CN" sz="2800" b="1" dirty="0" err="1" smtClean="0">
                <a:solidFill>
                  <a:schemeClr val="accent1">
                    <a:lumMod val="50000"/>
                  </a:schemeClr>
                </a:solidFill>
              </a:rPr>
              <a:t>Lingling</a:t>
            </a:r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</a:rPr>
              <a:t> brought some 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cups</a:t>
            </a:r>
            <a:r>
              <a:rPr lang="en-US" altLang="zh-CN" sz="2800" b="1" dirty="0" smtClean="0">
                <a:solidFill>
                  <a:schemeClr val="accent1">
                    <a:lumMod val="50000"/>
                  </a:schemeClr>
                </a:solidFill>
              </a:rPr>
              <a:t> .</a:t>
            </a:r>
            <a:endParaRPr lang="en-US" altLang="zh-CN" sz="28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548680"/>
            <a:ext cx="52918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Watch and answer .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1214422"/>
            <a:ext cx="7744944" cy="1651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r>
              <a:rPr lang="en-US" altLang="zh-CN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</a:t>
            </a:r>
            <a:r>
              <a:rPr lang="en-US" altLang="zh-CN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 </a:t>
            </a:r>
            <a:r>
              <a:rPr lang="en-US" altLang="zh-CN" sz="36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Why </a:t>
            </a:r>
            <a:r>
              <a:rPr lang="en-US" altLang="zh-CN" sz="36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did the children </a:t>
            </a:r>
            <a:r>
              <a:rPr lang="en-US" altLang="zh-CN" sz="36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have cups on </a:t>
            </a:r>
            <a:r>
              <a:rPr lang="en-US" altLang="zh-CN" sz="36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t</a:t>
            </a:r>
            <a:r>
              <a:rPr lang="en-US" altLang="zh-CN" sz="36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heir</a:t>
            </a:r>
            <a:r>
              <a:rPr lang="en-US" altLang="zh-CN" sz="3600" b="1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  heads ? </a:t>
            </a:r>
            <a:endParaRPr lang="en-US" altLang="zh-CN" sz="3600" b="1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1214422"/>
            <a:ext cx="7744944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endParaRPr lang="en-US" altLang="zh-CN" sz="3600" b="1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 l="21962" t="11719" r="22035" b="17725"/>
          <a:stretch>
            <a:fillRect/>
          </a:stretch>
        </p:blipFill>
        <p:spPr bwMode="auto">
          <a:xfrm>
            <a:off x="-64" y="-142900"/>
            <a:ext cx="9144064" cy="6477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3714744" y="6273225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犯错误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3357554" y="5786454"/>
            <a:ext cx="2214578" cy="57150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14744" y="5302765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horse —</a:t>
            </a:r>
            <a:r>
              <a:rPr lang="en-US" altLang="zh-CN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zh-CN" altLang="en-US" sz="4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86182" y="1802303"/>
            <a:ext cx="176843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cup —</a:t>
            </a:r>
          </a:p>
        </p:txBody>
      </p:sp>
      <p:sp>
        <p:nvSpPr>
          <p:cNvPr id="10" name="矩形 9"/>
          <p:cNvSpPr/>
          <p:nvPr/>
        </p:nvSpPr>
        <p:spPr>
          <a:xfrm>
            <a:off x="5632458" y="1802303"/>
            <a:ext cx="10310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cap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86182" y="2588121"/>
            <a:ext cx="180049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bad —</a:t>
            </a:r>
            <a:endParaRPr lang="zh-CN" altLang="en-US" sz="2000" dirty="0"/>
          </a:p>
        </p:txBody>
      </p:sp>
      <p:sp>
        <p:nvSpPr>
          <p:cNvPr id="12" name="矩形 11"/>
          <p:cNvSpPr/>
          <p:nvPr/>
        </p:nvSpPr>
        <p:spPr>
          <a:xfrm>
            <a:off x="5598591" y="2603114"/>
            <a:ext cx="10631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bed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14744" y="3445377"/>
            <a:ext cx="19415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duck—</a:t>
            </a:r>
            <a:endParaRPr lang="zh-CN" altLang="en-US" sz="4400" dirty="0"/>
          </a:p>
        </p:txBody>
      </p:sp>
      <p:sp>
        <p:nvSpPr>
          <p:cNvPr id="15" name="矩形 14"/>
          <p:cNvSpPr/>
          <p:nvPr/>
        </p:nvSpPr>
        <p:spPr>
          <a:xfrm>
            <a:off x="5605999" y="3441673"/>
            <a:ext cx="13452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dark</a:t>
            </a:r>
            <a:endParaRPr lang="en-US" altLang="zh-CN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14744" y="4374071"/>
            <a:ext cx="18950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ship —</a:t>
            </a:r>
            <a:endParaRPr lang="zh-CN" altLang="en-US" sz="4400" dirty="0"/>
          </a:p>
        </p:txBody>
      </p:sp>
      <p:sp>
        <p:nvSpPr>
          <p:cNvPr id="17" name="矩形 16"/>
          <p:cNvSpPr/>
          <p:nvPr/>
        </p:nvSpPr>
        <p:spPr>
          <a:xfrm>
            <a:off x="5715008" y="4302633"/>
            <a:ext cx="167385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sheep</a:t>
            </a: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8" name="矩形 17"/>
          <p:cNvSpPr/>
          <p:nvPr/>
        </p:nvSpPr>
        <p:spPr>
          <a:xfrm>
            <a:off x="5786446" y="5302765"/>
            <a:ext cx="21431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house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214290"/>
            <a:ext cx="914545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Can you tell me some English</a:t>
            </a:r>
          </a:p>
          <a:p>
            <a:r>
              <a:rPr lang="en-US" altLang="zh-CN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w</a:t>
            </a:r>
            <a:r>
              <a:rPr lang="en-US" altLang="zh-CN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ords that is easy to </a:t>
            </a:r>
            <a:r>
              <a:rPr lang="en-US" altLang="zh-CN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make mistakes </a:t>
            </a:r>
            <a:r>
              <a:rPr lang="en-US" altLang="zh-CN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华文隶书" pitchFamily="2" charset="-122"/>
                <a:ea typeface="华文隶书" pitchFamily="2" charset="-122"/>
              </a:rPr>
              <a:t>?</a:t>
            </a:r>
            <a:endParaRPr lang="zh-CN" altLang="en-US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/>
          <a:srcRect l="21998" t="11914" r="22547" b="16797"/>
          <a:stretch>
            <a:fillRect/>
          </a:stretch>
        </p:blipFill>
        <p:spPr bwMode="auto">
          <a:xfrm>
            <a:off x="928662" y="857232"/>
            <a:ext cx="721523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71472" y="0"/>
            <a:ext cx="8572528" cy="901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      </a:t>
            </a:r>
            <a:r>
              <a:rPr lang="en-US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What </a:t>
            </a:r>
            <a:r>
              <a:rPr lang="en-US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was in</a:t>
            </a:r>
            <a:r>
              <a:rPr lang="en-US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Sam’s bag?</a:t>
            </a:r>
            <a:endParaRPr lang="en-US" altLang="zh-CN" sz="4000" b="1" dirty="0" smtClean="0">
              <a:solidFill>
                <a:srgbClr val="0000FF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472" y="0"/>
            <a:ext cx="8572528" cy="901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      </a:t>
            </a:r>
            <a:r>
              <a:rPr lang="en-US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What </a:t>
            </a:r>
            <a:r>
              <a:rPr lang="en-US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was in</a:t>
            </a:r>
            <a:r>
              <a:rPr lang="en-US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Sam’s bag?</a:t>
            </a:r>
            <a:endParaRPr lang="en-US" altLang="zh-CN" sz="4000" b="1" dirty="0" smtClean="0">
              <a:solidFill>
                <a:srgbClr val="0000FF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1472" y="5929330"/>
            <a:ext cx="857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r>
              <a:rPr lang="en-US" altLang="zh-CN" sz="36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There 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were</a:t>
            </a:r>
            <a:r>
              <a:rPr lang="en-US" altLang="zh-CN" sz="36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baseball caps .</a:t>
            </a:r>
            <a:endParaRPr lang="en-US" altLang="zh-CN" sz="3600" b="1" dirty="0" smtClean="0">
              <a:solidFill>
                <a:srgbClr val="0000FF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 l="21962" t="11719" r="22035" b="17968"/>
          <a:stretch>
            <a:fillRect/>
          </a:stretch>
        </p:blipFill>
        <p:spPr bwMode="auto">
          <a:xfrm>
            <a:off x="857224" y="857232"/>
            <a:ext cx="728667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 l="21962" t="11719" r="21486" b="17968"/>
          <a:stretch>
            <a:fillRect/>
          </a:stretch>
        </p:blipFill>
        <p:spPr bwMode="auto">
          <a:xfrm>
            <a:off x="714348" y="928670"/>
            <a:ext cx="7929618" cy="554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1472" y="0"/>
            <a:ext cx="8572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      </a:t>
            </a:r>
            <a:r>
              <a:rPr lang="en-US" sz="40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What did they do then ?</a:t>
            </a:r>
            <a:endParaRPr lang="en-US" altLang="zh-CN" sz="4000" b="1" dirty="0" smtClean="0">
              <a:solidFill>
                <a:srgbClr val="0000FF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71472" y="642918"/>
            <a:ext cx="8572528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 They went  to the _____________</a:t>
            </a:r>
          </a:p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and ______________________</a:t>
            </a:r>
            <a:endParaRPr lang="en-US" altLang="zh-CN" sz="4000" b="1" dirty="0" smtClean="0">
              <a:solidFill>
                <a:srgbClr val="0000FF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7686" y="500042"/>
            <a:ext cx="7744944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r>
              <a:rPr lang="en-US" altLang="zh-CN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playground   </a:t>
            </a:r>
            <a:endParaRPr lang="en-US" altLang="zh-CN" sz="3600" b="1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pic>
        <p:nvPicPr>
          <p:cNvPr id="47106" name="Picture 2" descr="http://img5.imgtn.bdimg.com/it/u=1876190402,2131425435&amp;fm=117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48500" y="571480"/>
            <a:ext cx="2095500" cy="1390651"/>
          </a:xfrm>
          <a:prstGeom prst="rect">
            <a:avLst/>
          </a:prstGeom>
          <a:noFill/>
        </p:spPr>
      </p:pic>
      <p:pic>
        <p:nvPicPr>
          <p:cNvPr id="47108" name="Picture 4" descr="http://a.cphotos.bdimg.com/timg?image&amp;quality=100&amp;size=b4000_4000&amp;sec=1493295833&amp;di=516fbac782efa23c69a3c79095dbf3bd&amp;src=http://www.yjyj95.com/uploads/allimg/140615/1-1406151A0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357430"/>
            <a:ext cx="4800600" cy="3009901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399056" y="1357298"/>
            <a:ext cx="7744944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r>
              <a:rPr lang="en-US" altLang="zh-CN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p</a:t>
            </a:r>
            <a:r>
              <a:rPr lang="en-US" altLang="zh-CN" sz="36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layed baseball together.   </a:t>
            </a:r>
            <a:endParaRPr lang="en-US" altLang="zh-CN" sz="3600" b="1" dirty="0" smtClean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714348" y="571480"/>
            <a:ext cx="7500990" cy="914400"/>
          </a:xfrm>
        </p:spPr>
        <p:txBody>
          <a:bodyPr/>
          <a:lstStyle/>
          <a:p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1857356" y="2143116"/>
            <a:ext cx="686136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Listen and guess </a:t>
            </a:r>
            <a:r>
              <a:rPr lang="zh-CN" alt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。</a:t>
            </a:r>
            <a:endParaRPr lang="en-US" altLang="zh-CN" sz="5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altLang="zh-CN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Who’s that ?</a:t>
            </a:r>
            <a:endParaRPr lang="zh-CN" altLang="en-US" sz="5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53250" name="ShockwaveFlash1" r:id="rId2" imgW="8747485" imgH="5616076"/>
    </p:controls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500042"/>
            <a:ext cx="8358214" cy="986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Act the dialogue .</a:t>
            </a: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  </a:t>
            </a:r>
            <a:endParaRPr lang="en-US" altLang="zh-CN" sz="4400" b="1" dirty="0" smtClean="0">
              <a:solidFill>
                <a:srgbClr val="FF0000"/>
              </a:solidFill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285992"/>
            <a:ext cx="291083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785786" y="5068685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They had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en-US" altLang="zh-CN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on their heads.</a:t>
            </a:r>
            <a:endParaRPr lang="zh-CN" alt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425479"/>
            <a:ext cx="1071569" cy="1053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786578" y="2571744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cup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29454" y="4211429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cups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782801"/>
            <a:ext cx="1523683" cy="128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714612" y="4854371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cups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10" y="1000108"/>
            <a:ext cx="8358214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spcBef>
                <a:spcPts val="6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1. What did Sam’s friend have on their heads?  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" name="图片 1" descr="t017a452eee907cd140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2267744" y="908720"/>
            <a:ext cx="2597236" cy="2520280"/>
          </a:xfrm>
          <a:prstGeom prst="rect">
            <a:avLst/>
          </a:prstGeom>
          <a:noFill/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 rot="10800000" flipV="1">
            <a:off x="1907704" y="4765794"/>
            <a:ext cx="56886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He is </a:t>
            </a:r>
            <a:r>
              <a:rPr lang="en-US" altLang="zh-CN" sz="40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playing baseball</a:t>
            </a:r>
            <a:r>
              <a:rPr lang="en-US" altLang="zh-CN" sz="40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endParaRPr kumimoji="0" lang="en-US" altLang="zh-CN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3861048"/>
            <a:ext cx="4320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What’s he doing? </a:t>
            </a:r>
            <a:endParaRPr lang="zh-CN" altLang="en-US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7704" y="5589240"/>
            <a:ext cx="68775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He’s wearing </a:t>
            </a:r>
            <a:r>
              <a:rPr lang="en-US" altLang="zh-CN" sz="40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a baseball cap</a:t>
            </a:r>
            <a:r>
              <a:rPr lang="en-US" altLang="zh-CN" sz="4000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. </a:t>
            </a:r>
            <a:endParaRPr lang="zh-CN" altLang="en-US" sz="40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appdata\roaming\360se6\User Data\temp\t015daacada079070f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908720"/>
            <a:ext cx="321870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 rot="10800000" flipV="1">
            <a:off x="1259632" y="3573016"/>
            <a:ext cx="75608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What are they doing? </a:t>
            </a: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They are 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playing a baseball game</a:t>
            </a: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.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4976" y="1916832"/>
            <a:ext cx="4176464" cy="2785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246904" y="5013176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brought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some caps for the game.</a:t>
            </a:r>
            <a:endParaRPr lang="zh-CN" altLang="en-US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06944" y="908720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What did Sam </a:t>
            </a:r>
            <a:r>
              <a:rPr lang="en-US" altLang="zh-CN" sz="3600" b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bring</a:t>
            </a:r>
            <a:r>
              <a:rPr lang="en-US" altLang="zh-CN" sz="3600" b="1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? 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32856"/>
            <a:ext cx="698477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95736" y="3035896"/>
            <a:ext cx="2376264" cy="26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ts val="4300"/>
              </a:lnSpc>
              <a:spcBef>
                <a:spcPts val="1800"/>
              </a:spcBef>
              <a:spcAft>
                <a:spcPts val="1800"/>
              </a:spcAft>
            </a:pPr>
            <a:r>
              <a:rPr kumimoji="0" lang="en-US" altLang="zh-CN" sz="5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bring</a:t>
            </a:r>
            <a:r>
              <a:rPr lang="en-US" altLang="zh-CN" sz="5400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--</a:t>
            </a:r>
            <a:r>
              <a:rPr kumimoji="0" lang="en-US" altLang="zh-CN" sz="5400" b="0" i="0" u="none" strike="noStrike" cap="none" normalizeH="0" baseline="0" dirty="0" smtClean="0">
                <a:ln>
                  <a:noFill/>
                </a:ln>
                <a:solidFill>
                  <a:srgbClr val="FF505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</a:t>
            </a:r>
            <a:endParaRPr kumimoji="0" lang="en-US" altLang="zh-CN" sz="5400" b="0" i="0" u="none" strike="noStrike" cap="none" normalizeH="0" baseline="0" dirty="0" smtClean="0">
              <a:ln>
                <a:noFill/>
              </a:ln>
              <a:solidFill>
                <a:srgbClr val="009999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lvl="0" fontAlgn="base">
              <a:lnSpc>
                <a:spcPts val="4300"/>
              </a:lnSpc>
              <a:spcBef>
                <a:spcPts val="1800"/>
              </a:spcBef>
              <a:spcAft>
                <a:spcPts val="1800"/>
              </a:spcAft>
            </a:pPr>
            <a:r>
              <a:rPr lang="en-US" altLang="zh-CN" sz="5400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buy </a:t>
            </a:r>
            <a:r>
              <a:rPr lang="en-US" altLang="zh-CN" sz="5400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--</a:t>
            </a:r>
            <a:endParaRPr lang="en-US" altLang="zh-CN" sz="5400" dirty="0" smtClean="0">
              <a:solidFill>
                <a:srgbClr val="009999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lvl="0" fontAlgn="base">
              <a:lnSpc>
                <a:spcPts val="4300"/>
              </a:lnSpc>
              <a:spcBef>
                <a:spcPts val="1800"/>
              </a:spcBef>
              <a:spcAft>
                <a:spcPts val="1800"/>
              </a:spcAft>
            </a:pPr>
            <a:r>
              <a:rPr lang="en-US" altLang="zh-CN" sz="5400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think</a:t>
            </a:r>
            <a:r>
              <a:rPr lang="en-US" altLang="zh-CN" sz="5400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--</a:t>
            </a:r>
          </a:p>
        </p:txBody>
      </p:sp>
      <p:sp>
        <p:nvSpPr>
          <p:cNvPr id="4" name="矩形 3"/>
          <p:cNvSpPr/>
          <p:nvPr/>
        </p:nvSpPr>
        <p:spPr>
          <a:xfrm>
            <a:off x="2411760" y="548680"/>
            <a:ext cx="40446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与众不同（一）</a:t>
            </a:r>
            <a:endParaRPr lang="en-US" altLang="zh-CN" sz="40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zh-CN" altLang="en-US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我们</a:t>
            </a:r>
            <a:r>
              <a:rPr lang="zh-CN" altLang="en-US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过去很相似</a:t>
            </a:r>
            <a:endParaRPr lang="zh-CN" altLang="en-US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7984" y="2891880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009999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brought</a:t>
            </a:r>
            <a:endParaRPr lang="zh-CN" altLang="en-US" sz="4800" b="1" dirty="0"/>
          </a:p>
        </p:txBody>
      </p:sp>
      <p:sp>
        <p:nvSpPr>
          <p:cNvPr id="7" name="矩形 6"/>
          <p:cNvSpPr/>
          <p:nvPr/>
        </p:nvSpPr>
        <p:spPr>
          <a:xfrm>
            <a:off x="4499992" y="3827984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009999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bought</a:t>
            </a:r>
            <a:endParaRPr lang="zh-CN" altLang="en-US" sz="4800" b="1" dirty="0"/>
          </a:p>
        </p:txBody>
      </p:sp>
      <p:sp>
        <p:nvSpPr>
          <p:cNvPr id="8" name="矩形 7"/>
          <p:cNvSpPr/>
          <p:nvPr/>
        </p:nvSpPr>
        <p:spPr>
          <a:xfrm>
            <a:off x="4499992" y="4764088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solidFill>
                  <a:srgbClr val="009999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thought</a:t>
            </a:r>
            <a:endParaRPr lang="zh-CN" altLang="en-US" sz="48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2636912"/>
            <a:ext cx="2569934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catch---</a:t>
            </a:r>
          </a:p>
          <a:p>
            <a:endParaRPr lang="en-US" altLang="zh-CN" sz="5400" dirty="0" smtClean="0">
              <a:solidFill>
                <a:srgbClr val="FF505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r>
              <a:rPr lang="en-US" altLang="zh-CN" sz="5400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teach---</a:t>
            </a:r>
            <a:endParaRPr lang="zh-CN" altLang="en-US" sz="5400" dirty="0"/>
          </a:p>
        </p:txBody>
      </p:sp>
      <p:sp>
        <p:nvSpPr>
          <p:cNvPr id="3" name="矩形 2"/>
          <p:cNvSpPr/>
          <p:nvPr/>
        </p:nvSpPr>
        <p:spPr>
          <a:xfrm>
            <a:off x="4427984" y="4152424"/>
            <a:ext cx="21082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taught</a:t>
            </a:r>
            <a:endParaRPr lang="zh-CN" altLang="en-US" sz="5400" dirty="0"/>
          </a:p>
        </p:txBody>
      </p:sp>
      <p:sp>
        <p:nvSpPr>
          <p:cNvPr id="4" name="矩形 3"/>
          <p:cNvSpPr/>
          <p:nvPr/>
        </p:nvSpPr>
        <p:spPr>
          <a:xfrm>
            <a:off x="4427984" y="2568248"/>
            <a:ext cx="22621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caught</a:t>
            </a:r>
            <a:endParaRPr lang="zh-CN" altLang="en-US" sz="5400" dirty="0"/>
          </a:p>
        </p:txBody>
      </p:sp>
      <p:sp>
        <p:nvSpPr>
          <p:cNvPr id="5" name="矩形 4"/>
          <p:cNvSpPr/>
          <p:nvPr/>
        </p:nvSpPr>
        <p:spPr>
          <a:xfrm>
            <a:off x="1979712" y="692696"/>
            <a:ext cx="40446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与众不同（二）</a:t>
            </a:r>
            <a:endParaRPr lang="en-US" altLang="zh-CN" sz="40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zh-CN" altLang="en-US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我们</a:t>
            </a:r>
            <a:r>
              <a:rPr lang="zh-CN" altLang="en-US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过去很相似</a:t>
            </a:r>
            <a:endParaRPr lang="zh-CN" altLang="en-US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76056" y="908720"/>
            <a:ext cx="1872208" cy="5072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went</a:t>
            </a:r>
          </a:p>
          <a:p>
            <a:pPr lvl="0"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did </a:t>
            </a:r>
          </a:p>
          <a:p>
            <a:pPr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said</a:t>
            </a:r>
          </a:p>
          <a:p>
            <a:pPr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saw</a:t>
            </a:r>
          </a:p>
          <a:p>
            <a:pPr lvl="0"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came </a:t>
            </a:r>
          </a:p>
          <a:p>
            <a:pPr lvl="0"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had</a:t>
            </a:r>
          </a:p>
          <a:p>
            <a:pPr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made</a:t>
            </a:r>
            <a:endParaRPr lang="zh-CN" altLang="en-US" sz="4400" dirty="0"/>
          </a:p>
        </p:txBody>
      </p:sp>
      <p:sp>
        <p:nvSpPr>
          <p:cNvPr id="4" name="矩形 3"/>
          <p:cNvSpPr/>
          <p:nvPr/>
        </p:nvSpPr>
        <p:spPr>
          <a:xfrm>
            <a:off x="2699792" y="4653136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27784" y="908720"/>
            <a:ext cx="2304256" cy="511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go    --</a:t>
            </a:r>
          </a:p>
          <a:p>
            <a:pPr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do    --</a:t>
            </a:r>
          </a:p>
          <a:p>
            <a:pPr lvl="0"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say</a:t>
            </a:r>
            <a:r>
              <a:rPr lang="en-US" altLang="zh-CN" sz="4000" dirty="0" smtClean="0">
                <a:solidFill>
                  <a:srgbClr val="FF505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  </a:t>
            </a:r>
            <a:r>
              <a:rPr lang="en-US" altLang="zh-CN" sz="4000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--</a:t>
            </a:r>
          </a:p>
          <a:p>
            <a:pPr lvl="0"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see   --    </a:t>
            </a:r>
          </a:p>
          <a:p>
            <a:pPr lvl="0"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come --</a:t>
            </a:r>
          </a:p>
          <a:p>
            <a:pPr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have --</a:t>
            </a:r>
          </a:p>
          <a:p>
            <a:pPr fontAlgn="base">
              <a:lnSpc>
                <a:spcPts val="56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make --</a:t>
            </a:r>
            <a:endParaRPr lang="en-US" altLang="zh-CN" sz="4000" dirty="0" smtClean="0">
              <a:solidFill>
                <a:srgbClr val="FF505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9632" y="908720"/>
            <a:ext cx="861774" cy="5517231"/>
          </a:xfrm>
          <a:prstGeom prst="rect">
            <a:avLst/>
          </a:prstGeom>
          <a:noFill/>
          <a:effectLst>
            <a:outerShdw blurRad="50800" dist="50800" dir="5400000" algn="ctr" rotWithShape="0">
              <a:srgbClr val="C00000"/>
            </a:outerShdw>
          </a:effectLst>
        </p:spPr>
        <p:txBody>
          <a:bodyPr vert="eaVert" wrap="square" lIns="91440" tIns="45720" rIns="91440" bIns="45720">
            <a:spAutoFit/>
          </a:bodyPr>
          <a:lstStyle/>
          <a:p>
            <a:pPr algn="ctr"/>
            <a:r>
              <a:rPr lang="zh-CN" altLang="en-US" sz="4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99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我们各不相同（三）</a:t>
            </a:r>
            <a:endParaRPr lang="zh-CN" altLang="en-US" sz="4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99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1575284" y="1268760"/>
            <a:ext cx="633177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4857760"/>
            <a:ext cx="1622232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836712"/>
            <a:ext cx="368821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627784" y="5589240"/>
            <a:ext cx="39501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5050"/>
                </a:solidFill>
              </a:rPr>
              <a:t>The girl is smiling.</a:t>
            </a:r>
            <a:endParaRPr lang="zh-CN" altLang="en-US" sz="3200" b="1" dirty="0">
              <a:solidFill>
                <a:srgbClr val="FF505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31500" t="20300" r="31488" b="29301"/>
          <a:stretch>
            <a:fillRect/>
          </a:stretch>
        </p:blipFill>
        <p:spPr bwMode="auto">
          <a:xfrm>
            <a:off x="1214414" y="1000108"/>
            <a:ext cx="7072362" cy="5416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85852" y="357166"/>
            <a:ext cx="65468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C3399"/>
                </a:solidFill>
              </a:rPr>
              <a:t>What is Sam looking for?(</a:t>
            </a:r>
            <a:r>
              <a:rPr lang="zh-CN" altLang="en-US" sz="3600" dirty="0">
                <a:solidFill>
                  <a:srgbClr val="CC3399"/>
                </a:solidFill>
              </a:rPr>
              <a:t>寻找</a:t>
            </a:r>
            <a:r>
              <a:rPr lang="en-US" altLang="zh-CN" sz="3600" dirty="0">
                <a:solidFill>
                  <a:srgbClr val="CC3399"/>
                </a:solidFill>
              </a:rPr>
              <a:t>)</a:t>
            </a:r>
            <a:endParaRPr lang="zh-CN" altLang="en-US" sz="3600" dirty="0">
              <a:solidFill>
                <a:srgbClr val="CC3399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28728" y="4214818"/>
            <a:ext cx="187288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C3399"/>
                </a:solidFill>
              </a:rPr>
              <a:t>worried</a:t>
            </a:r>
          </a:p>
          <a:p>
            <a:r>
              <a:rPr lang="en-US" altLang="zh-CN" sz="2800" dirty="0" smtClean="0"/>
              <a:t>(</a:t>
            </a:r>
            <a:r>
              <a:rPr lang="zh-CN" altLang="en-US" sz="2800" dirty="0" smtClean="0"/>
              <a:t>着急的</a:t>
            </a:r>
            <a:r>
              <a:rPr lang="en-US" altLang="zh-CN" sz="2800" dirty="0" smtClean="0"/>
              <a:t>)</a:t>
            </a:r>
            <a:endParaRPr lang="zh-CN" altLang="en-US" sz="2800" dirty="0"/>
          </a:p>
        </p:txBody>
      </p:sp>
      <p:sp>
        <p:nvSpPr>
          <p:cNvPr id="7" name="椭圆 6"/>
          <p:cNvSpPr/>
          <p:nvPr/>
        </p:nvSpPr>
        <p:spPr bwMode="auto">
          <a:xfrm>
            <a:off x="3143240" y="4000504"/>
            <a:ext cx="1643074" cy="128588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 bwMode="auto">
          <a:xfrm>
            <a:off x="4427984" y="1643685"/>
            <a:ext cx="1584176" cy="1008112"/>
          </a:xfrm>
          <a:prstGeom prst="roundRect">
            <a:avLst/>
          </a:prstGeom>
          <a:solidFill>
            <a:srgbClr val="FF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50" charset="-127"/>
                <a:cs typeface="Arial" pitchFamily="34" charset="0"/>
              </a:rPr>
              <a:t>laugh</a:t>
            </a:r>
            <a:endParaRPr kumimoji="1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4499992" y="3011837"/>
            <a:ext cx="1584176" cy="1008112"/>
          </a:xfrm>
          <a:prstGeom prst="roundRect">
            <a:avLst/>
          </a:prstGeom>
          <a:solidFill>
            <a:srgbClr val="FF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50" charset="-127"/>
                <a:cs typeface="Arial" pitchFamily="34" charset="0"/>
              </a:rPr>
              <a:t>happy</a:t>
            </a:r>
            <a:endParaRPr kumimoji="1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7648" y="5312749"/>
            <a:ext cx="4230582" cy="5611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A: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Why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are you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laughing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pic>
        <p:nvPicPr>
          <p:cNvPr id="27650" name="Picture 2" descr="c:\users\administrator\appdata\roaming\360se6\User Data\temp\t0102957663c21ef5d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4664" y="1643685"/>
            <a:ext cx="2208244" cy="230425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63688" y="4163965"/>
            <a:ext cx="424847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A:What are you doing? </a:t>
            </a:r>
          </a:p>
        </p:txBody>
      </p:sp>
      <p:sp>
        <p:nvSpPr>
          <p:cNvPr id="8" name="矩形 7"/>
          <p:cNvSpPr/>
          <p:nvPr/>
        </p:nvSpPr>
        <p:spPr>
          <a:xfrm>
            <a:off x="1782944" y="4740029"/>
            <a:ext cx="2800767" cy="5611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B: I’m </a:t>
            </a:r>
            <a:r>
              <a:rPr lang="en-US" altLang="zh-CN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laughing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5696" y="5892157"/>
            <a:ext cx="3726726" cy="5611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B: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Because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I’m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happy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1640" y="620688"/>
            <a:ext cx="526926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Ask and answer.</a:t>
            </a:r>
            <a:endParaRPr lang="zh-CN" alt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692696"/>
            <a:ext cx="2205003" cy="2482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圆角矩形 10"/>
          <p:cNvSpPr/>
          <p:nvPr/>
        </p:nvSpPr>
        <p:spPr bwMode="auto">
          <a:xfrm>
            <a:off x="1475656" y="3717032"/>
            <a:ext cx="1500198" cy="571504"/>
          </a:xfrm>
          <a:prstGeom prst="round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50" charset="-127"/>
                <a:cs typeface="Arial" pitchFamily="34" charset="0"/>
              </a:rPr>
              <a:t>cry</a:t>
            </a:r>
            <a:endParaRPr kumimoji="1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1475656" y="4729704"/>
            <a:ext cx="1500198" cy="571504"/>
          </a:xfrm>
          <a:prstGeom prst="round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50" charset="-127"/>
                <a:cs typeface="Arial" pitchFamily="34" charset="0"/>
              </a:rPr>
              <a:t>sad</a:t>
            </a:r>
            <a:endParaRPr kumimoji="1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5856" y="3429000"/>
            <a:ext cx="568863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A:Why are you crying?</a:t>
            </a:r>
          </a:p>
          <a:p>
            <a:pPr>
              <a:lnSpc>
                <a:spcPts val="36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ts val="6000"/>
              </a:lnSpc>
            </a:pPr>
            <a:r>
              <a:rPr lang="en-US" altLang="zh-CN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B: Because I’m sad. </a:t>
            </a:r>
            <a:endParaRPr lang="zh-CN" altLang="en-US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620688"/>
            <a:ext cx="1800200" cy="299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圆角矩形 3"/>
          <p:cNvSpPr/>
          <p:nvPr/>
        </p:nvSpPr>
        <p:spPr bwMode="auto">
          <a:xfrm>
            <a:off x="1043608" y="5022445"/>
            <a:ext cx="1643074" cy="571504"/>
          </a:xfrm>
          <a:prstGeom prst="round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50" charset="-127"/>
                <a:cs typeface="Arial" pitchFamily="34" charset="0"/>
              </a:rPr>
              <a:t>angry</a:t>
            </a:r>
            <a:endParaRPr kumimoji="1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1043608" y="3798309"/>
            <a:ext cx="1643074" cy="571504"/>
          </a:xfrm>
          <a:prstGeom prst="round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50" charset="-127"/>
                <a:cs typeface="Arial" pitchFamily="34" charset="0"/>
              </a:rPr>
              <a:t>shout</a:t>
            </a:r>
            <a:endParaRPr kumimoji="1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3294253"/>
            <a:ext cx="5934958" cy="2366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A:Why are you shouting? </a:t>
            </a:r>
          </a:p>
          <a:p>
            <a:pPr>
              <a:lnSpc>
                <a:spcPct val="20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B: Because I’m angry. 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692696"/>
            <a:ext cx="1883124" cy="2308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圆角矩形 2"/>
          <p:cNvSpPr/>
          <p:nvPr/>
        </p:nvSpPr>
        <p:spPr bwMode="auto">
          <a:xfrm>
            <a:off x="1331640" y="4801712"/>
            <a:ext cx="1643074" cy="571504"/>
          </a:xfrm>
          <a:prstGeom prst="round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50" charset="-127"/>
                <a:cs typeface="Arial" pitchFamily="34" charset="0"/>
              </a:rPr>
              <a:t>hungry</a:t>
            </a:r>
            <a:endParaRPr kumimoji="1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1331640" y="3645594"/>
            <a:ext cx="1643074" cy="571504"/>
          </a:xfrm>
          <a:prstGeom prst="round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굴림" pitchFamily="50" charset="-127"/>
                <a:cs typeface="Arial" pitchFamily="34" charset="0"/>
              </a:rPr>
              <a:t>eat</a:t>
            </a:r>
            <a:endParaRPr kumimoji="1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3068960"/>
            <a:ext cx="5473550" cy="2366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b="1" dirty="0" smtClean="0">
                <a:solidFill>
                  <a:srgbClr val="BE0697"/>
                </a:solidFill>
                <a:latin typeface="Times New Roman" pitchFamily="18" charset="0"/>
                <a:cs typeface="Times New Roman" pitchFamily="18" charset="0"/>
              </a:rPr>
              <a:t>A:Why are you eating? </a:t>
            </a:r>
          </a:p>
          <a:p>
            <a:pPr>
              <a:lnSpc>
                <a:spcPct val="200000"/>
              </a:lnSpc>
            </a:pPr>
            <a:r>
              <a:rPr lang="en-US" altLang="zh-CN" sz="4000" b="1" dirty="0" smtClean="0">
                <a:solidFill>
                  <a:srgbClr val="BE0697"/>
                </a:solidFill>
                <a:latin typeface="Times New Roman" pitchFamily="18" charset="0"/>
                <a:cs typeface="Times New Roman" pitchFamily="18" charset="0"/>
              </a:rPr>
              <a:t>B: Because I’m hungry. </a:t>
            </a:r>
            <a:endParaRPr lang="zh-CN" altLang="en-US" sz="4000" b="1" dirty="0">
              <a:solidFill>
                <a:srgbClr val="BE069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285860"/>
            <a:ext cx="828680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Homework</a:t>
            </a:r>
          </a:p>
          <a:p>
            <a:pPr>
              <a:lnSpc>
                <a:spcPct val="150000"/>
              </a:lnSpc>
            </a:pP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en-US" sz="2400" dirty="0" smtClean="0"/>
              <a:t>1. </a:t>
            </a:r>
            <a:r>
              <a:rPr lang="zh-CN" altLang="en-US" sz="2400" dirty="0" smtClean="0"/>
              <a:t>熟读课文。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2. </a:t>
            </a:r>
            <a:r>
              <a:rPr lang="zh-CN" altLang="en-US" sz="2400" dirty="0" smtClean="0"/>
              <a:t>看图简述故事。（选做）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3. </a:t>
            </a:r>
            <a:r>
              <a:rPr lang="zh-CN" altLang="en-US" sz="2400" dirty="0" smtClean="0"/>
              <a:t>同桌合作。一人做一动作或表情，同桌运用</a:t>
            </a:r>
            <a:r>
              <a:rPr lang="en-US" sz="2400" dirty="0" smtClean="0"/>
              <a:t>“Why...</a:t>
            </a:r>
            <a:r>
              <a:rPr lang="zh-CN" altLang="en-US" sz="2400" dirty="0" smtClean="0"/>
              <a:t>？</a:t>
            </a:r>
            <a:r>
              <a:rPr lang="en-US" sz="2400" dirty="0" smtClean="0"/>
              <a:t>”</a:t>
            </a:r>
            <a:r>
              <a:rPr lang="zh-CN" altLang="en-US" sz="2400" dirty="0" smtClean="0"/>
              <a:t>提问，做动作或表情的同学运用</a:t>
            </a:r>
            <a:r>
              <a:rPr lang="en-US" sz="2400" dirty="0" smtClean="0"/>
              <a:t>“Because ...</a:t>
            </a:r>
            <a:r>
              <a:rPr lang="zh-CN" altLang="en-US" sz="2400" dirty="0" smtClean="0"/>
              <a:t>回答。</a:t>
            </a:r>
            <a:endParaRPr lang="zh-CN" altLang="en-US" sz="24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026" name="ShockwaveFlash1" r:id="rId2" imgW="8495238" imgH="5545791"/>
    </p:controls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57158" y="428604"/>
            <a:ext cx="7169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   Listen and answer.</a:t>
            </a:r>
            <a:endParaRPr lang="zh-CN" altLang="en-US" sz="3600" b="1" dirty="0">
              <a:solidFill>
                <a:srgbClr val="C00000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140672"/>
            <a:ext cx="5000660" cy="471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071538" y="1071546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Where’s Sam’s bag?            </a:t>
            </a:r>
            <a:endParaRPr lang="en-US" altLang="zh-CN" sz="4400" b="1" dirty="0" smtClean="0">
              <a:solidFill>
                <a:srgbClr val="0000FF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6" name="动作按钮: 声音 5">
            <a:hlinkClick r:id="rId4" action="ppaction://hlinkfile" highlightClick="1">
              <a:snd r:embed="rId3" name="applause.wav"/>
            </a:hlinkClick>
          </p:cNvPr>
          <p:cNvSpPr/>
          <p:nvPr/>
        </p:nvSpPr>
        <p:spPr bwMode="auto">
          <a:xfrm>
            <a:off x="7596336" y="5589240"/>
            <a:ext cx="1152128" cy="864096"/>
          </a:xfrm>
          <a:prstGeom prst="actionButtonSound">
            <a:avLst/>
          </a:prstGeom>
          <a:solidFill>
            <a:schemeClr val="accent1">
              <a:alpha val="14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14290"/>
            <a:ext cx="5715040" cy="475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643042" y="5500702"/>
            <a:ext cx="4104456" cy="820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It’s under his bed. </a:t>
            </a:r>
            <a:endParaRPr lang="en-US" altLang="zh-CN" sz="4400" b="1" dirty="0" smtClean="0">
              <a:solidFill>
                <a:srgbClr val="0000FF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71604" y="5000636"/>
            <a:ext cx="4932040" cy="739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Where’s Sam’s bag?            </a:t>
            </a:r>
            <a:endParaRPr lang="en-US" altLang="zh-CN" sz="4000" b="1" dirty="0" smtClean="0">
              <a:solidFill>
                <a:srgbClr val="0000FF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857364"/>
            <a:ext cx="5715040" cy="4758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214414" y="357166"/>
            <a:ext cx="75009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What do you think of  Sam?            </a:t>
            </a:r>
            <a:endParaRPr lang="en-US" altLang="zh-CN" sz="4400" b="1" dirty="0" smtClean="0">
              <a:solidFill>
                <a:srgbClr val="0000FF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2976" y="1000108"/>
            <a:ext cx="75009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0000FF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He is ____________.            </a:t>
            </a:r>
            <a:endParaRPr lang="en-US" altLang="zh-CN" sz="4400" b="1" dirty="0" smtClean="0">
              <a:solidFill>
                <a:srgbClr val="0000FF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5984" y="1071546"/>
            <a:ext cx="73174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C0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 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careless</a:t>
            </a:r>
            <a:r>
              <a:rPr lang="zh-CN" altLang="en-US" sz="44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（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粗心的</a:t>
            </a:r>
            <a:r>
              <a:rPr lang="zh-CN" altLang="en-US" sz="4400" b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）</a:t>
            </a:r>
            <a:endParaRPr lang="zh-CN" altLang="en-US" sz="44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21962" t="11719" r="22035" b="17968"/>
          <a:stretch>
            <a:fillRect/>
          </a:stretch>
        </p:blipFill>
        <p:spPr bwMode="auto">
          <a:xfrm>
            <a:off x="0" y="0"/>
            <a:ext cx="9144000" cy="64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0" y="5286388"/>
            <a:ext cx="884203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zh-CN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Sam c</a:t>
            </a:r>
            <a:r>
              <a:rPr lang="en-US" altLang="zh-CN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</a:t>
            </a:r>
            <a:r>
              <a:rPr lang="en-US" altLang="zh-CN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 into the classroom .</a:t>
            </a:r>
            <a:endParaRPr lang="zh-CN" altLang="en-US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21413" t="11719" r="21486" b="16992"/>
          <a:stretch>
            <a:fillRect/>
          </a:stretch>
        </p:blipFill>
        <p:spPr bwMode="auto">
          <a:xfrm>
            <a:off x="0" y="214290"/>
            <a:ext cx="9144000" cy="6418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3118" y="357166"/>
            <a:ext cx="884088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They </a:t>
            </a:r>
            <a:r>
              <a:rPr lang="en-US" altLang="zh-CN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had</a:t>
            </a:r>
            <a:r>
              <a:rPr lang="en-US" altLang="zh-CN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cups on their heads .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B121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121">
      <a:majorFont>
        <a:latin typeface="-소망B"/>
        <a:ea typeface="-소망B"/>
        <a:cs typeface=""/>
      </a:majorFont>
      <a:minorFont>
        <a:latin typeface="-소망M"/>
        <a:ea typeface="-소망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B121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121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12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PPT课件模板</Template>
  <TotalTime>980</TotalTime>
  <Words>486</Words>
  <Application>Microsoft Office PowerPoint</Application>
  <PresentationFormat>全屏显示(4:3)</PresentationFormat>
  <Paragraphs>122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tw</dc:creator>
  <cp:lastModifiedBy>tw</cp:lastModifiedBy>
  <cp:revision>185</cp:revision>
  <dcterms:created xsi:type="dcterms:W3CDTF">2016-04-06T06:11:00Z</dcterms:created>
  <dcterms:modified xsi:type="dcterms:W3CDTF">2017-04-27T12:38:55Z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