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00" r:id="rId3"/>
    <p:sldId id="257" r:id="rId4"/>
    <p:sldId id="276" r:id="rId5"/>
    <p:sldId id="297" r:id="rId6"/>
    <p:sldId id="301" r:id="rId7"/>
    <p:sldId id="259" r:id="rId8"/>
    <p:sldId id="291" r:id="rId9"/>
    <p:sldId id="302" r:id="rId10"/>
    <p:sldId id="292" r:id="rId11"/>
    <p:sldId id="260" r:id="rId12"/>
    <p:sldId id="261" r:id="rId13"/>
    <p:sldId id="303" r:id="rId14"/>
    <p:sldId id="298" r:id="rId15"/>
    <p:sldId id="304" r:id="rId16"/>
    <p:sldId id="305" r:id="rId17"/>
    <p:sldId id="294" r:id="rId18"/>
    <p:sldId id="293" r:id="rId19"/>
    <p:sldId id="269" r:id="rId20"/>
    <p:sldId id="285" r:id="rId21"/>
    <p:sldId id="299" r:id="rId22"/>
    <p:sldId id="306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99"/>
    <a:srgbClr val="006600"/>
    <a:srgbClr val="009900"/>
    <a:srgbClr val="FFCC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1" autoAdjust="0"/>
    <p:restoredTop sz="94645" autoAdjust="0"/>
  </p:normalViewPr>
  <p:slideViewPr>
    <p:cSldViewPr snapToGrid="0">
      <p:cViewPr>
        <p:scale>
          <a:sx n="75" d="100"/>
          <a:sy n="75" d="100"/>
        </p:scale>
        <p:origin x="4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18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808E26-3EC6-49ED-8888-653672FEDB69}" type="datetimeFigureOut">
              <a:rPr lang="zh-CN" altLang="en-US"/>
              <a:pPr>
                <a:defRPr/>
              </a:pPr>
              <a:t>2016/10/13 Thursday</a:t>
            </a:fld>
            <a:endParaRPr lang="en-US" altLang="zh-CN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99AF3E-9373-42B0-A35D-48EC20B0E7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840573-1A2A-43FD-8220-BDA3C977A5B5}" type="datetimeFigureOut">
              <a:rPr lang="zh-CN" altLang="en-US"/>
              <a:pPr>
                <a:defRPr/>
              </a:pPr>
              <a:t>2016/10/13 Thursday</a:t>
            </a:fld>
            <a:endParaRPr lang="en-US" altLang="zh-CN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80AEC6-E66D-4B71-89BA-F7B4FF81BE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451D-487A-45C3-9AA2-C5D1A95299FC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49B9-720D-40FB-96F3-11AEF3F174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42D4-F261-4094-8C18-35A7244DDCDD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D08B-41E6-4CD5-98E2-D099E6F5D5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BA3-C807-4F7A-984D-D91205235FE1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C341-0976-4A06-98D6-A014E9365F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6781-F4C7-4DF4-A506-E1A1E1A1A4DA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A3B2-F71C-4A89-B407-9F24D5AC0E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1043-A78E-4C9C-BA43-7B05152180E8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8E82-96B5-462D-B14A-F0808BC089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0424-FD51-406A-9EBA-F408EC037844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3A60-927A-4E23-A01E-6878083194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0B2AF-31DF-426D-8B41-C898659F78A7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C0FF-C943-4956-AAF4-72C4220550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A6A6-F8BE-4F25-B078-110547019D1A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0BCB-B803-4A7E-ABC9-F512C92E31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C230-2DD5-4CA7-A2A6-C06FA508F2DC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B2FC-5B0C-4AA0-851C-ABD2ECFFE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1E94-F06B-4042-AF25-6894194B106F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FE46-AE44-418C-B377-2CBD7126D5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551E-2A5A-4A4E-9F0D-55B8F0FC57E6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408A-D72D-4E20-A344-EC3A57CA17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61C272-EDEB-4799-8659-D02956F3B074}" type="datetimeFigureOut">
              <a:rPr lang="zh-CN" altLang="en-US"/>
              <a:pPr>
                <a:defRPr/>
              </a:pPr>
              <a:t>2016/10/13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A7E675-B677-4FEB-AB0B-8F1EB4191F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689350" y="1400175"/>
            <a:ext cx="65849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身上穿彩衣，</a:t>
            </a:r>
          </a:p>
          <a:p>
            <a:r>
              <a:rPr lang="zh-CN" altLang="en-US" sz="5400" b="1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没事睡盒里，</a:t>
            </a:r>
          </a:p>
          <a:p>
            <a:r>
              <a:rPr lang="zh-CN" altLang="en-US" sz="5400" b="1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美术课上带着它，</a:t>
            </a:r>
          </a:p>
          <a:p>
            <a:r>
              <a:rPr lang="zh-CN" altLang="en-US" sz="5400" b="1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画出什么都美丽</a:t>
            </a:r>
            <a:r>
              <a:rPr lang="en-US" altLang="zh-CN" sz="5400" b="1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!</a:t>
            </a:r>
            <a:r>
              <a:rPr lang="en-US" altLang="zh-CN" sz="4800" b="1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01025" y="5181600"/>
            <a:ext cx="3297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  <a:ea typeface="楷体" pitchFamily="49" charset="-122"/>
              </a:rPr>
              <a:t>谜底：彩笔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4"/>
          <p:cNvSpPr>
            <a:spLocks noGrp="1"/>
          </p:cNvSpPr>
          <p:nvPr>
            <p:ph type="ctrTitle" idx="4294967295"/>
          </p:nvPr>
        </p:nvSpPr>
        <p:spPr>
          <a:xfrm>
            <a:off x="3724275" y="2139950"/>
            <a:ext cx="8248650" cy="1298575"/>
          </a:xfrm>
        </p:spPr>
        <p:txBody>
          <a:bodyPr/>
          <a:lstStyle/>
          <a:p>
            <a:r>
              <a:rPr lang="zh-CN" altLang="en-US" sz="4800" b="1" smtClean="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4800" b="1" smtClean="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6000" b="1" smtClean="0">
                <a:solidFill>
                  <a:srgbClr val="CC3399"/>
                </a:solidFill>
                <a:latin typeface="楷体" pitchFamily="49" charset="-122"/>
                <a:ea typeface="楷体" pitchFamily="49" charset="-122"/>
              </a:rPr>
              <a:t>线  稻  紫  绵  伏  理  透  藏  结  饥  荒  盒  彩  圆  底  宝  永  消  灭</a:t>
            </a:r>
            <a:br>
              <a:rPr lang="zh-CN" altLang="en-US" sz="6000" b="1" smtClean="0">
                <a:solidFill>
                  <a:srgbClr val="CC3399"/>
                </a:solidFill>
                <a:latin typeface="楷体" pitchFamily="49" charset="-122"/>
                <a:ea typeface="楷体" pitchFamily="49" charset="-122"/>
              </a:rPr>
            </a:br>
            <a:endParaRPr lang="zh-CN" altLang="en-US" sz="6000" b="1" smtClean="0">
              <a:solidFill>
                <a:srgbClr val="CC3399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549" name="Rectangle 45"/>
          <p:cNvSpPr>
            <a:spLocks noGrp="1"/>
          </p:cNvSpPr>
          <p:nvPr>
            <p:ph type="subTitle" idx="4294967295"/>
          </p:nvPr>
        </p:nvSpPr>
        <p:spPr>
          <a:xfrm>
            <a:off x="2962275" y="4791075"/>
            <a:ext cx="7591425" cy="1752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en-US" sz="2400" smtClean="0"/>
              <a:t> </a:t>
            </a:r>
            <a:r>
              <a:rPr lang="zh-CN" altLang="en-US" sz="6600" b="1" smtClean="0">
                <a:latin typeface="楷体" pitchFamily="49" charset="-122"/>
                <a:ea typeface="楷体" pitchFamily="49" charset="-122"/>
              </a:rPr>
              <a:t>彩 圆 宝 永 消 灭</a:t>
            </a:r>
          </a:p>
        </p:txBody>
      </p:sp>
      <p:sp>
        <p:nvSpPr>
          <p:cNvPr id="24579" name="Rectangle 50"/>
          <p:cNvSpPr>
            <a:spLocks/>
          </p:cNvSpPr>
          <p:nvPr/>
        </p:nvSpPr>
        <p:spPr bwMode="auto">
          <a:xfrm>
            <a:off x="2914650" y="5505450"/>
            <a:ext cx="7591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400">
                <a:latin typeface="Calibri" pitchFamily="34" charset="0"/>
              </a:rPr>
              <a:t> </a:t>
            </a:r>
            <a:endParaRPr lang="zh-CN" altLang="en-US" sz="66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5438775" y="893763"/>
            <a:ext cx="3124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b="1">
                <a:ea typeface="楷体" pitchFamily="49" charset="-122"/>
              </a:rPr>
              <a:t>自读要求</a:t>
            </a: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955925" y="2189163"/>
            <a:ext cx="4994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990099"/>
                </a:solidFill>
                <a:latin typeface="楷体" pitchFamily="49" charset="-122"/>
                <a:ea typeface="楷体" pitchFamily="49" charset="-122"/>
              </a:rPr>
              <a:t>默读课文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98700" y="4238625"/>
            <a:ext cx="5635625" cy="1766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两幅：美丽的今天</a:t>
            </a:r>
          </a:p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  明天的理想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343650" y="2247900"/>
            <a:ext cx="6594475" cy="2355850"/>
            <a:chOff x="1710" y="2298"/>
            <a:chExt cx="4154" cy="1484"/>
          </a:xfrm>
        </p:grpSpPr>
        <p:sp>
          <p:nvSpPr>
            <p:cNvPr id="25605" name="Text Box 6"/>
            <p:cNvSpPr txBox="1">
              <a:spLocks noChangeArrowheads="1"/>
            </p:cNvSpPr>
            <p:nvPr/>
          </p:nvSpPr>
          <p:spPr bwMode="auto">
            <a:xfrm>
              <a:off x="2472" y="2340"/>
              <a:ext cx="3392" cy="1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>
                  <a:solidFill>
                    <a:schemeClr val="hlink"/>
                  </a:solidFill>
                  <a:ea typeface="楷体" pitchFamily="49" charset="-122"/>
                </a:rPr>
                <a:t>不用手指，不用嘴，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3600" b="1">
                  <a:solidFill>
                    <a:schemeClr val="hlink"/>
                  </a:solidFill>
                  <a:ea typeface="楷体" pitchFamily="49" charset="-122"/>
                </a:rPr>
                <a:t>眼睛扫视读得快！</a:t>
              </a:r>
            </a:p>
            <a:p>
              <a:pPr algn="ctr">
                <a:spcBef>
                  <a:spcPct val="50000"/>
                </a:spcBef>
              </a:pPr>
              <a:endParaRPr lang="zh-CN" altLang="en-US" sz="3600" b="1">
                <a:solidFill>
                  <a:schemeClr val="hlink"/>
                </a:solidFill>
                <a:ea typeface="楷体" pitchFamily="49" charset="-122"/>
              </a:endParaRPr>
            </a:p>
          </p:txBody>
        </p:sp>
        <p:pic>
          <p:nvPicPr>
            <p:cNvPr id="25606" name="Picture 7" descr="66H58PICKaS_1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0" y="2298"/>
              <a:ext cx="11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"/>
          <p:cNvSpPr>
            <a:spLocks noGrp="1"/>
          </p:cNvSpPr>
          <p:nvPr>
            <p:ph type="body" idx="4294967295"/>
          </p:nvPr>
        </p:nvSpPr>
        <p:spPr>
          <a:xfrm>
            <a:off x="2562225" y="1768475"/>
            <a:ext cx="10515600" cy="4351338"/>
          </a:xfrm>
        </p:spPr>
        <p:txBody>
          <a:bodyPr/>
          <a:lstStyle/>
          <a:p>
            <a:r>
              <a:rPr lang="zh-CN" altLang="en-US" sz="4800" b="1" smtClean="0">
                <a:ea typeface="楷体" pitchFamily="49" charset="-122"/>
              </a:rPr>
              <a:t>用</a:t>
            </a:r>
            <a:r>
              <a:rPr lang="zh-CN" altLang="en-US" sz="4800" b="1" smtClean="0">
                <a:solidFill>
                  <a:srgbClr val="CC3399"/>
                </a:solidFill>
                <a:ea typeface="楷体" pitchFamily="49" charset="-122"/>
              </a:rPr>
              <a:t>直线</a:t>
            </a:r>
            <a:r>
              <a:rPr lang="zh-CN" altLang="en-US" sz="4800" b="1" smtClean="0">
                <a:ea typeface="楷体" pitchFamily="49" charset="-122"/>
              </a:rPr>
              <a:t>勾画出丁丁画的形状</a:t>
            </a:r>
          </a:p>
          <a:p>
            <a:pPr>
              <a:buFont typeface="Arial" charset="0"/>
              <a:buNone/>
            </a:pPr>
            <a:endParaRPr lang="zh-CN" altLang="en-US" sz="4800" b="1" smtClean="0">
              <a:ea typeface="楷体" pitchFamily="49" charset="-122"/>
            </a:endParaRPr>
          </a:p>
          <a:p>
            <a:r>
              <a:rPr lang="zh-CN" altLang="en-US" sz="4800" b="1" smtClean="0">
                <a:ea typeface="楷体" pitchFamily="49" charset="-122"/>
              </a:rPr>
              <a:t>用</a:t>
            </a:r>
            <a:r>
              <a:rPr lang="zh-CN" altLang="en-US" sz="4800" b="1" smtClean="0">
                <a:solidFill>
                  <a:srgbClr val="CC3399"/>
                </a:solidFill>
                <a:ea typeface="楷体" pitchFamily="49" charset="-122"/>
              </a:rPr>
              <a:t>波浪线</a:t>
            </a:r>
            <a:r>
              <a:rPr lang="zh-CN" altLang="en-US" sz="4800" b="1" smtClean="0">
                <a:ea typeface="楷体" pitchFamily="49" charset="-122"/>
              </a:rPr>
              <a:t>勾画出形状代表的是什么</a:t>
            </a:r>
          </a:p>
        </p:txBody>
      </p:sp>
      <p:sp>
        <p:nvSpPr>
          <p:cNvPr id="26626" name="Text Box 11"/>
          <p:cNvSpPr txBox="1">
            <a:spLocks noChangeArrowheads="1"/>
          </p:cNvSpPr>
          <p:nvPr/>
        </p:nvSpPr>
        <p:spPr bwMode="auto">
          <a:xfrm>
            <a:off x="4419600" y="590550"/>
            <a:ext cx="389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6600"/>
                </a:solidFill>
                <a:ea typeface="楷体" pitchFamily="49" charset="-122"/>
              </a:rPr>
              <a:t>第一节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5"/>
          <p:cNvGraphicFramePr>
            <a:graphicFrameLocks noChangeAspect="1"/>
          </p:cNvGraphicFramePr>
          <p:nvPr/>
        </p:nvGraphicFramePr>
        <p:xfrm>
          <a:off x="2363788" y="0"/>
          <a:ext cx="9828212" cy="6021388"/>
        </p:xfrm>
        <a:graphic>
          <a:graphicData uri="http://schemas.openxmlformats.org/presentationml/2006/ole">
            <p:oleObj spid="_x0000_s35842" name="BMP 图像" r:id="rId3" imgW="7582958" imgH="5114286" progId="PBrush">
              <p:embed/>
            </p:oleObj>
          </a:graphicData>
        </a:graphic>
      </p:graphicFrame>
      <p:sp>
        <p:nvSpPr>
          <p:cNvPr id="35843" name="Rectangle 8"/>
          <p:cNvSpPr>
            <a:spLocks noGrp="1"/>
          </p:cNvSpPr>
          <p:nvPr>
            <p:ph type="title" idx="4294967295"/>
          </p:nvPr>
        </p:nvSpPr>
        <p:spPr>
          <a:xfrm>
            <a:off x="8124825" y="336550"/>
            <a:ext cx="10515600" cy="1325563"/>
          </a:xfrm>
        </p:spPr>
        <p:txBody>
          <a:bodyPr/>
          <a:lstStyle/>
          <a:p>
            <a:r>
              <a:rPr lang="zh-CN" altLang="en-US" smtClean="0">
                <a:solidFill>
                  <a:srgbClr val="CC3399"/>
                </a:solidFill>
              </a:rPr>
              <a:t>第一节</a:t>
            </a:r>
          </a:p>
        </p:txBody>
      </p:sp>
      <p:sp>
        <p:nvSpPr>
          <p:cNvPr id="35844" name="Text Box 16"/>
          <p:cNvSpPr txBox="1">
            <a:spLocks noChangeArrowheads="1"/>
          </p:cNvSpPr>
          <p:nvPr/>
        </p:nvSpPr>
        <p:spPr bwMode="auto">
          <a:xfrm>
            <a:off x="2279650" y="0"/>
            <a:ext cx="4451350" cy="629126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我有一盒彩笔，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我用它画美丽的今天：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画一条蓝色的直线，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那是小河流过稻田。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画一个黄色的圆，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那是中秋明月挂在山尖。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990099"/>
                </a:solidFill>
                <a:latin typeface="楷体" pitchFamily="49" charset="-122"/>
                <a:ea typeface="楷体" pitchFamily="49" charset="-122"/>
              </a:rPr>
              <a:t>画一条紫色的曲线，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990099"/>
                </a:solidFill>
                <a:latin typeface="楷体" pitchFamily="49" charset="-122"/>
                <a:ea typeface="楷体" pitchFamily="49" charset="-122"/>
              </a:rPr>
              <a:t>那是连绵起伏的远山。</a:t>
            </a:r>
            <a:r>
              <a:rPr kumimoji="1" lang="en-US" altLang="zh-CN" sz="2800" b="1">
                <a:solidFill>
                  <a:srgbClr val="990099"/>
                </a:solidFill>
                <a:latin typeface="楷体" pitchFamily="49" charset="-122"/>
                <a:ea typeface="楷体" pitchFamily="49" charset="-122"/>
                <a:hlinkClick r:id="rId4" action="ppaction://hlinksldjump"/>
              </a:rPr>
              <a:t>2</a:t>
            </a:r>
            <a:endParaRPr kumimoji="1" lang="en-US" altLang="zh-CN" sz="2800" b="1">
              <a:solidFill>
                <a:srgbClr val="990099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画一个细细直立的三角，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那是电视塔插入云天。</a:t>
            </a:r>
            <a:r>
              <a:rPr kumimoji="1" lang="en-US" altLang="zh-CN" sz="2800" b="1">
                <a:latin typeface="楷体" pitchFamily="49" charset="-122"/>
                <a:ea typeface="楷体" pitchFamily="49" charset="-122"/>
                <a:hlinkClick r:id="rId5" action="ppaction://hlinksldjump"/>
              </a:rPr>
              <a:t>1</a:t>
            </a:r>
            <a:endParaRPr kumimoji="1" lang="en-US" altLang="zh-CN" sz="28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7"/>
          <p:cNvSpPr txBox="1">
            <a:spLocks noChangeArrowheads="1"/>
          </p:cNvSpPr>
          <p:nvPr/>
        </p:nvSpPr>
        <p:spPr bwMode="auto">
          <a:xfrm>
            <a:off x="2962275" y="1552575"/>
            <a:ext cx="9067800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可以形容事物高度很高的成语：</a:t>
            </a:r>
          </a:p>
          <a:p>
            <a:pPr>
              <a:spcBef>
                <a:spcPct val="50000"/>
              </a:spcBef>
            </a:pPr>
            <a:r>
              <a:rPr lang="zh-CN" altLang="en-US" sz="6000" b="1">
                <a:latin typeface="楷体" pitchFamily="49" charset="-122"/>
                <a:ea typeface="楷体" pitchFamily="49" charset="-122"/>
              </a:rPr>
              <a:t>高耸入云 、拔地而起 </a:t>
            </a:r>
          </a:p>
          <a:p>
            <a:pPr>
              <a:spcBef>
                <a:spcPct val="50000"/>
              </a:spcBef>
            </a:pPr>
            <a:r>
              <a:rPr lang="zh-CN" altLang="en-US" sz="6000" b="1">
                <a:latin typeface="楷体" pitchFamily="49" charset="-122"/>
                <a:ea typeface="楷体" pitchFamily="49" charset="-122"/>
              </a:rPr>
              <a:t>直冲云霄、 巍然屹立</a:t>
            </a:r>
            <a:r>
              <a:rPr lang="zh-CN" altLang="en-US" sz="4800" b="1"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3590925" y="2505075"/>
            <a:ext cx="1171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</a:rPr>
              <a:t>sǒng</a:t>
            </a:r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10544175" y="2543175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CN" sz="1800">
              <a:solidFill>
                <a:srgbClr val="FF33CC"/>
              </a:solidFill>
            </a:endParaRP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5299075" y="3862388"/>
            <a:ext cx="825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rgbClr val="FF33CC"/>
                </a:solidFill>
                <a:latin typeface="楷体" pitchFamily="49" charset="-122"/>
                <a:ea typeface="楷体" pitchFamily="49" charset="-122"/>
              </a:rPr>
              <a:t>xiāo</a:t>
            </a:r>
          </a:p>
        </p:txBody>
      </p: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7337425" y="3871913"/>
            <a:ext cx="579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rgbClr val="FF33CC"/>
                </a:solidFill>
              </a:rPr>
              <a:t>wēi</a:t>
            </a:r>
          </a:p>
        </p:txBody>
      </p:sp>
      <p:sp>
        <p:nvSpPr>
          <p:cNvPr id="36870" name="Rectangle 12"/>
          <p:cNvSpPr>
            <a:spLocks noChangeArrowheads="1"/>
          </p:cNvSpPr>
          <p:nvPr/>
        </p:nvSpPr>
        <p:spPr bwMode="auto">
          <a:xfrm>
            <a:off x="8943975" y="3890963"/>
            <a:ext cx="395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rgbClr val="FF33CC"/>
                </a:solidFill>
              </a:rPr>
              <a:t>yì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E:\李宁\11年9月--12年1月\语文课件\远山1.jpg"/>
          <p:cNvPicPr>
            <a:picLocks noChangeAspect="1" noChangeArrowheads="1"/>
          </p:cNvPicPr>
          <p:nvPr/>
        </p:nvPicPr>
        <p:blipFill>
          <a:blip r:embed="rId2"/>
          <a:srcRect l="-17760" t="7790" r="7010" b="8844"/>
          <a:stretch>
            <a:fillRect/>
          </a:stretch>
        </p:blipFill>
        <p:spPr bwMode="auto">
          <a:xfrm>
            <a:off x="1757363" y="0"/>
            <a:ext cx="10434637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内容占位符 5"/>
          <p:cNvSpPr>
            <a:spLocks/>
          </p:cNvSpPr>
          <p:nvPr/>
        </p:nvSpPr>
        <p:spPr bwMode="auto">
          <a:xfrm>
            <a:off x="3425825" y="3962400"/>
            <a:ext cx="8029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画一条紫色的曲线，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那是</a:t>
            </a:r>
            <a:r>
              <a:rPr lang="zh-CN" altLang="en-US" sz="4400" b="1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连绵起伏</a:t>
            </a: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的远山。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zh-CN" altLang="en-US" sz="4400" b="1">
              <a:latin typeface="Calibri" pitchFamily="34" charset="0"/>
              <a:ea typeface="楷体" pitchFamily="49" charset="-122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3421063" y="0"/>
            <a:ext cx="9323387" cy="863600"/>
          </a:xfrm>
          <a:custGeom>
            <a:avLst/>
            <a:gdLst>
              <a:gd name="connsiteX0" fmla="*/ 0 w 9425940"/>
              <a:gd name="connsiteY0" fmla="*/ 764540 h 800100"/>
              <a:gd name="connsiteX1" fmla="*/ 701040 w 9425940"/>
              <a:gd name="connsiteY1" fmla="*/ 535940 h 800100"/>
              <a:gd name="connsiteX2" fmla="*/ 1981200 w 9425940"/>
              <a:gd name="connsiteY2" fmla="*/ 779780 h 800100"/>
              <a:gd name="connsiteX3" fmla="*/ 2667000 w 9425940"/>
              <a:gd name="connsiteY3" fmla="*/ 414020 h 800100"/>
              <a:gd name="connsiteX4" fmla="*/ 3230880 w 9425940"/>
              <a:gd name="connsiteY4" fmla="*/ 307340 h 800100"/>
              <a:gd name="connsiteX5" fmla="*/ 3596640 w 9425940"/>
              <a:gd name="connsiteY5" fmla="*/ 520700 h 800100"/>
              <a:gd name="connsiteX6" fmla="*/ 3825240 w 9425940"/>
              <a:gd name="connsiteY6" fmla="*/ 490220 h 800100"/>
              <a:gd name="connsiteX7" fmla="*/ 4114800 w 9425940"/>
              <a:gd name="connsiteY7" fmla="*/ 505460 h 800100"/>
              <a:gd name="connsiteX8" fmla="*/ 4236720 w 9425940"/>
              <a:gd name="connsiteY8" fmla="*/ 627380 h 800100"/>
              <a:gd name="connsiteX9" fmla="*/ 4648200 w 9425940"/>
              <a:gd name="connsiteY9" fmla="*/ 551180 h 800100"/>
              <a:gd name="connsiteX10" fmla="*/ 4922520 w 9425940"/>
              <a:gd name="connsiteY10" fmla="*/ 596900 h 800100"/>
              <a:gd name="connsiteX11" fmla="*/ 4998720 w 9425940"/>
              <a:gd name="connsiteY11" fmla="*/ 673100 h 800100"/>
              <a:gd name="connsiteX12" fmla="*/ 5135880 w 9425940"/>
              <a:gd name="connsiteY12" fmla="*/ 734060 h 800100"/>
              <a:gd name="connsiteX13" fmla="*/ 5593080 w 9425940"/>
              <a:gd name="connsiteY13" fmla="*/ 520700 h 800100"/>
              <a:gd name="connsiteX14" fmla="*/ 5882640 w 9425940"/>
              <a:gd name="connsiteY14" fmla="*/ 657860 h 800100"/>
              <a:gd name="connsiteX15" fmla="*/ 6370320 w 9425940"/>
              <a:gd name="connsiteY15" fmla="*/ 307340 h 800100"/>
              <a:gd name="connsiteX16" fmla="*/ 6690360 w 9425940"/>
              <a:gd name="connsiteY16" fmla="*/ 93980 h 800100"/>
              <a:gd name="connsiteX17" fmla="*/ 6873240 w 9425940"/>
              <a:gd name="connsiteY17" fmla="*/ 17780 h 800100"/>
              <a:gd name="connsiteX18" fmla="*/ 7299960 w 9425940"/>
              <a:gd name="connsiteY18" fmla="*/ 200660 h 800100"/>
              <a:gd name="connsiteX19" fmla="*/ 7696200 w 9425940"/>
              <a:gd name="connsiteY19" fmla="*/ 307340 h 800100"/>
              <a:gd name="connsiteX20" fmla="*/ 8366760 w 9425940"/>
              <a:gd name="connsiteY20" fmla="*/ 292100 h 800100"/>
              <a:gd name="connsiteX21" fmla="*/ 8625840 w 9425940"/>
              <a:gd name="connsiteY21" fmla="*/ 474980 h 800100"/>
              <a:gd name="connsiteX22" fmla="*/ 9037320 w 9425940"/>
              <a:gd name="connsiteY22" fmla="*/ 520700 h 800100"/>
              <a:gd name="connsiteX23" fmla="*/ 9372600 w 9425940"/>
              <a:gd name="connsiteY23" fmla="*/ 566420 h 800100"/>
              <a:gd name="connsiteX24" fmla="*/ 9357360 w 9425940"/>
              <a:gd name="connsiteY24" fmla="*/ 566420 h 800100"/>
              <a:gd name="connsiteX25" fmla="*/ 9387840 w 9425940"/>
              <a:gd name="connsiteY25" fmla="*/ 55118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425940" h="800100">
                <a:moveTo>
                  <a:pt x="0" y="764540"/>
                </a:moveTo>
                <a:cubicBezTo>
                  <a:pt x="185420" y="648970"/>
                  <a:pt x="370840" y="533400"/>
                  <a:pt x="701040" y="535940"/>
                </a:cubicBezTo>
                <a:cubicBezTo>
                  <a:pt x="1031240" y="538480"/>
                  <a:pt x="1653540" y="800100"/>
                  <a:pt x="1981200" y="779780"/>
                </a:cubicBezTo>
                <a:cubicBezTo>
                  <a:pt x="2308860" y="759460"/>
                  <a:pt x="2458720" y="492760"/>
                  <a:pt x="2667000" y="414020"/>
                </a:cubicBezTo>
                <a:cubicBezTo>
                  <a:pt x="2875280" y="335280"/>
                  <a:pt x="3075940" y="289560"/>
                  <a:pt x="3230880" y="307340"/>
                </a:cubicBezTo>
                <a:cubicBezTo>
                  <a:pt x="3385820" y="325120"/>
                  <a:pt x="3497580" y="490220"/>
                  <a:pt x="3596640" y="520700"/>
                </a:cubicBezTo>
                <a:cubicBezTo>
                  <a:pt x="3695700" y="551180"/>
                  <a:pt x="3738880" y="492760"/>
                  <a:pt x="3825240" y="490220"/>
                </a:cubicBezTo>
                <a:cubicBezTo>
                  <a:pt x="3911600" y="487680"/>
                  <a:pt x="4046220" y="482600"/>
                  <a:pt x="4114800" y="505460"/>
                </a:cubicBezTo>
                <a:cubicBezTo>
                  <a:pt x="4183380" y="528320"/>
                  <a:pt x="4147820" y="619760"/>
                  <a:pt x="4236720" y="627380"/>
                </a:cubicBezTo>
                <a:cubicBezTo>
                  <a:pt x="4325620" y="635000"/>
                  <a:pt x="4533900" y="556260"/>
                  <a:pt x="4648200" y="551180"/>
                </a:cubicBezTo>
                <a:cubicBezTo>
                  <a:pt x="4762500" y="546100"/>
                  <a:pt x="4864100" y="576580"/>
                  <a:pt x="4922520" y="596900"/>
                </a:cubicBezTo>
                <a:cubicBezTo>
                  <a:pt x="4980940" y="617220"/>
                  <a:pt x="4963160" y="650240"/>
                  <a:pt x="4998720" y="673100"/>
                </a:cubicBezTo>
                <a:cubicBezTo>
                  <a:pt x="5034280" y="695960"/>
                  <a:pt x="5036820" y="759460"/>
                  <a:pt x="5135880" y="734060"/>
                </a:cubicBezTo>
                <a:cubicBezTo>
                  <a:pt x="5234940" y="708660"/>
                  <a:pt x="5468620" y="533400"/>
                  <a:pt x="5593080" y="520700"/>
                </a:cubicBezTo>
                <a:cubicBezTo>
                  <a:pt x="5717540" y="508000"/>
                  <a:pt x="5753100" y="693420"/>
                  <a:pt x="5882640" y="657860"/>
                </a:cubicBezTo>
                <a:cubicBezTo>
                  <a:pt x="6012180" y="622300"/>
                  <a:pt x="6235700" y="401320"/>
                  <a:pt x="6370320" y="307340"/>
                </a:cubicBezTo>
                <a:cubicBezTo>
                  <a:pt x="6504940" y="213360"/>
                  <a:pt x="6606540" y="142240"/>
                  <a:pt x="6690360" y="93980"/>
                </a:cubicBezTo>
                <a:cubicBezTo>
                  <a:pt x="6774180" y="45720"/>
                  <a:pt x="6771640" y="0"/>
                  <a:pt x="6873240" y="17780"/>
                </a:cubicBezTo>
                <a:cubicBezTo>
                  <a:pt x="6974840" y="35560"/>
                  <a:pt x="7162800" y="152400"/>
                  <a:pt x="7299960" y="200660"/>
                </a:cubicBezTo>
                <a:cubicBezTo>
                  <a:pt x="7437120" y="248920"/>
                  <a:pt x="7518400" y="292100"/>
                  <a:pt x="7696200" y="307340"/>
                </a:cubicBezTo>
                <a:cubicBezTo>
                  <a:pt x="7874000" y="322580"/>
                  <a:pt x="8211820" y="264160"/>
                  <a:pt x="8366760" y="292100"/>
                </a:cubicBezTo>
                <a:cubicBezTo>
                  <a:pt x="8521700" y="320040"/>
                  <a:pt x="8514080" y="436880"/>
                  <a:pt x="8625840" y="474980"/>
                </a:cubicBezTo>
                <a:cubicBezTo>
                  <a:pt x="8737600" y="513080"/>
                  <a:pt x="8912860" y="505460"/>
                  <a:pt x="9037320" y="520700"/>
                </a:cubicBezTo>
                <a:cubicBezTo>
                  <a:pt x="9161780" y="535940"/>
                  <a:pt x="9319260" y="558800"/>
                  <a:pt x="9372600" y="566420"/>
                </a:cubicBezTo>
                <a:cubicBezTo>
                  <a:pt x="9425940" y="574040"/>
                  <a:pt x="9354820" y="568960"/>
                  <a:pt x="9357360" y="566420"/>
                </a:cubicBezTo>
                <a:cubicBezTo>
                  <a:pt x="9359900" y="563880"/>
                  <a:pt x="9373870" y="557530"/>
                  <a:pt x="9387840" y="551180"/>
                </a:cubicBezTo>
              </a:path>
            </a:pathLst>
          </a:custGeom>
          <a:ln w="76200">
            <a:solidFill>
              <a:srgbClr val="BD0BA8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algn="ctr">
              <a:defRPr/>
            </a:pPr>
            <a:endParaRPr kumimoji="1"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"/>
          <p:cNvSpPr>
            <a:spLocks noGrp="1"/>
          </p:cNvSpPr>
          <p:nvPr>
            <p:ph type="body" idx="4294967295"/>
          </p:nvPr>
        </p:nvSpPr>
        <p:spPr>
          <a:xfrm>
            <a:off x="2562225" y="1768475"/>
            <a:ext cx="10515600" cy="4351338"/>
          </a:xfrm>
        </p:spPr>
        <p:txBody>
          <a:bodyPr/>
          <a:lstStyle/>
          <a:p>
            <a:r>
              <a:rPr lang="zh-CN" altLang="en-US" sz="4800" b="1" smtClean="0">
                <a:ea typeface="楷体" pitchFamily="49" charset="-122"/>
              </a:rPr>
              <a:t>用</a:t>
            </a:r>
            <a:r>
              <a:rPr lang="zh-CN" altLang="en-US" sz="4800" b="1" smtClean="0">
                <a:solidFill>
                  <a:srgbClr val="CC3399"/>
                </a:solidFill>
                <a:ea typeface="楷体" pitchFamily="49" charset="-122"/>
              </a:rPr>
              <a:t>直线</a:t>
            </a:r>
            <a:r>
              <a:rPr lang="zh-CN" altLang="en-US" sz="4800" b="1" smtClean="0">
                <a:ea typeface="楷体" pitchFamily="49" charset="-122"/>
              </a:rPr>
              <a:t>勾画出丁丁画的事物</a:t>
            </a:r>
          </a:p>
          <a:p>
            <a:pPr>
              <a:buFont typeface="Arial" charset="0"/>
              <a:buNone/>
            </a:pPr>
            <a:endParaRPr lang="zh-CN" altLang="en-US" sz="4800" b="1" smtClean="0">
              <a:ea typeface="楷体" pitchFamily="49" charset="-122"/>
            </a:endParaRPr>
          </a:p>
          <a:p>
            <a:r>
              <a:rPr lang="zh-CN" altLang="en-US" sz="4800" b="1" smtClean="0">
                <a:ea typeface="楷体" pitchFamily="49" charset="-122"/>
              </a:rPr>
              <a:t>用</a:t>
            </a:r>
            <a:r>
              <a:rPr lang="zh-CN" altLang="en-US" sz="4800" b="1" smtClean="0">
                <a:solidFill>
                  <a:srgbClr val="CC3399"/>
                </a:solidFill>
                <a:ea typeface="楷体" pitchFamily="49" charset="-122"/>
              </a:rPr>
              <a:t>波浪线</a:t>
            </a:r>
            <a:r>
              <a:rPr lang="zh-CN" altLang="en-US" sz="4800" b="1" smtClean="0">
                <a:ea typeface="楷体" pitchFamily="49" charset="-122"/>
              </a:rPr>
              <a:t>勾画出丁丁的理想</a:t>
            </a:r>
          </a:p>
        </p:txBody>
      </p:sp>
      <p:sp>
        <p:nvSpPr>
          <p:cNvPr id="38914" name="Text Box 11"/>
          <p:cNvSpPr txBox="1">
            <a:spLocks noChangeArrowheads="1"/>
          </p:cNvSpPr>
          <p:nvPr/>
        </p:nvSpPr>
        <p:spPr bwMode="auto">
          <a:xfrm>
            <a:off x="4419600" y="590550"/>
            <a:ext cx="389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6600"/>
                </a:solidFill>
                <a:ea typeface="楷体" pitchFamily="49" charset="-122"/>
              </a:rPr>
              <a:t>第二节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6" y="19951"/>
            <a:ext cx="7555482" cy="6816433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7481888" y="0"/>
            <a:ext cx="4710112" cy="6329363"/>
          </a:xfrm>
          <a:prstGeom prst="rect">
            <a:avLst/>
          </a:prstGeom>
          <a:solidFill>
            <a:srgbClr val="FFFFCC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我有一盒彩笔，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我用它画明天的理想：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我画透明的海洋，</a:t>
            </a:r>
            <a:endParaRPr kumimoji="1" lang="en-US" altLang="zh-CN" sz="2800" b="1">
              <a:solidFill>
                <a:schemeClr val="hlink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为了看清海底的</a:t>
            </a:r>
            <a:r>
              <a:rPr kumimoji="1"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宝藏</a:t>
            </a:r>
            <a:r>
              <a:rPr kumimoji="1" lang="zh-CN" altLang="en-US" sz="28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。</a:t>
            </a:r>
            <a:r>
              <a:rPr kumimoji="1" lang="en-US" altLang="zh-CN" sz="28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  <a:hlinkClick r:id="rId3" action="ppaction://hlinksldjump"/>
              </a:rPr>
              <a:t>1</a:t>
            </a:r>
            <a:endParaRPr kumimoji="1" lang="en-US" altLang="zh-CN" sz="2800" b="1">
              <a:solidFill>
                <a:schemeClr val="hlink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我画绿色的太阳，</a:t>
            </a:r>
            <a:endParaRPr kumimoji="1" lang="en-US" altLang="zh-CN" sz="2800" b="1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为了让夏天凉爽。</a:t>
            </a: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CC3399"/>
                </a:solidFill>
                <a:latin typeface="楷体" pitchFamily="49" charset="-122"/>
                <a:ea typeface="楷体" pitchFamily="49" charset="-122"/>
              </a:rPr>
              <a:t>我画结满面包的大树，</a:t>
            </a:r>
            <a:endParaRPr kumimoji="1" lang="en-US" altLang="zh-CN" sz="2800" b="1">
              <a:solidFill>
                <a:srgbClr val="CC3399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solidFill>
                  <a:srgbClr val="CC3399"/>
                </a:solidFill>
                <a:latin typeface="楷体" pitchFamily="49" charset="-122"/>
                <a:ea typeface="楷体" pitchFamily="49" charset="-122"/>
              </a:rPr>
              <a:t>为了永远消灭</a:t>
            </a:r>
            <a:r>
              <a:rPr kumimoji="1" lang="zh-CN" altLang="en-US" sz="28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饥荒</a:t>
            </a:r>
            <a:r>
              <a:rPr kumimoji="1" lang="zh-CN" altLang="en-US" sz="2800" b="1">
                <a:solidFill>
                  <a:srgbClr val="CC3399"/>
                </a:solidFill>
                <a:latin typeface="楷体" pitchFamily="49" charset="-122"/>
                <a:ea typeface="楷体" pitchFamily="49" charset="-122"/>
              </a:rPr>
              <a:t>。</a:t>
            </a:r>
            <a:r>
              <a:rPr kumimoji="1" lang="en-US" altLang="zh-CN" sz="2800" b="1">
                <a:solidFill>
                  <a:srgbClr val="CC3399"/>
                </a:solidFill>
                <a:latin typeface="楷体" pitchFamily="49" charset="-122"/>
                <a:ea typeface="楷体" pitchFamily="49" charset="-122"/>
                <a:hlinkClick r:id="rId4" action="ppaction://hlinksldjump"/>
              </a:rPr>
              <a:t>2</a:t>
            </a:r>
            <a:endParaRPr kumimoji="1" lang="en-US" altLang="zh-CN" sz="2800" b="1">
              <a:solidFill>
                <a:srgbClr val="CC3399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我画小朋友长上翅膀，</a:t>
            </a:r>
            <a:endParaRPr kumimoji="1" lang="en-US" altLang="zh-CN" sz="2800" b="1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为了在广阔的天空飞翔。</a:t>
            </a:r>
          </a:p>
        </p:txBody>
      </p:sp>
      <p:sp>
        <p:nvSpPr>
          <p:cNvPr id="39939" name="Rectangle 5"/>
          <p:cNvSpPr>
            <a:spLocks noGrp="1"/>
          </p:cNvSpPr>
          <p:nvPr>
            <p:ph type="title" idx="4294967295"/>
          </p:nvPr>
        </p:nvSpPr>
        <p:spPr>
          <a:xfrm>
            <a:off x="809625" y="317500"/>
            <a:ext cx="2038350" cy="1325563"/>
          </a:xfrm>
        </p:spPr>
        <p:txBody>
          <a:bodyPr/>
          <a:lstStyle/>
          <a:p>
            <a:r>
              <a:rPr lang="zh-CN" altLang="en-US" smtClean="0">
                <a:solidFill>
                  <a:srgbClr val="CC3399"/>
                </a:solidFill>
              </a:rPr>
              <a:t>第二节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ChangeArrowheads="1"/>
          </p:cNvSpPr>
          <p:nvPr/>
        </p:nvSpPr>
        <p:spPr bwMode="auto">
          <a:xfrm>
            <a:off x="2333625" y="1196975"/>
            <a:ext cx="322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zh-CN" altLang="en-US" sz="6000" b="1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6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宝藏</a:t>
            </a:r>
            <a:endParaRPr lang="zh-CN" altLang="en-US" sz="6000" b="1">
              <a:solidFill>
                <a:srgbClr val="FF33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0962" name="AutoShape 5" descr="u=668681207,1154673010&amp;fm=21&amp;gp=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40963" name="AutoShape 7" descr="u=668681207,1154673010&amp;fm=21&amp;gp=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40964" name="Picture 9" descr="nature11059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1725"/>
            <a:ext cx="30273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1" descr="318760-1505210J409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2386013"/>
            <a:ext cx="32131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13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40967" name="Picture 15" descr="t01a275228cb694504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71988"/>
            <a:ext cx="302895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AutoShape 17" descr="u=306305284,1140120960&amp;fm=21&amp;gp=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40969" name="AutoShape 19" descr="u=306305284,1140120960&amp;fm=21&amp;gp=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40970" name="AutoShape 21" descr="u=306305284,1140120960&amp;fm=21&amp;gp=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40971" name="AutoShape 23" descr="u=306305284,1140120960&amp;fm=21&amp;gp=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40972" name="Picture 14" descr="201603280314008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7363" y="4448175"/>
            <a:ext cx="32305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3943350" y="10287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zàng</a:t>
            </a:r>
          </a:p>
        </p:txBody>
      </p:sp>
      <p:grpSp>
        <p:nvGrpSpPr>
          <p:cNvPr id="28691" name="Group 19"/>
          <p:cNvGrpSpPr>
            <a:grpSpLocks/>
          </p:cNvGrpSpPr>
          <p:nvPr/>
        </p:nvGrpSpPr>
        <p:grpSpPr bwMode="auto">
          <a:xfrm>
            <a:off x="7339013" y="987425"/>
            <a:ext cx="4422775" cy="4699000"/>
            <a:chOff x="4623" y="622"/>
            <a:chExt cx="2786" cy="2960"/>
          </a:xfrm>
        </p:grpSpPr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5310" y="768"/>
              <a:ext cx="177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捉迷藏</a:t>
              </a: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304" y="622"/>
              <a:ext cx="6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/>
                <a:t>cáng</a:t>
              </a:r>
            </a:p>
          </p:txBody>
        </p:sp>
        <p:pic>
          <p:nvPicPr>
            <p:cNvPr id="40977" name="Picture 18" descr="t01d7ae372fc63ce23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23" y="1644"/>
              <a:ext cx="2786" cy="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7810500" y="600075"/>
            <a:ext cx="5384800" cy="4141788"/>
            <a:chOff x="4920" y="378"/>
            <a:chExt cx="3392" cy="2609"/>
          </a:xfrm>
        </p:grpSpPr>
        <p:sp>
          <p:nvSpPr>
            <p:cNvPr id="41991" name="Text Box 6"/>
            <p:cNvSpPr txBox="1">
              <a:spLocks noChangeArrowheads="1"/>
            </p:cNvSpPr>
            <p:nvPr/>
          </p:nvSpPr>
          <p:spPr bwMode="auto">
            <a:xfrm>
              <a:off x="4920" y="1026"/>
              <a:ext cx="3392" cy="19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>
                  <a:solidFill>
                    <a:schemeClr val="hlink"/>
                  </a:solidFill>
                  <a:ea typeface="楷体" pitchFamily="49" charset="-122"/>
                </a:rPr>
                <a:t>拆词法，真高明！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3600" b="1">
                  <a:solidFill>
                    <a:schemeClr val="hlink"/>
                  </a:solidFill>
                  <a:ea typeface="楷体" pitchFamily="49" charset="-122"/>
                </a:rPr>
                <a:t>看字义，知词意。</a:t>
              </a:r>
            </a:p>
            <a:p>
              <a:pPr algn="ctr">
                <a:spcBef>
                  <a:spcPct val="50000"/>
                </a:spcBef>
              </a:pPr>
              <a:endParaRPr lang="zh-CN" altLang="en-US" sz="3600" b="1">
                <a:solidFill>
                  <a:schemeClr val="hlink"/>
                </a:solidFill>
                <a:ea typeface="楷体" pitchFamily="49" charset="-122"/>
              </a:endParaRPr>
            </a:p>
            <a:p>
              <a:pPr algn="ctr">
                <a:spcBef>
                  <a:spcPct val="50000"/>
                </a:spcBef>
              </a:pPr>
              <a:endParaRPr lang="zh-CN" altLang="en-US" sz="3600" b="1">
                <a:solidFill>
                  <a:schemeClr val="hlink"/>
                </a:solidFill>
                <a:ea typeface="楷体" pitchFamily="49" charset="-122"/>
              </a:endParaRPr>
            </a:p>
          </p:txBody>
        </p:sp>
        <p:pic>
          <p:nvPicPr>
            <p:cNvPr id="41992" name="Picture 7" descr="66H58PICKaS_1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08" y="378"/>
              <a:ext cx="11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2390775" y="1800225"/>
            <a:ext cx="3438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ea typeface="楷体" pitchFamily="49" charset="-122"/>
              </a:rPr>
              <a:t>饥荒</a:t>
            </a:r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4035425" y="1228725"/>
            <a:ext cx="5683250" cy="2378075"/>
            <a:chOff x="2542" y="774"/>
            <a:chExt cx="3580" cy="1498"/>
          </a:xfrm>
        </p:grpSpPr>
        <p:sp>
          <p:nvSpPr>
            <p:cNvPr id="41988" name="Line 6"/>
            <p:cNvSpPr>
              <a:spLocks noChangeShapeType="1"/>
            </p:cNvSpPr>
            <p:nvPr/>
          </p:nvSpPr>
          <p:spPr bwMode="auto">
            <a:xfrm flipV="1">
              <a:off x="2542" y="1170"/>
              <a:ext cx="7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Line 7"/>
            <p:cNvSpPr>
              <a:spLocks noChangeShapeType="1"/>
            </p:cNvSpPr>
            <p:nvPr/>
          </p:nvSpPr>
          <p:spPr bwMode="auto">
            <a:xfrm>
              <a:off x="2542" y="1518"/>
              <a:ext cx="7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0" name="Text Box 9"/>
            <p:cNvSpPr txBox="1">
              <a:spLocks noChangeArrowheads="1"/>
            </p:cNvSpPr>
            <p:nvPr/>
          </p:nvSpPr>
          <p:spPr bwMode="auto">
            <a:xfrm>
              <a:off x="3110" y="774"/>
              <a:ext cx="3012" cy="1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>
                  <a:ea typeface="楷体" pitchFamily="49" charset="-122"/>
                </a:rPr>
                <a:t>饥：饥饿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6000" b="1">
                  <a:ea typeface="楷体" pitchFamily="49" charset="-122"/>
                </a:rPr>
                <a:t>荒：荒凉</a:t>
              </a:r>
            </a:p>
          </p:txBody>
        </p:sp>
      </p:grpSp>
      <p:sp>
        <p:nvSpPr>
          <p:cNvPr id="41995" name="AutoShape 11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97" name="AutoShape 13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99" name="AutoShape 15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42002" name="Picture 18" descr="u=2015676599,4066280146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6613" y="3765550"/>
            <a:ext cx="4016375" cy="309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小彩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200" y="1370013"/>
            <a:ext cx="839152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4319588" y="614363"/>
            <a:ext cx="6308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0" b="1">
                <a:solidFill>
                  <a:srgbClr val="660033"/>
                </a:solidFill>
                <a:ea typeface="楷体" pitchFamily="49" charset="-122"/>
              </a:rPr>
              <a:t>我有一盒彩笔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6"/>
          <p:cNvSpPr txBox="1">
            <a:spLocks noChangeArrowheads="1"/>
          </p:cNvSpPr>
          <p:nvPr/>
        </p:nvSpPr>
        <p:spPr bwMode="auto">
          <a:xfrm>
            <a:off x="727075" y="285750"/>
            <a:ext cx="5318125" cy="629126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我有一盒彩笔，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我用它画美丽的今天：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画＿＿＿＿＿＿＿＿，（形状）</a:t>
            </a:r>
            <a:endParaRPr kumimoji="1" lang="en-US" altLang="zh-CN" sz="28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那是＿＿＿＿＿＿＿＿。（事物）</a:t>
            </a:r>
            <a:endParaRPr kumimoji="1" lang="en-US" altLang="zh-CN" sz="28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画＿＿＿＿＿＿＿＿，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那是＿＿＿＿＿＿＿＿。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画＿＿＿＿＿＿＿＿，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那是＿＿＿＿＿＿＿＿。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画＿＿＿＿＿＿＿＿，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那是＿＿＿＿＿＿＿＿。</a:t>
            </a:r>
          </a:p>
        </p:txBody>
      </p:sp>
      <p:sp>
        <p:nvSpPr>
          <p:cNvPr id="43010" name="Text Box 16"/>
          <p:cNvSpPr txBox="1">
            <a:spLocks noChangeArrowheads="1"/>
          </p:cNvSpPr>
          <p:nvPr/>
        </p:nvSpPr>
        <p:spPr bwMode="auto">
          <a:xfrm>
            <a:off x="6461125" y="304800"/>
            <a:ext cx="5264150" cy="629126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我有一盒彩笔，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我用它画明天的理想：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我画＿＿＿＿＿＿＿＿，（事物）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为了＿＿＿＿＿＿＿＿。（理想）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我画＿＿＿＿＿＿＿＿，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为了＿＿＿＿＿＿＿＿。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我画＿＿＿＿＿＿＿＿，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660066"/>
                </a:solidFill>
                <a:latin typeface="楷体" pitchFamily="49" charset="-122"/>
                <a:ea typeface="楷体" pitchFamily="49" charset="-122"/>
              </a:rPr>
              <a:t>为了＿＿＿＿＿＿＿＿。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我画＿＿＿＿＿＿＿＿，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为了＿＿＿＿＿＿＿＿。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3133725" y="898525"/>
            <a:ext cx="2447925" cy="1268413"/>
          </a:xfrm>
        </p:spPr>
        <p:txBody>
          <a:bodyPr/>
          <a:lstStyle/>
          <a:p>
            <a:r>
              <a:rPr lang="zh-CN" altLang="en-US" b="1" smtClean="0">
                <a:ea typeface="楷体" pitchFamily="49" charset="-122"/>
              </a:rPr>
              <a:t>我会说：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1758950" y="2441575"/>
            <a:ext cx="8251825" cy="25669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kumimoji="1" lang="zh-CN" altLang="en-US" sz="4400" b="1" smtClean="0">
                <a:solidFill>
                  <a:srgbClr val="006600"/>
                </a:solidFill>
                <a:ea typeface="楷体" pitchFamily="49" charset="-122"/>
              </a:rPr>
              <a:t>我有一盒彩笔，</a:t>
            </a:r>
          </a:p>
          <a:p>
            <a:pPr>
              <a:buFont typeface="Arial" charset="0"/>
              <a:buNone/>
            </a:pPr>
            <a:r>
              <a:rPr kumimoji="1" lang="zh-CN" altLang="en-US" sz="4400" b="1" smtClean="0">
                <a:solidFill>
                  <a:srgbClr val="006600"/>
                </a:solidFill>
                <a:ea typeface="楷体" pitchFamily="49" charset="-122"/>
              </a:rPr>
              <a:t>我用它画美丽的今天：</a:t>
            </a:r>
          </a:p>
          <a:p>
            <a:pPr>
              <a:buFont typeface="Arial" charset="0"/>
              <a:buNone/>
            </a:pPr>
            <a:r>
              <a:rPr kumimoji="1" lang="zh-CN" altLang="en-US" sz="4400" b="1" smtClean="0">
                <a:solidFill>
                  <a:srgbClr val="0000FF"/>
                </a:solidFill>
                <a:ea typeface="楷体" pitchFamily="49" charset="-122"/>
              </a:rPr>
              <a:t>画＿＿＿＿＿＿＿＿，（形状）</a:t>
            </a:r>
            <a:endParaRPr kumimoji="1" lang="en-US" altLang="zh-CN" sz="4400" b="1" smtClean="0">
              <a:solidFill>
                <a:srgbClr val="0000FF"/>
              </a:solidFill>
              <a:ea typeface="楷体" pitchFamily="49" charset="-122"/>
            </a:endParaRPr>
          </a:p>
          <a:p>
            <a:pPr>
              <a:buFont typeface="Arial" charset="0"/>
              <a:buNone/>
            </a:pPr>
            <a:r>
              <a:rPr kumimoji="1" lang="zh-CN" altLang="en-US" sz="4400" b="1" smtClean="0">
                <a:solidFill>
                  <a:srgbClr val="0000FF"/>
                </a:solidFill>
                <a:ea typeface="楷体" pitchFamily="49" charset="-122"/>
              </a:rPr>
              <a:t>那是＿＿＿＿＿＿＿。（事物）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3133725" y="898525"/>
            <a:ext cx="2447925" cy="1268413"/>
          </a:xfrm>
        </p:spPr>
        <p:txBody>
          <a:bodyPr/>
          <a:lstStyle/>
          <a:p>
            <a:r>
              <a:rPr lang="zh-CN" altLang="en-US" b="1" smtClean="0">
                <a:ea typeface="楷体" pitchFamily="49" charset="-122"/>
              </a:rPr>
              <a:t>我会说：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1943100" y="2679700"/>
            <a:ext cx="81883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kumimoji="1" lang="zh-CN" altLang="en-US" sz="4400" b="1">
                <a:solidFill>
                  <a:srgbClr val="006600"/>
                </a:solidFill>
                <a:latin typeface="Calibri" pitchFamily="34" charset="0"/>
                <a:ea typeface="楷体" pitchFamily="49" charset="-122"/>
              </a:rPr>
              <a:t>我有一盒彩笔，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kumimoji="1" lang="zh-CN" altLang="en-US" sz="4400" b="1">
                <a:solidFill>
                  <a:srgbClr val="006600"/>
                </a:solidFill>
                <a:latin typeface="Calibri" pitchFamily="34" charset="0"/>
                <a:ea typeface="楷体" pitchFamily="49" charset="-122"/>
              </a:rPr>
              <a:t>我用它画明天的理想：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kumimoji="1" lang="zh-CN" altLang="en-US" sz="4400" b="1">
                <a:solidFill>
                  <a:srgbClr val="0000FF"/>
                </a:solidFill>
                <a:latin typeface="Calibri" pitchFamily="34" charset="0"/>
                <a:ea typeface="楷体" pitchFamily="49" charset="-122"/>
              </a:rPr>
              <a:t>我画</a:t>
            </a:r>
            <a:r>
              <a:rPr kumimoji="1" lang="zh-CN" altLang="en-US" sz="4000" b="1">
                <a:solidFill>
                  <a:srgbClr val="0000FF"/>
                </a:solidFill>
                <a:latin typeface="Calibri" pitchFamily="34" charset="0"/>
                <a:ea typeface="楷体" pitchFamily="49" charset="-122"/>
              </a:rPr>
              <a:t>＿＿＿＿＿＿＿＿，（</a:t>
            </a:r>
            <a:r>
              <a:rPr kumimoji="1" lang="zh-CN" altLang="en-US" sz="4400" b="1">
                <a:solidFill>
                  <a:srgbClr val="0000FF"/>
                </a:solidFill>
                <a:latin typeface="Calibri" pitchFamily="34" charset="0"/>
                <a:ea typeface="楷体" pitchFamily="49" charset="-122"/>
              </a:rPr>
              <a:t>事物）</a:t>
            </a:r>
            <a:endParaRPr kumimoji="1" lang="en-US" altLang="zh-CN" sz="4400" b="1">
              <a:solidFill>
                <a:srgbClr val="0000FF"/>
              </a:solidFill>
              <a:latin typeface="Calibri" pitchFamily="34" charset="0"/>
              <a:ea typeface="楷体" pitchFamily="49" charset="-122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kumimoji="1" lang="zh-CN" altLang="en-US" sz="4400" b="1">
                <a:solidFill>
                  <a:srgbClr val="0000FF"/>
                </a:solidFill>
                <a:latin typeface="Calibri" pitchFamily="34" charset="0"/>
                <a:ea typeface="楷体" pitchFamily="49" charset="-122"/>
              </a:rPr>
              <a:t>为了＿＿＿＿＿＿＿。（理想）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t01ce64d96ca82bcd6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7975" y="2665413"/>
            <a:ext cx="82502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863975" y="1243013"/>
            <a:ext cx="72437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8800" b="1">
                <a:latin typeface="楷体" pitchFamily="49" charset="-122"/>
                <a:ea typeface="楷体" pitchFamily="49" charset="-122"/>
              </a:rPr>
              <a:t>一    彩笔</a:t>
            </a:r>
          </a:p>
        </p:txBody>
      </p: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5532438" y="1182688"/>
            <a:ext cx="1524000" cy="1447800"/>
            <a:chOff x="1338" y="890"/>
            <a:chExt cx="2676" cy="2676"/>
          </a:xfrm>
        </p:grpSpPr>
        <p:sp>
          <p:nvSpPr>
            <p:cNvPr id="17414" name="Rectangle 7"/>
            <p:cNvSpPr>
              <a:spLocks noChangeArrowheads="1"/>
            </p:cNvSpPr>
            <p:nvPr/>
          </p:nvSpPr>
          <p:spPr bwMode="auto">
            <a:xfrm>
              <a:off x="1338" y="890"/>
              <a:ext cx="2676" cy="26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7415" name="Line 8"/>
            <p:cNvSpPr>
              <a:spLocks noChangeShapeType="1"/>
            </p:cNvSpPr>
            <p:nvPr/>
          </p:nvSpPr>
          <p:spPr bwMode="auto">
            <a:xfrm>
              <a:off x="1338" y="2251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6" name="Line 9"/>
            <p:cNvSpPr>
              <a:spLocks noChangeShapeType="1"/>
            </p:cNvSpPr>
            <p:nvPr/>
          </p:nvSpPr>
          <p:spPr bwMode="auto">
            <a:xfrm>
              <a:off x="2699" y="890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5661025" y="1125538"/>
            <a:ext cx="13065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8800" b="1">
                <a:solidFill>
                  <a:srgbClr val="CC0000"/>
                </a:solidFill>
                <a:ea typeface="楷体" pitchFamily="49" charset="-122"/>
              </a:rPr>
              <a:t>盒</a:t>
            </a: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5737225" y="344488"/>
            <a:ext cx="1073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000" b="1"/>
              <a:t>hé</a:t>
            </a:r>
            <a:endParaRPr lang="zh-CN" altLang="en-US" sz="6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YZQHVP8$[E~[(R~56FN0J)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238" y="377825"/>
            <a:ext cx="48006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ADX5DX84C9D8TAL291}FQ%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404813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2759075" y="3221038"/>
            <a:ext cx="9286875" cy="2009775"/>
            <a:chOff x="1738" y="2046"/>
            <a:chExt cx="5850" cy="1266"/>
          </a:xfrm>
        </p:grpSpPr>
        <p:pic>
          <p:nvPicPr>
            <p:cNvPr id="18440" name="Picture 6" descr="L}Y(~D6M`R0{1NT59Z@}4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38" y="2057"/>
              <a:ext cx="2928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7" descr="}[J%5Y~NSPZIVFJP{]SH2A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73" y="2046"/>
              <a:ext cx="2915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2754313" y="5049838"/>
            <a:ext cx="8534400" cy="952500"/>
            <a:chOff x="1735" y="3181"/>
            <a:chExt cx="5376" cy="600"/>
          </a:xfrm>
        </p:grpSpPr>
        <p:sp>
          <p:nvSpPr>
            <p:cNvPr id="18437" name="Text Box 10"/>
            <p:cNvSpPr txBox="1">
              <a:spLocks noChangeArrowheads="1"/>
            </p:cNvSpPr>
            <p:nvPr/>
          </p:nvSpPr>
          <p:spPr bwMode="auto">
            <a:xfrm>
              <a:off x="1735" y="3301"/>
              <a:ext cx="53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>
                  <a:solidFill>
                    <a:srgbClr val="0000FF"/>
                  </a:solidFill>
                  <a:ea typeface="楷体" pitchFamily="49" charset="-122"/>
                </a:rPr>
                <a:t>例字：盆、盘、盂、盅</a:t>
              </a:r>
              <a:r>
                <a:rPr lang="en-US" altLang="zh-CN" sz="44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……</a:t>
              </a:r>
              <a:endParaRPr lang="en-US" altLang="zh-CN" sz="4400">
                <a:solidFill>
                  <a:srgbClr val="0000FF"/>
                </a:solidFill>
                <a:ea typeface="楷体" pitchFamily="49" charset="-122"/>
              </a:endParaRPr>
            </a:p>
          </p:txBody>
        </p:sp>
        <p:sp>
          <p:nvSpPr>
            <p:cNvPr id="18438" name="Rectangle 12"/>
            <p:cNvSpPr>
              <a:spLocks noChangeArrowheads="1"/>
            </p:cNvSpPr>
            <p:nvPr/>
          </p:nvSpPr>
          <p:spPr bwMode="auto">
            <a:xfrm>
              <a:off x="4273" y="3181"/>
              <a:ext cx="26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yú</a:t>
              </a:r>
            </a:p>
          </p:txBody>
        </p:sp>
        <p:sp>
          <p:nvSpPr>
            <p:cNvPr id="18439" name="Rectangle 14"/>
            <p:cNvSpPr>
              <a:spLocks noChangeArrowheads="1"/>
            </p:cNvSpPr>
            <p:nvPr/>
          </p:nvSpPr>
          <p:spPr bwMode="auto">
            <a:xfrm>
              <a:off x="4879" y="3181"/>
              <a:ext cx="5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zhōng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>
            <a:spLocks noChangeArrowheads="1"/>
          </p:cNvSpPr>
          <p:nvPr/>
        </p:nvSpPr>
        <p:spPr bwMode="auto">
          <a:xfrm>
            <a:off x="2232025" y="981075"/>
            <a:ext cx="15240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8800" b="1">
                <a:latin typeface="楷体" pitchFamily="49" charset="-122"/>
                <a:ea typeface="楷体" pitchFamily="49" charset="-122"/>
              </a:rPr>
              <a:t>盒</a:t>
            </a:r>
            <a:r>
              <a:rPr lang="zh-CN" altLang="en-US" sz="7200" b="1"/>
              <a:t> </a:t>
            </a:r>
            <a:r>
              <a:rPr lang="zh-CN" altLang="en-US" sz="1800" b="1"/>
              <a:t> </a:t>
            </a:r>
            <a:r>
              <a:rPr lang="zh-CN" altLang="en-US" sz="1800"/>
              <a:t>                            </a:t>
            </a:r>
          </a:p>
        </p:txBody>
      </p:sp>
      <p:grpSp>
        <p:nvGrpSpPr>
          <p:cNvPr id="44048" name="Group 16"/>
          <p:cNvGrpSpPr>
            <a:grpSpLocks/>
          </p:cNvGrpSpPr>
          <p:nvPr/>
        </p:nvGrpSpPr>
        <p:grpSpPr bwMode="auto">
          <a:xfrm>
            <a:off x="3321050" y="1304925"/>
            <a:ext cx="7537450" cy="2286000"/>
            <a:chOff x="2836" y="846"/>
            <a:chExt cx="4748" cy="1440"/>
          </a:xfrm>
        </p:grpSpPr>
        <p:sp>
          <p:nvSpPr>
            <p:cNvPr id="19471" name="Line 6"/>
            <p:cNvSpPr>
              <a:spLocks noChangeShapeType="1"/>
            </p:cNvSpPr>
            <p:nvPr/>
          </p:nvSpPr>
          <p:spPr bwMode="auto">
            <a:xfrm flipV="1">
              <a:off x="2848" y="1320"/>
              <a:ext cx="7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Line 7"/>
            <p:cNvSpPr>
              <a:spLocks noChangeShapeType="1"/>
            </p:cNvSpPr>
            <p:nvPr/>
          </p:nvSpPr>
          <p:spPr bwMode="auto">
            <a:xfrm>
              <a:off x="2836" y="1656"/>
              <a:ext cx="7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Text Box 9"/>
            <p:cNvSpPr txBox="1">
              <a:spLocks noChangeArrowheads="1"/>
            </p:cNvSpPr>
            <p:nvPr/>
          </p:nvSpPr>
          <p:spPr bwMode="auto">
            <a:xfrm>
              <a:off x="3404" y="846"/>
              <a:ext cx="115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7200" b="1">
                  <a:ea typeface="楷体" pitchFamily="49" charset="-122"/>
                </a:rPr>
                <a:t>合皿</a:t>
              </a:r>
            </a:p>
          </p:txBody>
        </p:sp>
        <p:sp>
          <p:nvSpPr>
            <p:cNvPr id="19474" name="Text Box 10"/>
            <p:cNvSpPr txBox="1">
              <a:spLocks noChangeArrowheads="1"/>
            </p:cNvSpPr>
            <p:nvPr/>
          </p:nvSpPr>
          <p:spPr bwMode="auto">
            <a:xfrm>
              <a:off x="4042" y="1092"/>
              <a:ext cx="33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solidFill>
                    <a:srgbClr val="FF33CC"/>
                  </a:solidFill>
                  <a:latin typeface="楷体" pitchFamily="49" charset="-122"/>
                  <a:ea typeface="楷体" pitchFamily="49" charset="-122"/>
                </a:rPr>
                <a:t>(</a:t>
              </a:r>
              <a:r>
                <a:rPr lang="zh-CN" altLang="en-US" sz="3200">
                  <a:solidFill>
                    <a:srgbClr val="FF33CC"/>
                  </a:solidFill>
                  <a:latin typeface="楷体" pitchFamily="49" charset="-122"/>
                  <a:ea typeface="楷体" pitchFamily="49" charset="-122"/>
                </a:rPr>
                <a:t>声旁表音：</a:t>
              </a:r>
              <a:r>
                <a:rPr lang="en-US" altLang="zh-CN" sz="3200">
                  <a:solidFill>
                    <a:srgbClr val="FF33CC"/>
                  </a:solidFill>
                  <a:ea typeface="楷体" pitchFamily="49" charset="-122"/>
                </a:rPr>
                <a:t>hé</a:t>
              </a:r>
              <a:r>
                <a:rPr lang="en-US" altLang="zh-CN" sz="3200">
                  <a:solidFill>
                    <a:srgbClr val="FF33CC"/>
                  </a:solidFill>
                  <a:latin typeface="楷体" pitchFamily="49" charset="-122"/>
                  <a:ea typeface="楷体" pitchFamily="49" charset="-122"/>
                </a:rPr>
                <a:t>)</a:t>
              </a:r>
            </a:p>
          </p:txBody>
        </p:sp>
        <p:sp>
          <p:nvSpPr>
            <p:cNvPr id="19475" name="Text Box 11"/>
            <p:cNvSpPr txBox="1">
              <a:spLocks noChangeArrowheads="1"/>
            </p:cNvSpPr>
            <p:nvPr/>
          </p:nvSpPr>
          <p:spPr bwMode="auto">
            <a:xfrm>
              <a:off x="3872" y="1716"/>
              <a:ext cx="37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solidFill>
                    <a:srgbClr val="FF33CC"/>
                  </a:solidFill>
                  <a:latin typeface="楷体" pitchFamily="49" charset="-122"/>
                  <a:ea typeface="楷体" pitchFamily="49" charset="-122"/>
                </a:rPr>
                <a:t>（形旁表义：容器）</a:t>
              </a:r>
            </a:p>
          </p:txBody>
        </p:sp>
      </p:grpSp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2714625" y="3648075"/>
            <a:ext cx="6594475" cy="2355850"/>
            <a:chOff x="1710" y="2298"/>
            <a:chExt cx="4154" cy="1484"/>
          </a:xfrm>
        </p:grpSpPr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2472" y="2340"/>
              <a:ext cx="3392" cy="1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>
                  <a:solidFill>
                    <a:schemeClr val="hlink"/>
                  </a:solidFill>
                  <a:ea typeface="楷体" pitchFamily="49" charset="-122"/>
                </a:rPr>
                <a:t>形声字，真有趣！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3600" b="1">
                  <a:solidFill>
                    <a:schemeClr val="hlink"/>
                  </a:solidFill>
                  <a:ea typeface="楷体" pitchFamily="49" charset="-122"/>
                </a:rPr>
                <a:t>看声旁，猜字音；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3600" b="1">
                  <a:solidFill>
                    <a:schemeClr val="hlink"/>
                  </a:solidFill>
                  <a:ea typeface="楷体" pitchFamily="49" charset="-122"/>
                </a:rPr>
                <a:t>看形旁，猜字义。</a:t>
              </a:r>
            </a:p>
          </p:txBody>
        </p:sp>
        <p:pic>
          <p:nvPicPr>
            <p:cNvPr id="19470" name="Picture 14" descr="66H58PICKaS_1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0" y="2298"/>
              <a:ext cx="11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8372475" y="-228600"/>
            <a:ext cx="3819525" cy="4416425"/>
            <a:chOff x="5274" y="-144"/>
            <a:chExt cx="2406" cy="2782"/>
          </a:xfrm>
        </p:grpSpPr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5274" y="-144"/>
              <a:ext cx="960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5400">
                  <a:latin typeface="楷体" pitchFamily="49" charset="-122"/>
                  <a:ea typeface="楷体" pitchFamily="49" charset="-122"/>
                </a:rPr>
                <a:t>      </a:t>
              </a:r>
              <a:r>
                <a:rPr lang="zh-CN" altLang="en-US" sz="8800" b="1">
                  <a:latin typeface="楷体" pitchFamily="49" charset="-122"/>
                  <a:ea typeface="楷体" pitchFamily="49" charset="-122"/>
                </a:rPr>
                <a:t>盂</a:t>
              </a:r>
              <a:r>
                <a:rPr lang="zh-CN" altLang="en-US" sz="7200" b="1"/>
                <a:t> </a:t>
              </a:r>
              <a:r>
                <a:rPr lang="zh-CN" altLang="en-US" sz="1800" b="1"/>
                <a:t> </a:t>
              </a:r>
              <a:r>
                <a:rPr lang="zh-CN" altLang="en-US" sz="1800"/>
                <a:t>                            </a:t>
              </a:r>
            </a:p>
          </p:txBody>
        </p:sp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5334" y="874"/>
              <a:ext cx="960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5400">
                  <a:latin typeface="楷体" pitchFamily="49" charset="-122"/>
                  <a:ea typeface="楷体" pitchFamily="49" charset="-122"/>
                </a:rPr>
                <a:t>      </a:t>
              </a:r>
              <a:r>
                <a:rPr lang="zh-CN" altLang="en-US" sz="8800" b="1">
                  <a:latin typeface="楷体" pitchFamily="49" charset="-122"/>
                  <a:ea typeface="楷体" pitchFamily="49" charset="-122"/>
                </a:rPr>
                <a:t>盅</a:t>
              </a:r>
              <a:r>
                <a:rPr lang="zh-CN" altLang="en-US" sz="7200" b="1"/>
                <a:t> </a:t>
              </a:r>
              <a:r>
                <a:rPr lang="zh-CN" altLang="en-US" sz="1800" b="1"/>
                <a:t> </a:t>
              </a:r>
              <a:r>
                <a:rPr lang="zh-CN" altLang="en-US" sz="1800"/>
                <a:t>                            </a:t>
              </a:r>
            </a:p>
          </p:txBody>
        </p:sp>
        <p:sp>
          <p:nvSpPr>
            <p:cNvPr id="19463" name="Line 6"/>
            <p:cNvSpPr>
              <a:spLocks noChangeShapeType="1"/>
            </p:cNvSpPr>
            <p:nvPr/>
          </p:nvSpPr>
          <p:spPr bwMode="auto">
            <a:xfrm flipV="1">
              <a:off x="5924" y="496"/>
              <a:ext cx="7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4" name="Line 7"/>
            <p:cNvSpPr>
              <a:spLocks noChangeShapeType="1"/>
            </p:cNvSpPr>
            <p:nvPr/>
          </p:nvSpPr>
          <p:spPr bwMode="auto">
            <a:xfrm>
              <a:off x="5936" y="838"/>
              <a:ext cx="7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6528" y="0"/>
              <a:ext cx="115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7200" b="1">
                  <a:ea typeface="楷体" pitchFamily="49" charset="-122"/>
                </a:rPr>
                <a:t>于皿</a:t>
              </a:r>
            </a:p>
          </p:txBody>
        </p:sp>
        <p:sp>
          <p:nvSpPr>
            <p:cNvPr id="19466" name="Line 6"/>
            <p:cNvSpPr>
              <a:spLocks noChangeShapeType="1"/>
            </p:cNvSpPr>
            <p:nvPr/>
          </p:nvSpPr>
          <p:spPr bwMode="auto">
            <a:xfrm flipV="1">
              <a:off x="5966" y="1564"/>
              <a:ext cx="7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7" name="Line 7"/>
            <p:cNvSpPr>
              <a:spLocks noChangeShapeType="1"/>
            </p:cNvSpPr>
            <p:nvPr/>
          </p:nvSpPr>
          <p:spPr bwMode="auto">
            <a:xfrm>
              <a:off x="5984" y="1912"/>
              <a:ext cx="7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Text Box 9"/>
            <p:cNvSpPr txBox="1">
              <a:spLocks noChangeArrowheads="1"/>
            </p:cNvSpPr>
            <p:nvPr/>
          </p:nvSpPr>
          <p:spPr bwMode="auto">
            <a:xfrm>
              <a:off x="6528" y="1198"/>
              <a:ext cx="115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7200" b="1">
                  <a:ea typeface="楷体" pitchFamily="49" charset="-122"/>
                </a:rPr>
                <a:t>中皿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ChangeArrowheads="1"/>
          </p:cNvSpPr>
          <p:nvPr/>
        </p:nvSpPr>
        <p:spPr bwMode="auto">
          <a:xfrm>
            <a:off x="5480050" y="1887538"/>
            <a:ext cx="2820988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800" b="1">
                <a:solidFill>
                  <a:srgbClr val="CC0000"/>
                </a:solidFill>
                <a:ea typeface="楷体" pitchFamily="49" charset="-122"/>
              </a:rPr>
              <a:t>盒</a:t>
            </a:r>
          </a:p>
        </p:txBody>
      </p:sp>
      <p:grpSp>
        <p:nvGrpSpPr>
          <p:cNvPr id="20482" name="Group 6"/>
          <p:cNvGrpSpPr>
            <a:grpSpLocks/>
          </p:cNvGrpSpPr>
          <p:nvPr/>
        </p:nvGrpSpPr>
        <p:grpSpPr bwMode="auto">
          <a:xfrm>
            <a:off x="5094288" y="1973263"/>
            <a:ext cx="3543300" cy="3086100"/>
            <a:chOff x="1338" y="890"/>
            <a:chExt cx="2676" cy="2676"/>
          </a:xfrm>
        </p:grpSpPr>
        <p:sp>
          <p:nvSpPr>
            <p:cNvPr id="20484" name="Rectangle 7"/>
            <p:cNvSpPr>
              <a:spLocks noChangeArrowheads="1"/>
            </p:cNvSpPr>
            <p:nvPr/>
          </p:nvSpPr>
          <p:spPr bwMode="auto">
            <a:xfrm>
              <a:off x="1338" y="890"/>
              <a:ext cx="2676" cy="26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20485" name="Line 8"/>
            <p:cNvSpPr>
              <a:spLocks noChangeShapeType="1"/>
            </p:cNvSpPr>
            <p:nvPr/>
          </p:nvSpPr>
          <p:spPr bwMode="auto">
            <a:xfrm>
              <a:off x="1338" y="2251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6" name="Line 9"/>
            <p:cNvSpPr>
              <a:spLocks noChangeShapeType="1"/>
            </p:cNvSpPr>
            <p:nvPr/>
          </p:nvSpPr>
          <p:spPr bwMode="auto">
            <a:xfrm>
              <a:off x="2699" y="890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5918200" y="334963"/>
            <a:ext cx="1919288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700" b="1"/>
              <a:t>hé</a:t>
            </a:r>
            <a:endParaRPr lang="zh-CN" altLang="en-US" sz="117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4821238" y="1131888"/>
            <a:ext cx="41910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b="1">
                <a:ea typeface="楷体" pitchFamily="49" charset="-122"/>
              </a:rPr>
              <a:t>自读要求</a:t>
            </a: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641600" y="2738438"/>
            <a:ext cx="9550400" cy="176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990099"/>
                </a:solidFill>
                <a:ea typeface="楷体" pitchFamily="49" charset="-122"/>
              </a:rPr>
              <a:t>          ①先自己读课文，</a:t>
            </a:r>
          </a:p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990099"/>
                </a:solidFill>
                <a:ea typeface="楷体" pitchFamily="49" charset="-122"/>
              </a:rPr>
              <a:t>          ②然后同桌互读生字。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4287838" y="1141413"/>
            <a:ext cx="10752137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  <a:cs typeface="楷体_GB2312"/>
              </a:rPr>
              <a:t>紫色的曲线   </a:t>
            </a:r>
          </a:p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  <a:cs typeface="楷体_GB2312"/>
              </a:rPr>
              <a:t>广阔的天空</a:t>
            </a:r>
          </a:p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  <a:cs typeface="楷体_GB2312"/>
              </a:rPr>
              <a:t>透明的海洋</a:t>
            </a:r>
          </a:p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006600"/>
                </a:solidFill>
                <a:latin typeface="楷体" pitchFamily="49" charset="-122"/>
                <a:ea typeface="楷体" pitchFamily="49" charset="-122"/>
                <a:cs typeface="楷体_GB2312"/>
              </a:rPr>
              <a:t>连绵起伏的远山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2249488" y="969963"/>
            <a:ext cx="10752137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  连绵起伏        </a:t>
            </a:r>
            <a:r>
              <a:rPr lang="zh-CN" altLang="en-US" sz="54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  <a:cs typeface="楷体_GB2312"/>
              </a:rPr>
              <a:t>插入云天  </a:t>
            </a:r>
          </a:p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  <a:cs typeface="楷体_GB2312"/>
              </a:rPr>
              <a:t>直线    稻田    紫色    理想    </a:t>
            </a:r>
          </a:p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  <a:cs typeface="楷体_GB2312"/>
              </a:rPr>
              <a:t>透明    宝</a:t>
            </a:r>
            <a:r>
              <a:rPr lang="zh-CN" altLang="en-US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_GB2312"/>
              </a:rPr>
              <a:t>藏 </a:t>
            </a:r>
            <a:r>
              <a:rPr lang="zh-CN" altLang="en-US" sz="54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  <a:cs typeface="楷体_GB2312"/>
              </a:rPr>
              <a:t>   凉爽    </a:t>
            </a:r>
            <a:r>
              <a:rPr lang="zh-CN" altLang="en-US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_GB2312"/>
              </a:rPr>
              <a:t>结</a:t>
            </a:r>
            <a:r>
              <a:rPr lang="zh-CN" altLang="en-US" sz="54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  <a:cs typeface="楷体_GB2312"/>
              </a:rPr>
              <a:t>满    </a:t>
            </a:r>
          </a:p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  <a:cs typeface="楷体_GB2312"/>
              </a:rPr>
              <a:t>消灭    </a:t>
            </a:r>
            <a:r>
              <a:rPr lang="zh-CN" altLang="en-US" sz="5400" b="1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饥荒    翅膀    飞翔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964</TotalTime>
  <Words>644</Words>
  <Application>Microsoft Office PowerPoint</Application>
  <PresentationFormat>自定义</PresentationFormat>
  <Paragraphs>123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Calibri Light</vt:lpstr>
      <vt:lpstr>Calibri</vt:lpstr>
      <vt:lpstr>楷体</vt:lpstr>
      <vt:lpstr>楷体_GB2312</vt:lpstr>
      <vt:lpstr>Office 主题</vt:lpstr>
      <vt:lpstr>BMP 图像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 线  稻  紫  绵  伏  理  透  藏  结  饥  荒  盒  彩  圆  底  宝  永  消  灭 </vt:lpstr>
      <vt:lpstr>幻灯片 11</vt:lpstr>
      <vt:lpstr>幻灯片 12</vt:lpstr>
      <vt:lpstr>第一节</vt:lpstr>
      <vt:lpstr>幻灯片 14</vt:lpstr>
      <vt:lpstr>幻灯片 15</vt:lpstr>
      <vt:lpstr>幻灯片 16</vt:lpstr>
      <vt:lpstr>第二节</vt:lpstr>
      <vt:lpstr>幻灯片 18</vt:lpstr>
      <vt:lpstr>幻灯片 19</vt:lpstr>
      <vt:lpstr>幻灯片 20</vt:lpstr>
      <vt:lpstr>我会说：</vt:lpstr>
      <vt:lpstr>我会说：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北师大版二年级语文上册教材解读</dc:title>
  <dc:creator>Yfxx</dc:creator>
  <cp:lastModifiedBy>AutoBVT</cp:lastModifiedBy>
  <cp:revision>260</cp:revision>
  <dcterms:created xsi:type="dcterms:W3CDTF">2016-09-27T14:40:55Z</dcterms:created>
  <dcterms:modified xsi:type="dcterms:W3CDTF">2016-10-13T04:01:41Z</dcterms:modified>
</cp:coreProperties>
</file>