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593" r:id="rId2"/>
    <p:sldId id="789" r:id="rId3"/>
    <p:sldId id="722" r:id="rId4"/>
    <p:sldId id="790" r:id="rId5"/>
    <p:sldId id="793" r:id="rId6"/>
    <p:sldId id="594" r:id="rId7"/>
    <p:sldId id="595" r:id="rId8"/>
    <p:sldId id="598" r:id="rId9"/>
    <p:sldId id="719" r:id="rId10"/>
    <p:sldId id="599" r:id="rId11"/>
    <p:sldId id="721" r:id="rId12"/>
    <p:sldId id="600" r:id="rId13"/>
    <p:sldId id="770" r:id="rId14"/>
    <p:sldId id="791" r:id="rId15"/>
    <p:sldId id="747" r:id="rId16"/>
    <p:sldId id="597" r:id="rId17"/>
    <p:sldId id="601" r:id="rId18"/>
    <p:sldId id="602" r:id="rId19"/>
    <p:sldId id="647" r:id="rId20"/>
    <p:sldId id="603" r:id="rId21"/>
    <p:sldId id="771" r:id="rId22"/>
    <p:sldId id="607" r:id="rId23"/>
    <p:sldId id="608" r:id="rId24"/>
    <p:sldId id="606" r:id="rId25"/>
    <p:sldId id="609" r:id="rId26"/>
    <p:sldId id="610" r:id="rId27"/>
    <p:sldId id="613" r:id="rId28"/>
    <p:sldId id="614" r:id="rId29"/>
    <p:sldId id="615" r:id="rId30"/>
    <p:sldId id="616" r:id="rId31"/>
    <p:sldId id="617" r:id="rId3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528" y="-84"/>
      </p:cViewPr>
      <p:guideLst>
        <p:guide orient="horz" pos="2122"/>
        <p:guide pos="291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7C71D-D3AF-4CC5-AB2D-339224F6918B}" type="datetimeFigureOut">
              <a:rPr lang="zh-CN" altLang="en-US"/>
              <a:pPr>
                <a:defRPr/>
              </a:pPr>
              <a:t>2017/4/28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C0734-76D6-416B-8720-4CA9333E89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EEBD4-36BF-407D-8D36-5E7159D14C4F}" type="datetimeFigureOut">
              <a:rPr lang="zh-CN" altLang="en-US"/>
              <a:pPr>
                <a:defRPr/>
              </a:pPr>
              <a:t>2017/4/28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0A291-87AE-456C-9EB5-E01B374615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A4E95-1854-4524-AE2E-25CEB86E0268}" type="datetimeFigureOut">
              <a:rPr lang="zh-CN" altLang="en-US"/>
              <a:pPr>
                <a:defRPr/>
              </a:pPr>
              <a:t>2017/4/28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D05F3-14C8-497A-9F2B-013E469A81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47916-98B2-46A1-AC62-D16B8720C525}" type="datetimeFigureOut">
              <a:rPr lang="zh-CN" altLang="en-US"/>
              <a:pPr>
                <a:defRPr/>
              </a:pPr>
              <a:t>2017/4/28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7BDEE-3F55-42D5-80E1-0F00117B0A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F2994-08B7-413F-A02E-F2505C7D7F9C}" type="datetimeFigureOut">
              <a:rPr lang="zh-CN" altLang="en-US"/>
              <a:pPr>
                <a:defRPr/>
              </a:pPr>
              <a:t>2017/4/28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38A9E-9FA6-4D88-98A4-56890E9264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03C40-0AD8-4122-9D0E-9DFE90E7B7AA}" type="datetimeFigureOut">
              <a:rPr lang="zh-CN" altLang="en-US"/>
              <a:pPr>
                <a:defRPr/>
              </a:pPr>
              <a:t>2017/4/28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99391-A3B3-430E-B621-36B758D840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426BD-692C-4D44-9A65-85C48D48452D}" type="datetimeFigureOut">
              <a:rPr lang="zh-CN" altLang="en-US"/>
              <a:pPr>
                <a:defRPr/>
              </a:pPr>
              <a:t>2017/4/28 Friday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E05B3-076E-41F2-8D52-D3D95A57BE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83486-1515-4A64-9368-CCB68E93263D}" type="datetimeFigureOut">
              <a:rPr lang="zh-CN" altLang="en-US"/>
              <a:pPr>
                <a:defRPr/>
              </a:pPr>
              <a:t>2017/4/28 Friday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6AEEF-73B5-4C29-A0E3-35F966C914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EB1AE-48EC-497E-A062-3591E4A4C7FE}" type="datetimeFigureOut">
              <a:rPr lang="zh-CN" altLang="en-US"/>
              <a:pPr>
                <a:defRPr/>
              </a:pPr>
              <a:t>2017/4/28 Friday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A003A-1CC6-4E81-9DD4-C276C2A1D0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2BE6A-7C90-4828-8DFE-29073C47F45D}" type="datetimeFigureOut">
              <a:rPr lang="zh-CN" altLang="en-US"/>
              <a:pPr>
                <a:defRPr/>
              </a:pPr>
              <a:t>2017/4/28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B53A1-AEA4-454A-99CB-F6447A0F21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D21B0-7EFB-4AF1-ABBE-4A0C950F9B5C}" type="datetimeFigureOut">
              <a:rPr lang="zh-CN" altLang="en-US"/>
              <a:pPr>
                <a:defRPr/>
              </a:pPr>
              <a:t>2017/4/28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D3E42-F36B-4F08-B24F-0EB1F00C04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20E7C0D-90A6-4C3D-820D-7E2D76E9B0E3}" type="datetimeFigureOut">
              <a:rPr lang="zh-CN" altLang="en-US"/>
              <a:pPr>
                <a:defRPr/>
              </a:pPr>
              <a:t>2017/4/28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CDAFB1E-ECCE-4D00-ADD9-FA8816C091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3"/>
          <p:cNvSpPr txBox="1">
            <a:spLocks noChangeArrowheads="1"/>
          </p:cNvSpPr>
          <p:nvPr/>
        </p:nvSpPr>
        <p:spPr bwMode="auto">
          <a:xfrm>
            <a:off x="600075" y="1133475"/>
            <a:ext cx="79629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000"/>
              <a:t>天生我材必有用，千金散尽还复来。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073150" y="619125"/>
            <a:ext cx="8678863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/>
              <a:t>飞流直下三千尺，疑是银河落九天。</a:t>
            </a:r>
            <a:r>
              <a:rPr lang="en-US" altLang="zh-CN" sz="3200"/>
              <a:t>                            </a:t>
            </a:r>
            <a:endParaRPr lang="zh-CN" altLang="en-US" sz="3200"/>
          </a:p>
          <a:p>
            <a:r>
              <a:rPr lang="zh-CN" altLang="en-US" sz="3200"/>
              <a:t>桃花潭水深千尺，不及汪伦送我情。                          </a:t>
            </a:r>
          </a:p>
          <a:p>
            <a:r>
              <a:rPr lang="zh-CN" altLang="en-US" sz="3200"/>
              <a:t>蜀道难，难于上青天。</a:t>
            </a:r>
          </a:p>
          <a:p>
            <a:r>
              <a:rPr lang="zh-CN" altLang="en-US" sz="3200"/>
              <a:t>君不见黄河之水天上来，奔流到海不复回。</a:t>
            </a:r>
          </a:p>
          <a:p>
            <a:r>
              <a:rPr lang="zh-CN" altLang="en-US" sz="3200"/>
              <a:t>危楼高百尺，手可摘星辰。</a:t>
            </a:r>
          </a:p>
          <a:p>
            <a:r>
              <a:rPr lang="zh-CN" altLang="en-US" sz="3200"/>
              <a:t>白发三千丈，缘愁似个长。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554163" y="4060825"/>
            <a:ext cx="48895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充满想象、夸张手法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554163" y="4700588"/>
            <a:ext cx="5119687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伟大的浪漫主义诗人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3200" y="1608138"/>
            <a:ext cx="4343400" cy="397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58788" y="768350"/>
            <a:ext cx="82089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杜甫</a:t>
            </a:r>
            <a:r>
              <a:rPr lang="en-US" altLang="zh-CN" sz="3600" b="1"/>
              <a:t>——</a:t>
            </a:r>
            <a:r>
              <a:rPr lang="zh-CN" altLang="en-US" sz="3200" b="1">
                <a:solidFill>
                  <a:srgbClr val="FF0000"/>
                </a:solidFill>
              </a:rPr>
              <a:t>为人性僻耽佳句，语不惊人死不休！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73138" y="1376363"/>
            <a:ext cx="707231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/>
              <a:t>两个黄鹂鸣翠柳，一行白鹭上青天。</a:t>
            </a:r>
          </a:p>
          <a:p>
            <a:r>
              <a:rPr lang="zh-CN" altLang="en-US" sz="3600"/>
              <a:t>迟日江山丽，春风花草香。</a:t>
            </a:r>
          </a:p>
          <a:p>
            <a:r>
              <a:rPr lang="zh-CN" altLang="en-US" sz="3600"/>
              <a:t>晓看红湿处，花重锦官城。</a:t>
            </a:r>
          </a:p>
          <a:p>
            <a:r>
              <a:rPr lang="zh-CN" altLang="en-US" sz="3600"/>
              <a:t>桃花一簇开无主，可爱深红爱浅红。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274763" y="4510088"/>
            <a:ext cx="498157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欢快、明丽，充满生机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47750" y="590550"/>
            <a:ext cx="8042275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ym typeface="+mn-ea"/>
              </a:rPr>
              <a:t>兵戈既未息，儿童尽东征。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朱门酒肉臭，路有冻死骨。</a:t>
            </a:r>
            <a:endParaRPr lang="zh-CN" altLang="en-US" sz="3600"/>
          </a:p>
          <a:p>
            <a:r>
              <a:rPr lang="zh-CN" altLang="en-US" sz="3600"/>
              <a:t>国破山河在，城春草木深，</a:t>
            </a:r>
          </a:p>
          <a:p>
            <a:r>
              <a:rPr lang="zh-CN" altLang="en-US" sz="3600"/>
              <a:t>感时花溅泪，恨别鸟惊心。</a:t>
            </a:r>
          </a:p>
          <a:p>
            <a:endParaRPr lang="zh-CN" altLang="en-US" sz="3600"/>
          </a:p>
          <a:p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195513" y="2565400"/>
            <a:ext cx="4456112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诗史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”</a:t>
            </a:r>
            <a:endParaRPr lang="en-US" altLang="zh-CN" sz="3600" b="1">
              <a:solidFill>
                <a:srgbClr val="FF0000"/>
              </a:solidFill>
            </a:endParaRPr>
          </a:p>
          <a:p>
            <a:r>
              <a:rPr lang="en-US" altLang="zh-CN" sz="3600" b="1">
                <a:solidFill>
                  <a:srgbClr val="FF0000"/>
                </a:solidFill>
              </a:rPr>
              <a:t>“</a:t>
            </a:r>
            <a:r>
              <a:rPr lang="zh-CN" altLang="en-US" sz="3600" b="1">
                <a:solidFill>
                  <a:srgbClr val="FF0000"/>
                </a:solidFill>
              </a:rPr>
              <a:t>诗圣</a:t>
            </a:r>
            <a:r>
              <a:rPr lang="en-US" altLang="zh-CN" sz="3600" b="1">
                <a:solidFill>
                  <a:srgbClr val="FF0000"/>
                </a:solidFill>
              </a:rPr>
              <a:t>”</a:t>
            </a:r>
            <a:endParaRPr lang="zh-CN" altLang="en-US" sz="3600" b="1">
              <a:solidFill>
                <a:srgbClr val="FF0000"/>
              </a:solidFill>
            </a:endParaRPr>
          </a:p>
          <a:p>
            <a:r>
              <a:rPr lang="en-US" altLang="zh-CN" sz="3600" b="1">
                <a:solidFill>
                  <a:srgbClr val="FF0000"/>
                </a:solidFill>
              </a:rPr>
              <a:t>“</a:t>
            </a:r>
            <a:r>
              <a:rPr lang="zh-CN" altLang="en-US" sz="3600" b="1">
                <a:solidFill>
                  <a:srgbClr val="FF0000"/>
                </a:solidFill>
              </a:rPr>
              <a:t>现实主义诗人</a:t>
            </a:r>
            <a:r>
              <a:rPr lang="en-US" altLang="zh-CN" sz="3600" b="1">
                <a:solidFill>
                  <a:srgbClr val="FF0000"/>
                </a:solidFill>
              </a:rPr>
              <a:t>”</a:t>
            </a:r>
          </a:p>
          <a:p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684213" y="1052513"/>
            <a:ext cx="7848600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“三吏”</a:t>
            </a:r>
            <a:r>
              <a:rPr lang="en-US" altLang="zh-CN" sz="2800" b="1"/>
              <a:t>——《</a:t>
            </a:r>
            <a:r>
              <a:rPr lang="zh-CN" altLang="en-US" sz="2800" b="1"/>
              <a:t>新安吏</a:t>
            </a:r>
            <a:r>
              <a:rPr lang="en-US" altLang="zh-CN" sz="2800" b="1"/>
              <a:t>》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石壕吏</a:t>
            </a:r>
            <a:r>
              <a:rPr lang="en-US" altLang="zh-CN" sz="2800" b="1"/>
              <a:t>》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潼关吏</a:t>
            </a:r>
            <a:r>
              <a:rPr lang="en-US" altLang="zh-CN" sz="2800" b="1"/>
              <a:t>》</a:t>
            </a:r>
            <a:r>
              <a:rPr lang="zh-CN" altLang="en-US" sz="2800" b="1"/>
              <a:t>“三别”</a:t>
            </a:r>
            <a:r>
              <a:rPr lang="en-US" altLang="zh-CN" sz="2800" b="1"/>
              <a:t> ——《</a:t>
            </a:r>
            <a:r>
              <a:rPr lang="zh-CN" altLang="en-US" sz="2800" b="1"/>
              <a:t>新婚别</a:t>
            </a:r>
            <a:r>
              <a:rPr lang="en-US" altLang="zh-CN" sz="2800" b="1"/>
              <a:t>》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垂老别</a:t>
            </a:r>
            <a:r>
              <a:rPr lang="en-US" altLang="zh-CN" sz="2800" b="1"/>
              <a:t>》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无家别</a:t>
            </a:r>
            <a:r>
              <a:rPr lang="en-US" altLang="zh-CN" sz="2800" b="1"/>
              <a:t>》</a:t>
            </a:r>
            <a:endParaRPr lang="zh-CN" altLang="en-US" sz="2800" b="1"/>
          </a:p>
          <a:p>
            <a:pPr>
              <a:spcBef>
                <a:spcPct val="50000"/>
              </a:spcBef>
            </a:pP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30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459038" y="1382713"/>
            <a:ext cx="204152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王维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973263" y="2603500"/>
            <a:ext cx="43989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诗中有画，画中有诗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476375" y="3500438"/>
            <a:ext cx="68405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“山水诗”：</a:t>
            </a:r>
            <a:r>
              <a:rPr lang="en-US" altLang="zh-CN" sz="3200" b="1"/>
              <a:t>《</a:t>
            </a:r>
            <a:r>
              <a:rPr lang="zh-CN" altLang="en-US" sz="3200" b="1"/>
              <a:t>画</a:t>
            </a:r>
            <a:r>
              <a:rPr lang="en-US" altLang="zh-CN" sz="3200" b="1"/>
              <a:t>》《</a:t>
            </a:r>
            <a:r>
              <a:rPr lang="zh-CN" altLang="en-US" sz="3200" b="1"/>
              <a:t>鸟鸣涧</a:t>
            </a:r>
            <a:r>
              <a:rPr lang="en-US" altLang="zh-CN" sz="3200" b="1"/>
              <a:t>》《</a:t>
            </a:r>
            <a:r>
              <a:rPr lang="zh-CN" altLang="en-US" sz="3200" b="1"/>
              <a:t>鹿柴</a:t>
            </a:r>
            <a:r>
              <a:rPr lang="en-US" altLang="zh-CN" sz="3200" b="1"/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458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wKgB6lPu5GGAfQPRAAKl21UmQm44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88" y="1087438"/>
            <a:ext cx="9090025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60400" y="439738"/>
            <a:ext cx="7866063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/>
              <a:t>天苍苍，野茫茫，风吹草低见牛羊。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7031313394902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203325"/>
            <a:ext cx="9124950" cy="530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90550" y="134938"/>
            <a:ext cx="83423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/>
              <a:t>碧玉妆成一树高，万条垂下绿丝绦。</a:t>
            </a:r>
          </a:p>
          <a:p>
            <a:r>
              <a:rPr lang="zh-CN" altLang="en-US" sz="3200"/>
              <a:t>不知细叶谁裁出，二月春风似剪刀。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0069543_9635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46163"/>
            <a:ext cx="9145588" cy="543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01663" y="282575"/>
            <a:ext cx="81565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/>
              <a:t>停车坐爱枫林晚，霜叶红于二月花。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3"/>
          <p:cNvSpPr txBox="1">
            <a:spLocks noChangeArrowheads="1"/>
          </p:cNvSpPr>
          <p:nvPr/>
        </p:nvSpPr>
        <p:spPr bwMode="auto">
          <a:xfrm>
            <a:off x="995363" y="1262063"/>
            <a:ext cx="75882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000"/>
              <a:t>当我看到（                             ），我不禁想到（                          ）。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3"/>
          <p:cNvSpPr txBox="1">
            <a:spLocks noChangeArrowheads="1"/>
          </p:cNvSpPr>
          <p:nvPr/>
        </p:nvSpPr>
        <p:spPr bwMode="auto">
          <a:xfrm>
            <a:off x="212725" y="366713"/>
            <a:ext cx="7543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阅读文体分类教学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古诗复习</a:t>
            </a:r>
          </a:p>
        </p:txBody>
      </p:sp>
      <p:sp>
        <p:nvSpPr>
          <p:cNvPr id="14338" name="TextBox 5"/>
          <p:cNvSpPr txBox="1">
            <a:spLocks noChangeArrowheads="1"/>
          </p:cNvSpPr>
          <p:nvPr/>
        </p:nvSpPr>
        <p:spPr bwMode="auto">
          <a:xfrm>
            <a:off x="-76200" y="1619250"/>
            <a:ext cx="90900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4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诗林漫步</a:t>
            </a:r>
          </a:p>
        </p:txBody>
      </p:sp>
      <p:sp>
        <p:nvSpPr>
          <p:cNvPr id="14339" name="TextBox 6"/>
          <p:cNvSpPr txBox="1">
            <a:spLocks noChangeArrowheads="1"/>
          </p:cNvSpPr>
          <p:nvPr/>
        </p:nvSpPr>
        <p:spPr bwMode="auto">
          <a:xfrm>
            <a:off x="2819400" y="3513138"/>
            <a:ext cx="5334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/>
              <a:t>双流区胜利小学        廖文霖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140200" y="1014413"/>
            <a:ext cx="3430588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《送元二使安西》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52500" y="374650"/>
            <a:ext cx="7453313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/>
              <a:t>劝君更尽一杯酒，西出阳关无故人。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952500" y="1749425"/>
            <a:ext cx="7453313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/>
              <a:t>桃花潭水深千尺，不及汪伦送我情。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314825" y="2455863"/>
            <a:ext cx="308292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       </a:t>
            </a:r>
            <a:r>
              <a:rPr lang="zh-CN" altLang="en-US" sz="3600" b="1">
                <a:solidFill>
                  <a:srgbClr val="FF0000"/>
                </a:solidFill>
              </a:rPr>
              <a:t>《赠汪伦》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952500" y="3095625"/>
            <a:ext cx="774065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/>
              <a:t>莫愁前路无知己，天下谁人不识君。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191125" y="3735388"/>
            <a:ext cx="28321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《别董大》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166813" y="654050"/>
            <a:ext cx="7453312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/>
              <a:t>劝君更尽一杯酒，西出阳关无故人。</a:t>
            </a:r>
          </a:p>
          <a:p>
            <a:endParaRPr lang="zh-CN" altLang="en-US" sz="3600">
              <a:sym typeface="+mn-ea"/>
            </a:endParaRPr>
          </a:p>
          <a:p>
            <a:r>
              <a:rPr lang="zh-CN" altLang="en-US" sz="3600">
                <a:sym typeface="+mn-ea"/>
              </a:rPr>
              <a:t>桃花潭水深千尺，不及汪伦送我情。</a:t>
            </a:r>
          </a:p>
          <a:p>
            <a:endParaRPr lang="zh-CN" altLang="en-US" sz="3600">
              <a:sym typeface="+mn-ea"/>
            </a:endParaRPr>
          </a:p>
          <a:p>
            <a:r>
              <a:rPr lang="zh-CN" altLang="en-US" sz="3600">
                <a:sym typeface="+mn-ea"/>
              </a:rPr>
              <a:t>莫愁前路无知己，天下谁人不识君。</a:t>
            </a:r>
            <a:endParaRPr lang="zh-CN" altLang="en-US" sz="3600"/>
          </a:p>
          <a:p>
            <a:endParaRPr lang="zh-CN" altLang="en-US" sz="3600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645025" y="1206500"/>
            <a:ext cx="3409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</a:rPr>
              <a:t>伤感、不舍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706938" y="2384425"/>
            <a:ext cx="4441825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</a:rPr>
              <a:t>依依惜别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706938" y="3560763"/>
            <a:ext cx="30464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</a:rPr>
              <a:t>乐观劝慰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3"/>
          <p:cNvSpPr txBox="1">
            <a:spLocks noChangeArrowheads="1"/>
          </p:cNvSpPr>
          <p:nvPr/>
        </p:nvSpPr>
        <p:spPr bwMode="auto">
          <a:xfrm>
            <a:off x="382588" y="327025"/>
            <a:ext cx="48529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0070C0"/>
                </a:solidFill>
              </a:rPr>
              <a:t>浓浓的思乡情</a:t>
            </a:r>
          </a:p>
        </p:txBody>
      </p:sp>
      <p:sp>
        <p:nvSpPr>
          <p:cNvPr id="26627" name="TextBox 4"/>
          <p:cNvSpPr txBox="1">
            <a:spLocks noChangeArrowheads="1"/>
          </p:cNvSpPr>
          <p:nvPr/>
        </p:nvSpPr>
        <p:spPr bwMode="auto">
          <a:xfrm>
            <a:off x="1066800" y="1012825"/>
            <a:ext cx="70183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/>
              <a:t>1</a:t>
            </a:r>
            <a:r>
              <a:rPr lang="zh-CN" altLang="en-US" sz="2800" b="1"/>
              <a:t>、举头望明月</a:t>
            </a:r>
            <a:r>
              <a:rPr lang="zh-CN" altLang="en-US" sz="2800"/>
              <a:t>，（                             ）。</a:t>
            </a:r>
          </a:p>
        </p:txBody>
      </p:sp>
      <p:sp>
        <p:nvSpPr>
          <p:cNvPr id="26628" name="TextBox 5"/>
          <p:cNvSpPr txBox="1">
            <a:spLocks noChangeArrowheads="1"/>
          </p:cNvSpPr>
          <p:nvPr/>
        </p:nvSpPr>
        <p:spPr bwMode="auto">
          <a:xfrm>
            <a:off x="1066800" y="1703388"/>
            <a:ext cx="77438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/>
              <a:t>2</a:t>
            </a:r>
            <a:r>
              <a:rPr lang="zh-CN" altLang="en-US" sz="2800" b="1"/>
              <a:t>、春风又绿江南岸</a:t>
            </a:r>
            <a:r>
              <a:rPr lang="zh-CN" altLang="en-US" sz="2800"/>
              <a:t>，（                               ）。</a:t>
            </a:r>
          </a:p>
        </p:txBody>
      </p:sp>
      <p:sp>
        <p:nvSpPr>
          <p:cNvPr id="26630" name="TextBox 8"/>
          <p:cNvSpPr txBox="1">
            <a:spLocks noChangeArrowheads="1"/>
          </p:cNvSpPr>
          <p:nvPr/>
        </p:nvSpPr>
        <p:spPr bwMode="auto">
          <a:xfrm>
            <a:off x="1076325" y="2384425"/>
            <a:ext cx="86439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/>
              <a:t>3</a:t>
            </a:r>
            <a:r>
              <a:rPr lang="zh-CN" altLang="en-US" sz="2800" b="1"/>
              <a:t>、独在异乡为异客，（                               ）。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368800" y="1012825"/>
            <a:ext cx="24987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低头思故乡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037138" y="1703388"/>
            <a:ext cx="33067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明月何时照我还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040313" y="2312988"/>
            <a:ext cx="27479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每逢佳节倍思亲</a:t>
            </a:r>
          </a:p>
        </p:txBody>
      </p:sp>
      <p:sp>
        <p:nvSpPr>
          <p:cNvPr id="33800" name="TextBox 10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7451725" y="6021388"/>
            <a:ext cx="7207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itchFamily="34" charset="0"/>
              </a:rPr>
              <a:t>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  <p:bldP spid="26628" grpId="0"/>
      <p:bldP spid="26630" grpId="0"/>
      <p:bldP spid="2" grpId="0"/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3"/>
          <p:cNvSpPr txBox="1">
            <a:spLocks noChangeArrowheads="1"/>
          </p:cNvSpPr>
          <p:nvPr/>
        </p:nvSpPr>
        <p:spPr bwMode="auto">
          <a:xfrm>
            <a:off x="471488" y="427038"/>
            <a:ext cx="41449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0070C0"/>
                </a:solidFill>
              </a:rPr>
              <a:t>深深的爱国情</a:t>
            </a:r>
          </a:p>
        </p:txBody>
      </p:sp>
      <p:sp>
        <p:nvSpPr>
          <p:cNvPr id="27651" name="TextBox 4"/>
          <p:cNvSpPr txBox="1">
            <a:spLocks noChangeArrowheads="1"/>
          </p:cNvSpPr>
          <p:nvPr/>
        </p:nvSpPr>
        <p:spPr bwMode="auto">
          <a:xfrm>
            <a:off x="969963" y="1658938"/>
            <a:ext cx="756443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/>
              <a:t>1</a:t>
            </a:r>
            <a:r>
              <a:rPr lang="zh-CN" altLang="en-US" sz="2800" b="1"/>
              <a:t>、国破山河在，（                                    ）。</a:t>
            </a:r>
          </a:p>
        </p:txBody>
      </p:sp>
      <p:sp>
        <p:nvSpPr>
          <p:cNvPr id="27652" name="TextBox 5"/>
          <p:cNvSpPr txBox="1">
            <a:spLocks noChangeArrowheads="1"/>
          </p:cNvSpPr>
          <p:nvPr/>
        </p:nvSpPr>
        <p:spPr bwMode="auto">
          <a:xfrm>
            <a:off x="971550" y="2682875"/>
            <a:ext cx="805021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/>
              <a:t>2</a:t>
            </a:r>
            <a:r>
              <a:rPr lang="zh-CN" altLang="en-US" sz="2800" b="1"/>
              <a:t>、王师北定中原日，（                                  ）。</a:t>
            </a:r>
          </a:p>
        </p:txBody>
      </p:sp>
      <p:sp>
        <p:nvSpPr>
          <p:cNvPr id="27653" name="TextBox 8"/>
          <p:cNvSpPr txBox="1">
            <a:spLocks noChangeArrowheads="1"/>
          </p:cNvSpPr>
          <p:nvPr/>
        </p:nvSpPr>
        <p:spPr bwMode="auto">
          <a:xfrm>
            <a:off x="968375" y="3627438"/>
            <a:ext cx="81216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/>
              <a:t>3</a:t>
            </a:r>
            <a:r>
              <a:rPr lang="zh-CN" altLang="en-US" sz="2800" b="1"/>
              <a:t>、遗民泪尽胡尘里，（                                 ）。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776788" y="1658938"/>
            <a:ext cx="31051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城春草木深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759325" y="2682875"/>
            <a:ext cx="32639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家祭无忘告乃翁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794250" y="3627438"/>
            <a:ext cx="29083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南望王师又一年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  <p:bldP spid="27652" grpId="0"/>
      <p:bldP spid="27653" grpId="0"/>
      <p:bldP spid="2" grpId="0"/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60475" y="1038225"/>
            <a:ext cx="7485063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横看成岭侧成峰，远近高低各不同。</a:t>
            </a:r>
          </a:p>
          <a:p>
            <a:r>
              <a:rPr lang="zh-CN" altLang="en-US" sz="3200" b="1">
                <a:solidFill>
                  <a:srgbClr val="FF0000"/>
                </a:solidFill>
              </a:rPr>
              <a:t>山重水复疑无路，柳暗花明又一村。</a:t>
            </a:r>
          </a:p>
          <a:p>
            <a:r>
              <a:rPr lang="zh-CN" altLang="en-US" sz="3200" b="1">
                <a:solidFill>
                  <a:srgbClr val="FF0000"/>
                </a:solidFill>
              </a:rPr>
              <a:t>不识庐山真面目，只缘身在此山中。</a:t>
            </a:r>
          </a:p>
          <a:p>
            <a:r>
              <a:rPr lang="zh-CN" altLang="en-US" sz="3200" b="1">
                <a:solidFill>
                  <a:srgbClr val="FF0000"/>
                </a:solidFill>
              </a:rPr>
              <a:t>纸上得来终觉浅，绝知此事要躬行。</a:t>
            </a:r>
          </a:p>
          <a:p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38313" y="307975"/>
            <a:ext cx="5786437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读这些诗，会给你什么启示？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857500" y="3943350"/>
            <a:ext cx="2312988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哲理诗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3866214_090548638000_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1400" y="2481263"/>
            <a:ext cx="6199188" cy="389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93675" y="57150"/>
            <a:ext cx="38481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/>
              <a:t>哇，好美的月亮呀！</a:t>
            </a:r>
          </a:p>
          <a:p>
            <a:r>
              <a:rPr lang="zh-CN" altLang="en-US" sz="3200"/>
              <a:t>圆圆的月亮就像一个大圆盘！</a:t>
            </a:r>
          </a:p>
          <a:p>
            <a:r>
              <a:rPr lang="zh-CN" altLang="en-US" sz="3200"/>
              <a:t>真是太美了！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314825" y="57150"/>
            <a:ext cx="47577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明月出天山，苍茫云海间。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314825" y="528638"/>
            <a:ext cx="47577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举杯邀明月，对影成三人。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313238" y="1106488"/>
            <a:ext cx="49228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举头望明月，低头思故乡。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20922213510_ehfez.thumb.700_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2838" y="2470150"/>
            <a:ext cx="6918325" cy="368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90550" y="1330325"/>
            <a:ext cx="7164388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落霞与孤鹜齐飞，秋水共长天一色。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90550" y="469900"/>
            <a:ext cx="5572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夕阳无限好，只是近黄昏。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279525" y="204788"/>
            <a:ext cx="70008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诗词大会为什么那样红？</a:t>
            </a:r>
          </a:p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董卿为什么那样优雅？</a:t>
            </a:r>
          </a:p>
          <a:p>
            <a:endParaRPr lang="zh-CN" altLang="en-US" sz="3600" b="1">
              <a:solidFill>
                <a:srgbClr val="FF0000"/>
              </a:solidFill>
              <a:sym typeface="+mn-ea"/>
            </a:endParaRPr>
          </a:p>
          <a:p>
            <a:endParaRPr lang="zh-CN" altLang="en-US" sz="3600" b="1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708150" y="3956050"/>
            <a:ext cx="3997325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2060"/>
                </a:solidFill>
              </a:rPr>
              <a:t>接下来，就来试试我们的优雅指数吧！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071563" y="1395413"/>
            <a:ext cx="700246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3600" b="1">
              <a:solidFill>
                <a:srgbClr val="FF0000"/>
              </a:solidFill>
              <a:sym typeface="+mn-ea"/>
            </a:endParaRPr>
          </a:p>
          <a:p>
            <a:r>
              <a:rPr lang="zh-CN" altLang="en-US" sz="3600" b="1">
                <a:solidFill>
                  <a:srgbClr val="C00000"/>
                </a:solidFill>
              </a:rPr>
              <a:t>当我们能将魅力十足的古诗随口拈来的时候，我们是不是也拥有了古诗那含蓄优雅的魅力呢！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93700" y="117475"/>
            <a:ext cx="8353425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latin typeface="Calibri" pitchFamily="34" charset="0"/>
              </a:rPr>
              <a:t>1</a:t>
            </a:r>
            <a:r>
              <a:rPr lang="zh-CN" altLang="en-US" sz="2800">
                <a:latin typeface="Calibri" pitchFamily="34" charset="0"/>
              </a:rPr>
              <a:t>、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来到瀑布脚下，仰望瀑布倾泻而下，泼洒飞流，我不禁想起：</a:t>
            </a:r>
            <a:endParaRPr lang="en-US" altLang="zh-CN" sz="2800" b="1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的诗句。</a:t>
            </a:r>
            <a:endParaRPr lang="zh-CN" altLang="en-US" sz="2800" b="1"/>
          </a:p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3648" y="908720"/>
            <a:ext cx="8249285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“飞流直下三千尺，疑是银河落九天”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5288" y="1557338"/>
            <a:ext cx="83534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2</a:t>
            </a:r>
            <a:r>
              <a:rPr lang="zh-CN" altLang="en-US" sz="2800" b="1">
                <a:latin typeface="Calibri" pitchFamily="34" charset="0"/>
              </a:rPr>
              <a:t>、小红家里每次到外面吃饭，都点很多菜，结果剩很多，你 要怎么劝告它们一家人呢？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546225" y="2422525"/>
            <a:ext cx="6192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“谁知盘中餐？粒粒皆辛苦。”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98525" y="2855913"/>
            <a:ext cx="8351838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latin typeface="Calibri" pitchFamily="34" charset="0"/>
              </a:rPr>
              <a:t>3</a:t>
            </a:r>
            <a:r>
              <a:rPr lang="zh-CN" altLang="en-US" sz="2800">
                <a:latin typeface="Calibri" pitchFamily="34" charset="0"/>
              </a:rPr>
              <a:t>、</a:t>
            </a:r>
            <a:r>
              <a:rPr lang="zh-CN" altLang="en-US" sz="2800" b="1">
                <a:latin typeface="Calibri" pitchFamily="34" charset="0"/>
              </a:rPr>
              <a:t>我们学校有一个孩子，每天做事拖拖拉拉，老师问他作业完成没有</a:t>
            </a:r>
            <a:r>
              <a:rPr lang="en-US" altLang="zh-CN" sz="2800" b="1">
                <a:latin typeface="Calibri" pitchFamily="34" charset="0"/>
              </a:rPr>
              <a:t>,</a:t>
            </a:r>
            <a:r>
              <a:rPr lang="zh-CN" altLang="en-US" sz="2800" b="1">
                <a:latin typeface="Calibri" pitchFamily="34" charset="0"/>
              </a:rPr>
              <a:t>他总是回答：“好！我明天再做”你想对他说什么？</a:t>
            </a:r>
            <a:endParaRPr lang="zh-CN" altLang="en-US" b="1">
              <a:latin typeface="Calibri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547813" y="4224338"/>
            <a:ext cx="662463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明日复明日，明日何其多。</a:t>
            </a:r>
            <a:endParaRPr lang="en-US" altLang="zh-CN" sz="2800" b="1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我生待明日，万事成蹉跎！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33450" y="485775"/>
            <a:ext cx="8240713" cy="521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4</a:t>
            </a:r>
            <a:r>
              <a:rPr lang="zh-CN" altLang="en-US" sz="2800" b="1">
                <a:latin typeface="Calibri" pitchFamily="34" charset="0"/>
              </a:rPr>
              <a:t>、即将告别母校，告别亲爱的老师和同学，我们自然会想到诗句：                                                             </a:t>
            </a:r>
            <a:endParaRPr lang="en-US" altLang="zh-CN" sz="2800" b="1">
              <a:latin typeface="Calibri" pitchFamily="34" charset="0"/>
            </a:endParaRPr>
          </a:p>
          <a:p>
            <a:endParaRPr lang="en-US" altLang="zh-CN" sz="2800" b="1">
              <a:latin typeface="Calibri" pitchFamily="34" charset="0"/>
            </a:endParaRPr>
          </a:p>
          <a:p>
            <a:endParaRPr lang="zh-CN" altLang="en-US" sz="2800" b="1">
              <a:latin typeface="Calibri" pitchFamily="34" charset="0"/>
            </a:endParaRPr>
          </a:p>
          <a:p>
            <a:r>
              <a:rPr lang="zh-CN" altLang="en-US" sz="2800" b="1">
                <a:latin typeface="Calibri" pitchFamily="34" charset="0"/>
              </a:rPr>
              <a:t>李白送孟浩然时写下了表达离别之情的：</a:t>
            </a:r>
            <a:endParaRPr lang="en-US" altLang="zh-CN" sz="2800" b="1">
              <a:latin typeface="Calibri" pitchFamily="34" charset="0"/>
            </a:endParaRPr>
          </a:p>
          <a:p>
            <a:r>
              <a:rPr lang="zh-CN" altLang="en-US" sz="2800" b="1">
                <a:latin typeface="Calibri" pitchFamily="34" charset="0"/>
              </a:rPr>
              <a:t>                                                                                            </a:t>
            </a:r>
            <a:endParaRPr lang="en-US" altLang="zh-CN" sz="2800" b="1">
              <a:latin typeface="Calibri" pitchFamily="34" charset="0"/>
            </a:endParaRPr>
          </a:p>
          <a:p>
            <a:r>
              <a:rPr lang="zh-CN" altLang="en-US" sz="2800" b="1">
                <a:latin typeface="Calibri" pitchFamily="34" charset="0"/>
              </a:rPr>
              <a:t>他还在与汪伦</a:t>
            </a:r>
            <a:r>
              <a:rPr lang="zh-CN" altLang="en-US" sz="2800" b="1">
                <a:latin typeface="Calibri" pitchFamily="34" charset="0"/>
                <a:sym typeface="+mn-ea"/>
              </a:rPr>
              <a:t>送别</a:t>
            </a:r>
            <a:r>
              <a:rPr lang="zh-CN" altLang="en-US" sz="2800" b="1">
                <a:latin typeface="Calibri" pitchFamily="34" charset="0"/>
              </a:rPr>
              <a:t>时写下了：</a:t>
            </a:r>
            <a:endParaRPr lang="en-US" altLang="zh-CN" sz="2800" b="1">
              <a:latin typeface="Calibri" pitchFamily="34" charset="0"/>
            </a:endParaRPr>
          </a:p>
          <a:p>
            <a:endParaRPr lang="en-US" altLang="zh-CN" sz="2800" b="1">
              <a:latin typeface="Calibri" pitchFamily="34" charset="0"/>
            </a:endParaRPr>
          </a:p>
          <a:p>
            <a:endParaRPr lang="en-US" altLang="zh-CN" sz="2800" b="1">
              <a:latin typeface="Calibri" pitchFamily="34" charset="0"/>
            </a:endParaRPr>
          </a:p>
          <a:p>
            <a:r>
              <a:rPr lang="zh-CN" altLang="en-US" sz="2800" b="1">
                <a:latin typeface="Calibri" pitchFamily="34" charset="0"/>
              </a:rPr>
              <a:t>高适送别董大时写下了：</a:t>
            </a:r>
            <a:endParaRPr lang="en-US" altLang="zh-CN" sz="2800" b="1">
              <a:latin typeface="Calibri" pitchFamily="34" charset="0"/>
            </a:endParaRPr>
          </a:p>
          <a:p>
            <a:endParaRPr lang="en-US" altLang="zh-CN" sz="2800" b="1">
              <a:latin typeface="Calibri" pitchFamily="34" charset="0"/>
            </a:endParaRPr>
          </a:p>
          <a:p>
            <a:r>
              <a:rPr lang="zh-CN" altLang="en-US" sz="2800" b="1">
                <a:latin typeface="Calibri" pitchFamily="34" charset="0"/>
              </a:rPr>
              <a:t>表达对友人的美好祝福。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01725" y="1409700"/>
            <a:ext cx="6232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Calibri" pitchFamily="34" charset="0"/>
              </a:rPr>
              <a:t>“</a:t>
            </a:r>
            <a:r>
              <a:rPr lang="zh-CN" altLang="zh-CN" sz="2800" b="1">
                <a:solidFill>
                  <a:srgbClr val="FF3300"/>
                </a:solidFill>
                <a:latin typeface="Calibri" pitchFamily="34" charset="0"/>
              </a:rPr>
              <a:t>海内存知己，天涯若比邻。</a:t>
            </a:r>
            <a:r>
              <a:rPr lang="zh-CN" altLang="en-US" sz="2800" b="1">
                <a:solidFill>
                  <a:srgbClr val="FF3300"/>
                </a:solidFill>
                <a:latin typeface="Calibri" pitchFamily="34" charset="0"/>
              </a:rPr>
              <a:t>”</a:t>
            </a:r>
            <a:endParaRPr lang="en-US" altLang="zh-CN" sz="2800" b="1">
              <a:solidFill>
                <a:srgbClr val="FF3300"/>
              </a:solidFill>
              <a:latin typeface="Calibri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066800" y="2624138"/>
            <a:ext cx="66087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Calibri" pitchFamily="34" charset="0"/>
              </a:rPr>
              <a:t>“孤帆远影碧空尽，唯见长江天际流。”</a:t>
            </a:r>
            <a:endParaRPr lang="en-US" altLang="zh-CN" sz="2800" b="1">
              <a:solidFill>
                <a:srgbClr val="FF3300"/>
              </a:solidFill>
              <a:latin typeface="Calibri" pitchFamily="34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096963" y="3619500"/>
            <a:ext cx="65801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Calibri" pitchFamily="34" charset="0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latin typeface="Calibri" pitchFamily="34" charset="0"/>
              </a:rPr>
              <a:t>桃花潭水深千尺，不及汪伦送我情。”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974725" y="4810125"/>
            <a:ext cx="6826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Calibri" pitchFamily="34" charset="0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latin typeface="Calibri" pitchFamily="34" charset="0"/>
              </a:rPr>
              <a:t>莫愁前路无知己，天下谁人不识君。”</a:t>
            </a:r>
            <a:endParaRPr lang="en-US" altLang="zh-CN" sz="2800" b="1">
              <a:solidFill>
                <a:srgbClr val="FF33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611438" y="969963"/>
            <a:ext cx="834390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/>
              <a:t>诸子散文</a:t>
            </a:r>
          </a:p>
          <a:p>
            <a:r>
              <a:rPr lang="zh-CN" altLang="en-US" sz="4000"/>
              <a:t>汉赋</a:t>
            </a:r>
          </a:p>
          <a:p>
            <a:r>
              <a:rPr lang="zh-CN" altLang="en-US" sz="4000"/>
              <a:t>唐诗</a:t>
            </a:r>
          </a:p>
          <a:p>
            <a:r>
              <a:rPr lang="zh-CN" altLang="en-US" sz="4000"/>
              <a:t>宋词</a:t>
            </a:r>
          </a:p>
          <a:p>
            <a:r>
              <a:rPr lang="zh-CN" altLang="en-US" sz="4000"/>
              <a:t>元曲</a:t>
            </a:r>
          </a:p>
          <a:p>
            <a:r>
              <a:rPr lang="zh-CN" altLang="en-US" sz="4000"/>
              <a:t>明清小说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89050" y="682625"/>
            <a:ext cx="734853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/>
              <a:t>5</a:t>
            </a:r>
            <a:r>
              <a:rPr lang="zh-CN" altLang="en-US" sz="3600" b="1"/>
              <a:t>、当你站在滔滔的黄河面前，你不禁想起了</a:t>
            </a:r>
            <a:r>
              <a:rPr lang="en-US" altLang="zh-CN" sz="3600" b="1"/>
              <a:t>——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258888" y="1987550"/>
            <a:ext cx="754538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/>
              <a:t>6</a:t>
            </a:r>
            <a:r>
              <a:rPr lang="zh-CN" altLang="en-US" sz="3600" b="1"/>
              <a:t>、当你坐上轻舟，在长江上游览的时候，你还会想到</a:t>
            </a:r>
            <a:r>
              <a:rPr lang="en-US" altLang="zh-CN" sz="3600" b="1"/>
              <a:t>——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33488" y="1068388"/>
            <a:ext cx="54991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腹有诗书气自华！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233488" y="1708150"/>
            <a:ext cx="5989637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读书破万卷，下笔如有神！</a:t>
            </a:r>
          </a:p>
          <a:p>
            <a:endParaRPr lang="zh-CN" altLang="en-US" sz="3600" b="1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233488" y="2524125"/>
            <a:ext cx="733425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问渠哪得清如许，为有源头活水来！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755650" y="404813"/>
            <a:ext cx="44640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</a:rPr>
              <a:t>先秦诸子散文</a:t>
            </a: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2916238" y="1196975"/>
            <a:ext cx="554355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春秋末期：</a:t>
            </a:r>
            <a:r>
              <a:rPr lang="en-US" altLang="zh-CN" sz="2800"/>
              <a:t>《</a:t>
            </a:r>
            <a:r>
              <a:rPr lang="zh-CN" altLang="en-US" sz="2800"/>
              <a:t>论语</a:t>
            </a:r>
            <a:r>
              <a:rPr lang="en-US" altLang="zh-CN" sz="2800"/>
              <a:t>》</a:t>
            </a:r>
            <a:r>
              <a:rPr lang="zh-CN" altLang="en-US" sz="2800"/>
              <a:t>、</a:t>
            </a:r>
            <a:r>
              <a:rPr lang="en-US" altLang="zh-CN" sz="2800"/>
              <a:t>《</a:t>
            </a:r>
            <a:r>
              <a:rPr lang="zh-CN" altLang="en-US" sz="2800"/>
              <a:t>墨子</a:t>
            </a:r>
            <a:r>
              <a:rPr lang="en-US" altLang="zh-CN" sz="2800"/>
              <a:t>》</a:t>
            </a:r>
          </a:p>
          <a:p>
            <a:pPr>
              <a:spcBef>
                <a:spcPct val="50000"/>
              </a:spcBef>
            </a:pPr>
            <a:r>
              <a:rPr lang="zh-CN" altLang="en-US" sz="2800"/>
              <a:t>战国中期：</a:t>
            </a:r>
            <a:r>
              <a:rPr lang="en-US" altLang="zh-CN" sz="2800"/>
              <a:t>《</a:t>
            </a:r>
            <a:r>
              <a:rPr lang="zh-CN" altLang="en-US" sz="2800"/>
              <a:t>孟子</a:t>
            </a:r>
            <a:r>
              <a:rPr lang="en-US" altLang="zh-CN" sz="2800"/>
              <a:t>》</a:t>
            </a:r>
            <a:r>
              <a:rPr lang="zh-CN" altLang="en-US" sz="2800"/>
              <a:t>、</a:t>
            </a:r>
            <a:r>
              <a:rPr lang="en-US" altLang="zh-CN" sz="2800"/>
              <a:t>《</a:t>
            </a:r>
            <a:r>
              <a:rPr lang="zh-CN" altLang="en-US" sz="2800"/>
              <a:t>庄子</a:t>
            </a:r>
            <a:r>
              <a:rPr lang="en-US" altLang="zh-CN" sz="2800"/>
              <a:t>》</a:t>
            </a:r>
          </a:p>
          <a:p>
            <a:pPr>
              <a:spcBef>
                <a:spcPct val="50000"/>
              </a:spcBef>
            </a:pPr>
            <a:r>
              <a:rPr lang="zh-CN" altLang="en-US" sz="2800"/>
              <a:t>战国末期：</a:t>
            </a:r>
            <a:r>
              <a:rPr lang="en-US" altLang="zh-CN" sz="2800"/>
              <a:t>《</a:t>
            </a:r>
            <a:r>
              <a:rPr lang="zh-CN" altLang="en-US" sz="2800"/>
              <a:t>荀子</a:t>
            </a:r>
            <a:r>
              <a:rPr lang="en-US" altLang="zh-CN" sz="2800"/>
              <a:t>》</a:t>
            </a:r>
            <a:r>
              <a:rPr lang="zh-CN" altLang="en-US" sz="2800"/>
              <a:t>、</a:t>
            </a:r>
            <a:r>
              <a:rPr lang="en-US" altLang="zh-CN" sz="2800"/>
              <a:t>《</a:t>
            </a:r>
            <a:r>
              <a:rPr lang="zh-CN" altLang="en-US" sz="2800"/>
              <a:t>韩非子</a:t>
            </a:r>
            <a:r>
              <a:rPr lang="en-US" altLang="zh-CN" sz="2800"/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4198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827088" y="1052513"/>
            <a:ext cx="44640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</a:rPr>
              <a:t>汉赋</a:t>
            </a: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2916238" y="1196975"/>
            <a:ext cx="554355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贾谊：</a:t>
            </a:r>
            <a:r>
              <a:rPr lang="en-US" altLang="zh-CN" sz="2800"/>
              <a:t>《</a:t>
            </a:r>
            <a:r>
              <a:rPr lang="zh-CN" altLang="en-US" sz="2800"/>
              <a:t>吊屈原赋</a:t>
            </a:r>
            <a:r>
              <a:rPr lang="en-US" altLang="zh-CN" sz="2800"/>
              <a:t>》</a:t>
            </a:r>
          </a:p>
          <a:p>
            <a:pPr>
              <a:spcBef>
                <a:spcPct val="50000"/>
              </a:spcBef>
            </a:pPr>
            <a:r>
              <a:rPr lang="zh-CN" altLang="en-US" sz="2800"/>
              <a:t>左思：</a:t>
            </a:r>
            <a:r>
              <a:rPr lang="en-US" altLang="zh-CN" sz="2800"/>
              <a:t>《</a:t>
            </a:r>
            <a:r>
              <a:rPr lang="zh-CN" altLang="en-US" sz="2800"/>
              <a:t>三都赋</a:t>
            </a:r>
            <a:r>
              <a:rPr lang="en-US" altLang="zh-CN" sz="2800"/>
              <a:t>》</a:t>
            </a:r>
          </a:p>
          <a:p>
            <a:pPr>
              <a:spcBef>
                <a:spcPct val="50000"/>
              </a:spcBef>
            </a:pPr>
            <a:r>
              <a:rPr lang="zh-CN" altLang="en-US" sz="2800"/>
              <a:t>张衡：</a:t>
            </a:r>
            <a:r>
              <a:rPr lang="en-US" altLang="zh-CN" sz="2800"/>
              <a:t>《</a:t>
            </a:r>
            <a:r>
              <a:rPr lang="zh-CN" altLang="en-US" sz="2800"/>
              <a:t>归田赋</a:t>
            </a:r>
            <a:r>
              <a:rPr lang="en-US" altLang="zh-CN" sz="2800"/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4198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90600" y="863600"/>
            <a:ext cx="5800725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宋词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027113" y="1685925"/>
            <a:ext cx="76247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/>
              <a:t>苏轼</a:t>
            </a:r>
            <a:r>
              <a:rPr lang="en-US" altLang="zh-CN" sz="3200"/>
              <a:t>——</a:t>
            </a:r>
            <a:r>
              <a:rPr lang="zh-CN" altLang="en-US" sz="3200"/>
              <a:t>《水调歌头》</a:t>
            </a:r>
            <a:r>
              <a:rPr lang="en-US" altLang="zh-CN" sz="3200"/>
              <a:t>“</a:t>
            </a:r>
            <a:r>
              <a:rPr lang="zh-CN" altLang="en-US" sz="3200"/>
              <a:t>明月几时有，把酒问青天</a:t>
            </a:r>
            <a:r>
              <a:rPr lang="en-US" altLang="zh-CN" sz="3200"/>
              <a:t>”</a:t>
            </a:r>
            <a:r>
              <a:rPr lang="zh-CN" altLang="en-US" sz="3200"/>
              <a:t>。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993775" y="2727325"/>
            <a:ext cx="75866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/>
              <a:t>李清照</a:t>
            </a:r>
            <a:r>
              <a:rPr lang="en-US" altLang="zh-CN" sz="3200"/>
              <a:t>——</a:t>
            </a:r>
            <a:r>
              <a:rPr lang="zh-CN" altLang="en-US" sz="3200"/>
              <a:t>《声声慢》</a:t>
            </a:r>
            <a:r>
              <a:rPr lang="en-US" altLang="zh-CN" sz="3200"/>
              <a:t>“</a:t>
            </a:r>
            <a:r>
              <a:rPr lang="zh-CN" altLang="en-US" sz="3200"/>
              <a:t>寻寻觅觅，冷冷清清，凄凄惨惨戚戚</a:t>
            </a:r>
            <a:r>
              <a:rPr lang="en-US" altLang="zh-CN" sz="3200"/>
              <a:t>”</a:t>
            </a:r>
            <a:r>
              <a:rPr lang="zh-CN" altLang="en-US" sz="3200"/>
              <a:t>。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990600" y="3798888"/>
            <a:ext cx="63182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/>
              <a:t>岳飞</a:t>
            </a:r>
            <a:r>
              <a:rPr lang="en-US" altLang="zh-CN" sz="3200"/>
              <a:t>——</a:t>
            </a:r>
            <a:r>
              <a:rPr lang="zh-CN" altLang="en-US" sz="3200"/>
              <a:t>《满江红》</a:t>
            </a:r>
            <a:r>
              <a:rPr lang="en-US" altLang="zh-CN" sz="3200"/>
              <a:t>“</a:t>
            </a:r>
            <a:r>
              <a:rPr lang="zh-CN" altLang="en-US" sz="3200"/>
              <a:t>怒发冲冠凭栏处，潇潇雨歇</a:t>
            </a:r>
            <a:r>
              <a:rPr lang="en-US" altLang="zh-CN" sz="3200"/>
              <a:t>”</a:t>
            </a:r>
            <a:r>
              <a:rPr lang="zh-CN" altLang="en-US" sz="320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316038" y="469900"/>
            <a:ext cx="2392362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元曲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22338" y="1530350"/>
            <a:ext cx="79644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/>
              <a:t>《</a:t>
            </a:r>
            <a:r>
              <a:rPr lang="zh-CN" sz="3200"/>
              <a:t>西厢记</a:t>
            </a:r>
            <a:r>
              <a:rPr lang="zh-CN" altLang="zh-CN" sz="3200"/>
              <a:t>》《</a:t>
            </a:r>
            <a:r>
              <a:rPr lang="zh-CN" sz="3200"/>
              <a:t>牡丹亭</a:t>
            </a:r>
            <a:r>
              <a:rPr lang="zh-CN" altLang="zh-CN" sz="3200"/>
              <a:t>》</a:t>
            </a:r>
          </a:p>
          <a:p>
            <a:r>
              <a:rPr lang="zh-CN" altLang="zh-CN" sz="3200"/>
              <a:t>《</a:t>
            </a:r>
            <a:r>
              <a:rPr lang="zh-CN" sz="3200"/>
              <a:t>窦娥冤</a:t>
            </a:r>
            <a:r>
              <a:rPr lang="zh-CN" altLang="zh-CN" sz="3200"/>
              <a:t>》</a:t>
            </a:r>
            <a:r>
              <a:rPr lang="en-US" altLang="zh-CN" sz="3200"/>
              <a:t>——“</a:t>
            </a:r>
            <a:r>
              <a:rPr lang="zh-CN" altLang="en-US" sz="3200"/>
              <a:t>血溅三尺，六月飞雪</a:t>
            </a:r>
            <a:r>
              <a:rPr lang="en-US" altLang="zh-CN" sz="3200"/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076325" y="263525"/>
            <a:ext cx="3495675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明清小说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354138" y="1598613"/>
            <a:ext cx="7478712" cy="283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ym typeface="+mn-ea"/>
              </a:rPr>
              <a:t>《封神演义》《聊斋志异》</a:t>
            </a:r>
          </a:p>
          <a:p>
            <a:endParaRPr lang="zh-CN" altLang="en-US" sz="3600">
              <a:sym typeface="+mn-ea"/>
            </a:endParaRPr>
          </a:p>
          <a:p>
            <a:r>
              <a:rPr lang="zh-CN" altLang="en-US" sz="3600">
                <a:sym typeface="+mn-ea"/>
              </a:rPr>
              <a:t>   四大名著     </a:t>
            </a:r>
            <a:r>
              <a:rPr lang="en-US" altLang="zh-CN" sz="3600">
                <a:sym typeface="+mn-ea"/>
              </a:rPr>
              <a:t>……</a:t>
            </a:r>
          </a:p>
          <a:p>
            <a:endParaRPr lang="zh-CN" altLang="en-US" sz="3600">
              <a:sym typeface="+mn-ea"/>
            </a:endParaRPr>
          </a:p>
          <a:p>
            <a:endParaRPr lang="en-US" altLang="zh-CN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8263" y="460375"/>
            <a:ext cx="5894387" cy="431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558925" y="695325"/>
            <a:ext cx="18303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FF00"/>
                </a:solidFill>
              </a:rPr>
              <a:t>李白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1270</Words>
  <Application>WPS 演示</Application>
  <PresentationFormat>全屏显示(4:3)</PresentationFormat>
  <Paragraphs>135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Calibri</vt:lpstr>
      <vt:lpstr>黑体</vt:lpstr>
      <vt:lpstr>+mn-ea</vt:lpstr>
      <vt:lpstr>Times New Roman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</dc:creator>
  <cp:lastModifiedBy>AutoBVT</cp:lastModifiedBy>
  <cp:revision>223</cp:revision>
  <dcterms:created xsi:type="dcterms:W3CDTF">2015-12-22T13:21:00Z</dcterms:created>
  <dcterms:modified xsi:type="dcterms:W3CDTF">2017-04-28T02:31:50Z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2052-10.1.0.6207</vt:lpwstr>
  </property>
</Properties>
</file>