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309" r:id="rId3"/>
    <p:sldId id="310" r:id="rId4"/>
    <p:sldId id="311" r:id="rId5"/>
    <p:sldId id="279" r:id="rId6"/>
    <p:sldId id="300" r:id="rId7"/>
    <p:sldId id="302" r:id="rId8"/>
    <p:sldId id="301" r:id="rId9"/>
    <p:sldId id="305" r:id="rId10"/>
    <p:sldId id="303" r:id="rId11"/>
    <p:sldId id="306" r:id="rId12"/>
    <p:sldId id="292" r:id="rId13"/>
    <p:sldId id="308" r:id="rId14"/>
    <p:sldId id="282" r:id="rId15"/>
    <p:sldId id="293" r:id="rId16"/>
    <p:sldId id="313" r:id="rId17"/>
    <p:sldId id="296" r:id="rId18"/>
    <p:sldId id="324" r:id="rId19"/>
    <p:sldId id="325" r:id="rId20"/>
    <p:sldId id="323" r:id="rId21"/>
    <p:sldId id="316" r:id="rId22"/>
    <p:sldId id="314" r:id="rId23"/>
    <p:sldId id="321" r:id="rId24"/>
    <p:sldId id="319" r:id="rId25"/>
    <p:sldId id="322" r:id="rId26"/>
    <p:sldId id="320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712" autoAdjust="0"/>
  </p:normalViewPr>
  <p:slideViewPr>
    <p:cSldViewPr>
      <p:cViewPr>
        <p:scale>
          <a:sx n="69" d="100"/>
          <a:sy n="69" d="100"/>
        </p:scale>
        <p:origin x="-522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91FAEE-EB54-4BDE-A655-D2E8D3FAF505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862805-0A62-45B5-839A-C617A356AF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2805-0A62-45B5-839A-C617A356AF5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2805-0A62-45B5-839A-C617A356AF5F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2805-0A62-45B5-839A-C617A356AF5F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2805-0A62-45B5-839A-C617A356AF5F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2805-0A62-45B5-839A-C617A356AF5F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2805-0A62-45B5-839A-C617A356AF5F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2805-0A62-45B5-839A-C617A356AF5F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2805-0A62-45B5-839A-C617A356AF5F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2805-0A62-45B5-839A-C617A356AF5F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2805-0A62-45B5-839A-C617A356AF5F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862805-0A62-45B5-839A-C617A356AF5F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image" Target="../media/image9.jpeg"/><Relationship Id="rId4" Type="http://schemas.openxmlformats.org/officeDocument/2006/relationships/slide" Target="slide21.xml"/><Relationship Id="rId9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9977;&#24180;&#32423;&#19979;&#20889;&#26223;&#20316;&#25991;&#25913;\Bandari-&#38634;&#20043;&#26790;(&#32463;&#20856;&#38050;&#29748;&#26354;).mp3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58023"/>
            <a:ext cx="8973082" cy="5928497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1928802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会选景，抓特点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786190"/>
            <a:ext cx="6400800" cy="17526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黄水小学  周小莉</a:t>
            </a:r>
            <a:endParaRPr lang="zh-CN" altLang="en-US" b="1" dirty="0"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8973082" cy="5928497"/>
          </a:xfrm>
          <a:prstGeom prst="rect">
            <a:avLst/>
          </a:prstGeom>
          <a:noFill/>
        </p:spPr>
      </p:pic>
      <p:sp>
        <p:nvSpPr>
          <p:cNvPr id="7178" name="AutoShape 10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0" name="AutoShape 12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330786" y="2857496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endParaRPr lang="zh-CN" altLang="en-US" sz="4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1928802"/>
            <a:ext cx="6858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3200" b="1" dirty="0" smtClean="0"/>
              <a:t>武夷山造型奇特，山势险峻。三十六峰有的</a:t>
            </a:r>
            <a:r>
              <a:rPr lang="zh-CN" altLang="zh-CN" sz="3200" b="1" dirty="0" smtClean="0">
                <a:solidFill>
                  <a:srgbClr val="C00000"/>
                </a:solidFill>
              </a:rPr>
              <a:t>像玉柱</a:t>
            </a:r>
            <a:r>
              <a:rPr lang="zh-CN" altLang="zh-CN" sz="3200" b="1" dirty="0" smtClean="0"/>
              <a:t>，有的</a:t>
            </a:r>
            <a:r>
              <a:rPr lang="zh-CN" altLang="zh-CN" sz="3200" b="1" dirty="0" smtClean="0">
                <a:solidFill>
                  <a:srgbClr val="C00000"/>
                </a:solidFill>
              </a:rPr>
              <a:t>像火把</a:t>
            </a:r>
            <a:r>
              <a:rPr lang="zh-CN" altLang="zh-CN" sz="3200" b="1" dirty="0" smtClean="0"/>
              <a:t>，有的</a:t>
            </a:r>
            <a:r>
              <a:rPr lang="zh-CN" altLang="zh-CN" sz="3200" b="1" dirty="0" smtClean="0">
                <a:solidFill>
                  <a:srgbClr val="C00000"/>
                </a:solidFill>
              </a:rPr>
              <a:t>像鲜花</a:t>
            </a:r>
            <a:r>
              <a:rPr lang="zh-CN" altLang="zh-CN" sz="3200" b="1" dirty="0" smtClean="0"/>
              <a:t>，有的</a:t>
            </a:r>
            <a:r>
              <a:rPr lang="zh-CN" altLang="zh-CN" sz="3200" b="1" dirty="0" smtClean="0">
                <a:solidFill>
                  <a:srgbClr val="C00000"/>
                </a:solidFill>
              </a:rPr>
              <a:t>像竹笋</a:t>
            </a:r>
            <a:r>
              <a:rPr lang="zh-CN" altLang="zh-CN" sz="3200" b="1" dirty="0" smtClean="0"/>
              <a:t>。</a:t>
            </a:r>
            <a:endParaRPr lang="zh-CN" altLang="en-US" sz="3200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58023"/>
            <a:ext cx="8973082" cy="5928497"/>
          </a:xfrm>
          <a:prstGeom prst="rect">
            <a:avLst/>
          </a:prstGeom>
          <a:noFill/>
        </p:spPr>
      </p:pic>
      <p:sp>
        <p:nvSpPr>
          <p:cNvPr id="7178" name="AutoShape 10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0" name="AutoShape 12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7158" y="4357694"/>
            <a:ext cx="67866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3200" b="1" dirty="0" smtClean="0"/>
              <a:t>小草偷偷地从土地里钻出来，园子里，田野里，瞧去，一大片一大片满是的。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58023"/>
            <a:ext cx="8973082" cy="5928497"/>
          </a:xfrm>
          <a:prstGeom prst="rect">
            <a:avLst/>
          </a:prstGeom>
          <a:noFill/>
        </p:spPr>
      </p:pic>
      <p:sp>
        <p:nvSpPr>
          <p:cNvPr id="7178" name="AutoShape 10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0" name="AutoShape 12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7158" y="4357694"/>
            <a:ext cx="67866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3200" b="1" dirty="0" smtClean="0"/>
              <a:t>小草偷偷地从土地里钻出来，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园子里，田野里，</a:t>
            </a:r>
            <a:r>
              <a:rPr lang="zh-CN" altLang="zh-CN" sz="3200" b="1" dirty="0" smtClean="0"/>
              <a:t>瞧去，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一大片一大片满是的。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58082" y="478632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endParaRPr lang="zh-CN" altLang="en-US" sz="4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58023"/>
            <a:ext cx="8973082" cy="592849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358082" y="1071546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endParaRPr lang="zh-CN" altLang="en-US" sz="4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8" name="AutoShape 10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0" name="AutoShape 12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7158" y="4357694"/>
            <a:ext cx="67866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3200" b="1" dirty="0" smtClean="0"/>
              <a:t>小草偷偷地从土地里钻出来，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园子里，田野里，</a:t>
            </a:r>
            <a:r>
              <a:rPr lang="zh-CN" altLang="zh-CN" sz="3200" b="1" dirty="0" smtClean="0"/>
              <a:t>瞧去，</a:t>
            </a:r>
            <a:r>
              <a:rPr lang="zh-CN" altLang="zh-CN" sz="3200" b="1" dirty="0" smtClean="0">
                <a:solidFill>
                  <a:srgbClr val="FF0000"/>
                </a:solidFill>
              </a:rPr>
              <a:t>一大片一大片满是的。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58082" y="478632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endParaRPr lang="zh-CN" altLang="en-US" sz="4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30786" y="2857496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endParaRPr lang="zh-CN" altLang="en-US" sz="4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502018"/>
            <a:ext cx="70009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800" b="1" dirty="0" smtClean="0"/>
              <a:t>秋天，白桦和</a:t>
            </a:r>
            <a:r>
              <a:rPr lang="zh-CN" altLang="en-US" sz="2800" b="1" dirty="0" smtClean="0"/>
              <a:t>栎</a:t>
            </a:r>
            <a:r>
              <a:rPr lang="zh-CN" altLang="zh-CN" sz="2800" b="1" dirty="0" smtClean="0"/>
              <a:t>树的叶子变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黄</a:t>
            </a:r>
            <a:r>
              <a:rPr lang="zh-CN" altLang="zh-CN" sz="2800" b="1" dirty="0" smtClean="0"/>
              <a:t>了，枫树的叶子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火一样红</a:t>
            </a:r>
            <a:r>
              <a:rPr lang="zh-CN" altLang="zh-CN" sz="2800" dirty="0" smtClean="0"/>
              <a:t>，</a:t>
            </a:r>
            <a:r>
              <a:rPr lang="zh-CN" altLang="zh-CN" sz="2800" b="1" dirty="0" smtClean="0"/>
              <a:t>松树显得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更加翠绿</a:t>
            </a:r>
            <a:r>
              <a:rPr lang="zh-CN" altLang="zh-CN" sz="2800" b="1" dirty="0" smtClean="0"/>
              <a:t>了。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1928802"/>
            <a:ext cx="6858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3200" b="1" dirty="0" smtClean="0"/>
              <a:t>武夷山造型奇特，山势险峻。三十六峰有的</a:t>
            </a:r>
            <a:r>
              <a:rPr lang="zh-CN" altLang="zh-CN" sz="3200" b="1" dirty="0" smtClean="0">
                <a:solidFill>
                  <a:srgbClr val="C00000"/>
                </a:solidFill>
              </a:rPr>
              <a:t>像玉柱</a:t>
            </a:r>
            <a:r>
              <a:rPr lang="zh-CN" altLang="zh-CN" sz="3200" b="1" dirty="0" smtClean="0"/>
              <a:t>，有的</a:t>
            </a:r>
            <a:r>
              <a:rPr lang="zh-CN" altLang="zh-CN" sz="3200" b="1" dirty="0" smtClean="0">
                <a:solidFill>
                  <a:srgbClr val="C00000"/>
                </a:solidFill>
              </a:rPr>
              <a:t>像火把</a:t>
            </a:r>
            <a:r>
              <a:rPr lang="zh-CN" altLang="zh-CN" sz="3200" b="1" dirty="0" smtClean="0"/>
              <a:t>，有的</a:t>
            </a:r>
            <a:r>
              <a:rPr lang="zh-CN" altLang="zh-CN" sz="3200" b="1" dirty="0" smtClean="0">
                <a:solidFill>
                  <a:srgbClr val="C00000"/>
                </a:solidFill>
              </a:rPr>
              <a:t>像鲜花</a:t>
            </a:r>
            <a:r>
              <a:rPr lang="zh-CN" altLang="zh-CN" sz="3200" b="1" dirty="0" smtClean="0"/>
              <a:t>，有的</a:t>
            </a:r>
            <a:r>
              <a:rPr lang="zh-CN" altLang="zh-CN" sz="3200" b="1" dirty="0" smtClean="0">
                <a:solidFill>
                  <a:srgbClr val="C00000"/>
                </a:solidFill>
              </a:rPr>
              <a:t>像竹笋</a:t>
            </a:r>
            <a:r>
              <a:rPr lang="zh-CN" altLang="zh-CN" sz="3200" b="1" dirty="0" smtClean="0"/>
              <a:t>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58023"/>
            <a:ext cx="8973082" cy="592849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429256" y="1643050"/>
            <a:ext cx="35670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雏（</a:t>
            </a:r>
            <a:r>
              <a:rPr lang="en-US" altLang="zh-CN" sz="4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chú</a:t>
            </a:r>
            <a:r>
              <a:rPr lang="zh-CN" alt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）菊</a:t>
            </a:r>
            <a:endParaRPr lang="zh-CN" altLang="en-US" sz="4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395690_20140408125240766131_1[1].jpg"/>
          <p:cNvPicPr>
            <a:picLocks noChangeAspect="1"/>
          </p:cNvPicPr>
          <p:nvPr/>
        </p:nvPicPr>
        <p:blipFill>
          <a:blip r:embed="rId4" cstate="print"/>
          <a:srcRect t="4361" b="4063"/>
          <a:stretch>
            <a:fillRect/>
          </a:stretch>
        </p:blipFill>
        <p:spPr>
          <a:xfrm>
            <a:off x="142876" y="571480"/>
            <a:ext cx="4929190" cy="2928959"/>
          </a:xfrm>
          <a:prstGeom prst="rect">
            <a:avLst/>
          </a:prstGeom>
        </p:spPr>
      </p:pic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357554" y="3643314"/>
          <a:ext cx="5357850" cy="306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1713"/>
                <a:gridCol w="2616137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从什么方面刻画景物的显著特点（颜色、形状、数量）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用一两个词语或短语概括这一景物的显著特点</a:t>
                      </a:r>
                      <a:endParaRPr lang="zh-CN" altLang="en-US" dirty="0"/>
                    </a:p>
                  </a:txBody>
                  <a:tcPr/>
                </a:tc>
              </a:tr>
              <a:tr h="71724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00364" y="4357694"/>
            <a:ext cx="3500462" cy="871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数量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5072074"/>
            <a:ext cx="2857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颜色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6446" y="5072074"/>
            <a:ext cx="3500462" cy="871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白色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72132" y="4357694"/>
            <a:ext cx="3500462" cy="871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一大片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58023"/>
            <a:ext cx="8973082" cy="5928497"/>
          </a:xfrm>
          <a:prstGeom prst="rect">
            <a:avLst/>
          </a:prstGeom>
          <a:noFill/>
        </p:spPr>
      </p:pic>
      <p:pic>
        <p:nvPicPr>
          <p:cNvPr id="44035" name="Picture 3" descr="C:\Users\Public\Pictures\Sample Pictures\timg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714356"/>
            <a:ext cx="5214974" cy="278608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572264" y="785794"/>
            <a:ext cx="2040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象牙红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357554" y="3797598"/>
          <a:ext cx="5357850" cy="306040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41713"/>
                <a:gridCol w="2616137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从什么方面刻画景物的显著特点（颜色、形状、数量）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用一两个词语或短语概括这一景物的显著特点</a:t>
                      </a:r>
                      <a:endParaRPr lang="zh-CN" altLang="en-US" dirty="0"/>
                    </a:p>
                  </a:txBody>
                  <a:tcPr/>
                </a:tc>
              </a:tr>
              <a:tr h="71724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71802" y="4572008"/>
            <a:ext cx="27146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颜色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286388"/>
            <a:ext cx="3357586" cy="871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形状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38" y="4572008"/>
            <a:ext cx="3500462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红艳艳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596" y="5214950"/>
            <a:ext cx="4143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象牙、辣椒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58023"/>
            <a:ext cx="8973082" cy="592849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395690_20140408125240766131_1[1].jpg"/>
          <p:cNvPicPr>
            <a:picLocks noChangeAspect="1"/>
          </p:cNvPicPr>
          <p:nvPr/>
        </p:nvPicPr>
        <p:blipFill>
          <a:blip r:embed="rId4" cstate="print"/>
          <a:srcRect t="4361" b="4063"/>
          <a:stretch>
            <a:fillRect/>
          </a:stretch>
        </p:blipFill>
        <p:spPr>
          <a:xfrm>
            <a:off x="142876" y="571480"/>
            <a:ext cx="4286248" cy="2928959"/>
          </a:xfrm>
          <a:prstGeom prst="rect">
            <a:avLst/>
          </a:prstGeom>
        </p:spPr>
      </p:pic>
      <p:pic>
        <p:nvPicPr>
          <p:cNvPr id="15" name="Picture 3" descr="C:\Users\Public\Pictures\Sample Pictures\timg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1968" y="571480"/>
            <a:ext cx="4357750" cy="2928958"/>
          </a:xfrm>
          <a:prstGeom prst="rect">
            <a:avLst/>
          </a:prstGeom>
          <a:noFill/>
        </p:spPr>
      </p:pic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1571604" y="3714752"/>
          <a:ext cx="6096000" cy="280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702000">
                <a:tc>
                  <a:txBody>
                    <a:bodyPr/>
                    <a:lstStyle/>
                    <a:p>
                      <a:r>
                        <a:rPr lang="zh-CN" altLang="en-US" sz="4000" dirty="0" smtClean="0"/>
                        <a:t>   选景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>
                          <a:latin typeface="楷体" pitchFamily="49" charset="-122"/>
                          <a:ea typeface="楷体" pitchFamily="49" charset="-122"/>
                        </a:rPr>
                        <a:t> 雏菊</a:t>
                      </a:r>
                      <a:endParaRPr lang="zh-CN" altLang="en-US" sz="3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600" b="1" kern="1200" dirty="0" smtClean="0">
                          <a:solidFill>
                            <a:schemeClr val="lt1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 象牙红</a:t>
                      </a:r>
                    </a:p>
                  </a:txBody>
                  <a:tcPr/>
                </a:tc>
              </a:tr>
              <a:tr h="702000">
                <a:tc>
                  <a:txBody>
                    <a:bodyPr/>
                    <a:lstStyle/>
                    <a:p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颜色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0200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形状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0200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数量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857488" y="4214818"/>
            <a:ext cx="3500462" cy="871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白色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14612" y="5643578"/>
            <a:ext cx="3500462" cy="871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一大片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6314" y="4214818"/>
            <a:ext cx="3500462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红艳艳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00596" y="4929198"/>
            <a:ext cx="4143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象牙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6082" name="Picture 2" descr="C:\Users\Public\Pictures\Sample Pictures\timg (1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-1"/>
            <a:ext cx="8786874" cy="6322263"/>
          </a:xfrm>
          <a:prstGeom prst="rect">
            <a:avLst/>
          </a:prstGeom>
          <a:noFill/>
        </p:spPr>
      </p:pic>
      <p:pic>
        <p:nvPicPr>
          <p:cNvPr id="46083" name="Picture 3" descr="C:\Users\Public\Pictures\Sample Pictures\timg (13)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 t="26415" r="13541"/>
          <a:stretch>
            <a:fillRect/>
          </a:stretch>
        </p:blipFill>
        <p:spPr bwMode="auto">
          <a:xfrm flipV="1">
            <a:off x="214282" y="6215082"/>
            <a:ext cx="751331" cy="357190"/>
          </a:xfrm>
          <a:prstGeom prst="rect">
            <a:avLst/>
          </a:prstGeom>
          <a:noFill/>
        </p:spPr>
      </p:pic>
      <p:pic>
        <p:nvPicPr>
          <p:cNvPr id="46084" name="Picture 4" descr="C:\Users\Public\Pictures\Sample Pictures\timg (17)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354827" y="6215082"/>
            <a:ext cx="702071" cy="357190"/>
          </a:xfrm>
          <a:prstGeom prst="rect">
            <a:avLst/>
          </a:prstGeom>
          <a:noFill/>
        </p:spPr>
      </p:pic>
      <p:pic>
        <p:nvPicPr>
          <p:cNvPr id="46086" name="Picture 6" descr="C:\Users\Public\Pictures\Sample Pictures\timg (20)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85" y="6215082"/>
            <a:ext cx="785818" cy="35719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572264" y="5000636"/>
            <a:ext cx="2214578" cy="10215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中心公园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786578" y="214290"/>
            <a:ext cx="1857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中心公园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082" name="Picture 2" descr="C:\Users\Public\Pictures\Sample Pictures\timg (1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6286544" cy="4714908"/>
          </a:xfrm>
          <a:prstGeom prst="rect">
            <a:avLst/>
          </a:prstGeom>
          <a:noFill/>
        </p:spPr>
      </p:pic>
      <p:pic>
        <p:nvPicPr>
          <p:cNvPr id="46084" name="Picture 4" descr="C:\Users\Public\Pictures\Sample Pictures\timg (1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4643470"/>
            <a:ext cx="4143404" cy="2071678"/>
          </a:xfrm>
          <a:prstGeom prst="rect">
            <a:avLst/>
          </a:prstGeom>
          <a:noFill/>
        </p:spPr>
      </p:pic>
      <p:pic>
        <p:nvPicPr>
          <p:cNvPr id="46086" name="Picture 6" descr="C:\Users\Public\Pictures\Sample Pictures\timg (20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1142984"/>
            <a:ext cx="2333439" cy="3286148"/>
          </a:xfrm>
          <a:prstGeom prst="rect">
            <a:avLst/>
          </a:prstGeom>
          <a:noFill/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643446"/>
            <a:ext cx="4286280" cy="204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6084" name="Picture 4" descr="C:\Users\Public\Pictures\Sample Pictures\timg (1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85728"/>
            <a:ext cx="2928958" cy="2428892"/>
          </a:xfrm>
          <a:prstGeom prst="rect">
            <a:avLst/>
          </a:prstGeom>
          <a:noFill/>
        </p:spPr>
      </p:pic>
      <p:pic>
        <p:nvPicPr>
          <p:cNvPr id="46086" name="Picture 6" descr="C:\Users\Public\Pictures\Sample Pictures\timg (20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285728"/>
            <a:ext cx="2500330" cy="2428892"/>
          </a:xfrm>
          <a:prstGeom prst="rect">
            <a:avLst/>
          </a:prstGeom>
          <a:noFill/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00034" y="3214686"/>
          <a:ext cx="8208000" cy="331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2000"/>
                <a:gridCol w="2052000"/>
                <a:gridCol w="2052000"/>
                <a:gridCol w="2052000"/>
              </a:tblGrid>
              <a:tr h="828000">
                <a:tc>
                  <a:txBody>
                    <a:bodyPr/>
                    <a:lstStyle/>
                    <a:p>
                      <a:r>
                        <a:rPr lang="zh-CN" altLang="en-US" sz="4000" dirty="0" smtClean="0"/>
                        <a:t>   选景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>
                          <a:latin typeface="楷体" pitchFamily="49" charset="-122"/>
                          <a:ea typeface="楷体" pitchFamily="49" charset="-122"/>
                        </a:rPr>
                        <a:t> 水草</a:t>
                      </a:r>
                      <a:endParaRPr lang="zh-CN" altLang="en-US" sz="3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>
                          <a:latin typeface="楷体" pitchFamily="49" charset="-122"/>
                          <a:ea typeface="楷体" pitchFamily="49" charset="-122"/>
                        </a:rPr>
                        <a:t> 樱花</a:t>
                      </a:r>
                      <a:endParaRPr lang="zh-CN" altLang="en-US" sz="3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>
                          <a:latin typeface="楷体" pitchFamily="49" charset="-122"/>
                          <a:ea typeface="楷体" pitchFamily="49" charset="-122"/>
                        </a:rPr>
                        <a:t> 柳树</a:t>
                      </a:r>
                      <a:endParaRPr lang="zh-CN" altLang="en-US" sz="3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</a:tr>
              <a:tr h="828000">
                <a:tc>
                  <a:txBody>
                    <a:bodyPr/>
                    <a:lstStyle/>
                    <a:p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颜色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   金灿灿</a:t>
                      </a:r>
                      <a:endParaRPr lang="zh-CN" alt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如霞似锦</a:t>
                      </a:r>
                      <a:endParaRPr lang="zh-CN" alt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碧绿</a:t>
                      </a:r>
                      <a:endParaRPr lang="zh-CN" altLang="en-US" sz="3600" dirty="0"/>
                    </a:p>
                  </a:txBody>
                  <a:tcPr/>
                </a:tc>
              </a:tr>
              <a:tr h="82800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形状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又细又长</a:t>
                      </a:r>
                    </a:p>
                  </a:txBody>
                  <a:tcPr/>
                </a:tc>
              </a:tr>
              <a:tr h="82800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数量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密密层层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花团锦簇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3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85728"/>
            <a:ext cx="3071834" cy="239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58023"/>
            <a:ext cx="8973082" cy="5928497"/>
          </a:xfrm>
          <a:prstGeom prst="rect">
            <a:avLst/>
          </a:prstGeom>
          <a:noFill/>
        </p:spPr>
      </p:pic>
      <p:sp>
        <p:nvSpPr>
          <p:cNvPr id="7178" name="AutoShape 10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0" name="AutoShape 12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85720" y="214290"/>
            <a:ext cx="850109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/>
              <a:t>                                                                美丽的小兴安岭</a:t>
            </a:r>
            <a:endParaRPr lang="en-US" altLang="zh-CN" sz="1600" b="1" dirty="0" smtClean="0"/>
          </a:p>
          <a:p>
            <a:pPr>
              <a:lnSpc>
                <a:spcPct val="150000"/>
              </a:lnSpc>
            </a:pPr>
            <a:r>
              <a:rPr lang="en-US" altLang="zh-CN" sz="1600" b="1" dirty="0" smtClean="0"/>
              <a:t>        </a:t>
            </a:r>
            <a:r>
              <a:rPr lang="zh-CN" altLang="en-US" sz="1600" b="1" dirty="0" smtClean="0"/>
              <a:t>我国东北的小兴安岭，有数不清的红松、白桦（ｈｕ</a:t>
            </a:r>
            <a:r>
              <a:rPr lang="en-US" altLang="zh-CN" sz="1600" b="1" dirty="0" smtClean="0"/>
              <a:t>à</a:t>
            </a:r>
            <a:r>
              <a:rPr lang="zh-CN" altLang="en-US" sz="1600" b="1" dirty="0" smtClean="0"/>
              <a:t>）、栎（</a:t>
            </a:r>
            <a:r>
              <a:rPr lang="en-US" altLang="zh-CN" sz="1600" b="1" dirty="0" smtClean="0"/>
              <a:t> lì </a:t>
            </a:r>
            <a:r>
              <a:rPr lang="zh-CN" altLang="en-US" sz="1600" b="1" dirty="0" smtClean="0"/>
              <a:t>）</a:t>
            </a:r>
            <a:r>
              <a:rPr lang="zh-CN" altLang="zh-CN" sz="1600" b="1" dirty="0" smtClean="0"/>
              <a:t>树</a:t>
            </a:r>
            <a:r>
              <a:rPr lang="en-US" altLang="zh-CN" sz="1600" b="1" dirty="0" smtClean="0"/>
              <a:t>……</a:t>
            </a:r>
            <a:r>
              <a:rPr lang="zh-CN" altLang="en-US" sz="1600" b="1" dirty="0" smtClean="0"/>
              <a:t>几百里连成一片，就像绿色的海洋。</a:t>
            </a:r>
            <a:br>
              <a:rPr lang="zh-CN" altLang="en-US" sz="1600" b="1" dirty="0" smtClean="0"/>
            </a:br>
            <a:r>
              <a:rPr lang="zh-CN" altLang="en-US" sz="1600" b="1" dirty="0" smtClean="0"/>
              <a:t>　　春天，树木抽出新的枝条，长出嫩绿的叶子。山上的积雪融化了，雪水汇成小溪，淙（ｃ</a:t>
            </a:r>
            <a:r>
              <a:rPr lang="en-US" altLang="zh-CN" sz="1600" b="1" dirty="0" smtClean="0"/>
              <a:t>ó</a:t>
            </a:r>
            <a:r>
              <a:rPr lang="zh-CN" altLang="en-US" sz="1600" b="1" dirty="0" smtClean="0"/>
              <a:t>ｎｇ）淙地流着。小鹿在溪边散步，它们有的低下头喝水，有的侧着脑袋欣赏自己映在水里的影子。河里涨满了春水。一根根原木随着流水往前漂，像一支舰队在前进。</a:t>
            </a:r>
            <a:br>
              <a:rPr lang="zh-CN" altLang="en-US" sz="1600" b="1" dirty="0" smtClean="0"/>
            </a:br>
            <a:r>
              <a:rPr lang="zh-CN" altLang="en-US" sz="1600" b="1" dirty="0" smtClean="0"/>
              <a:t>　　夏天，树木长得葱葱茏茏，密密层层的枝叶把森林封得严严实实，挡住了人们的视线，遮住了蓝蓝的天空。早晨，雾从山谷里升起来，整个森林浸在乳白色的浓雾里。太阳出来了，千万缕利剑一样的金光，穿过树梢，照射在工人宿舍门前的草地上。草地上盛开着五颜六色的野花，红的、白的、黄的、紫的，真像个美丽的大花坛。</a:t>
            </a:r>
            <a:br>
              <a:rPr lang="zh-CN" altLang="en-US" sz="1600" b="1" dirty="0" smtClean="0"/>
            </a:br>
            <a:r>
              <a:rPr lang="zh-CN" altLang="en-US" sz="1600" b="1" dirty="0" smtClean="0"/>
              <a:t>　　秋天，白桦和柞树的叶子变黄了，</a:t>
            </a:r>
            <a:r>
              <a:rPr lang="zh-CN" altLang="zh-CN" sz="1600" b="1" dirty="0" smtClean="0"/>
              <a:t>枫树的叶子火一样红，</a:t>
            </a:r>
            <a:r>
              <a:rPr lang="zh-CN" altLang="en-US" sz="1600" b="1" dirty="0" smtClean="0"/>
              <a:t>松树显得更加翠绿了。秋风吹来，落叶在林间飞舞。这时候，森林向人们献出了酸甜可口的山葡萄，又香又脆的榛（</a:t>
            </a:r>
            <a:r>
              <a:rPr lang="zh-CN" altLang="en-US" sz="1200" b="1" dirty="0" smtClean="0"/>
              <a:t>ｚｈ</a:t>
            </a:r>
            <a:r>
              <a:rPr lang="en-US" altLang="zh-CN" sz="1200" b="1" dirty="0" smtClean="0"/>
              <a:t>ē</a:t>
            </a:r>
            <a:r>
              <a:rPr lang="zh-CN" altLang="en-US" sz="1200" b="1" dirty="0" smtClean="0"/>
              <a:t>ｎ</a:t>
            </a:r>
            <a:r>
              <a:rPr lang="zh-CN" altLang="en-US" sz="1600" b="1" dirty="0" smtClean="0"/>
              <a:t>）子，鲜嫩的蘑菇和木耳，还有人参等名贵药材。</a:t>
            </a:r>
            <a:br>
              <a:rPr lang="zh-CN" altLang="en-US" sz="1600" b="1" dirty="0" smtClean="0"/>
            </a:br>
            <a:r>
              <a:rPr lang="zh-CN" altLang="en-US" sz="1600" b="1" dirty="0" smtClean="0"/>
              <a:t>　　冬天，雪花在空中飞舞，树上积满了白雪。地上的雪厚厚的，又松又软，常常没过膝盖。西北风呼呼地刮过树梢。和黑熊不得不躲进各自的洞里，它们用舌头舔着自己又肥又厚的脚掌，耐心地等待着春天。松鼠靠秋天收藏在树洞里的松子过日子，有时候还到枝头散步。</a:t>
            </a:r>
            <a:br>
              <a:rPr lang="zh-CN" altLang="en-US" sz="1600" b="1" dirty="0" smtClean="0"/>
            </a:br>
            <a:r>
              <a:rPr lang="zh-CN" altLang="en-US" sz="1600" b="1" dirty="0" smtClean="0"/>
              <a:t>　　小兴安岭一年四季景色诱人，是一座美丽的大花园，也是一座巨大的宝库。</a:t>
            </a:r>
            <a:endParaRPr lang="zh-CN" alt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6" name="AutoShape 8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" name="Picture 4" descr="https://timgsa.baidu.com/timg?image&amp;quality=80&amp;size=b9999_10000&amp;sec=1492426283060&amp;di=12536657c26746da2bd570c97958e795&amp;imgtype=0&amp;src=http%3A%2F%2Fyouimg1.c-ctrip.com%2Ftarget%2Ftg%2F905%2F483%2F296%2F496aad02f749441297e08cb0da332c5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06" y="4643446"/>
            <a:ext cx="3048021" cy="2071702"/>
          </a:xfrm>
          <a:prstGeom prst="rect">
            <a:avLst/>
          </a:prstGeom>
          <a:noFill/>
        </p:spPr>
      </p:pic>
      <p:sp>
        <p:nvSpPr>
          <p:cNvPr id="48134" name="AutoShape 6" descr="http://img1.imgtn.bdimg.com/it/u=2754283792,3312211729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36" name="AutoShape 8" descr="http://img1.imgtn.bdimg.com/it/u=2754283792,3312211729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38" name="AutoShape 10" descr="http://img0.imgtn.bdimg.com/it/u=2006804267,2422900913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8140" name="Picture 12" descr="https://timgsa.baidu.com/timg?image&amp;quality=80&amp;size=b9999_10000&amp;sec=1492426459530&amp;di=de8531cc304e75f76850d282e1bbb3b4&amp;imgtype=0&amp;src=http%3A%2F%2Fimg1.yododo.com%2Ffiles%2Fphoto%2F2010-06-18%2F012948E177270F7CFF808081294783B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2041" y="4643446"/>
            <a:ext cx="2930553" cy="2078840"/>
          </a:xfrm>
          <a:prstGeom prst="rect">
            <a:avLst/>
          </a:prstGeom>
          <a:noFill/>
        </p:spPr>
      </p:pic>
      <p:pic>
        <p:nvPicPr>
          <p:cNvPr id="48142" name="Picture 14" descr="https://timgsa.baidu.com/timg?image&amp;quality=80&amp;size=b9999_10000&amp;sec=1492426549355&amp;di=7112b7c40ee93369cc72d640edbffcc5&amp;imgtype=0&amp;src=http%3A%2F%2Ffile.nanbeiyou.com%2Ftravel%2Fmid%2F97ae66efa5f16b7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718" y="4643446"/>
            <a:ext cx="2857480" cy="2071678"/>
          </a:xfrm>
          <a:prstGeom prst="rect">
            <a:avLst/>
          </a:prstGeom>
          <a:noFill/>
        </p:spPr>
      </p:pic>
      <p:pic>
        <p:nvPicPr>
          <p:cNvPr id="48144" name="Picture 16" descr="https://timgsa.baidu.com/timg?image&amp;quality=80&amp;size=b9999_10000&amp;sec=1492426682724&amp;di=d23f64f8dacf47d439b60433e3796cf9&amp;imgtype=0&amp;src=http%3A%2F%2Fwww.517sc.com%2Fn%2FPublic%2Fueditor%2Fupload%2F20141103%2F1414993652103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142852"/>
            <a:ext cx="6667500" cy="3752851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214678" y="3857628"/>
            <a:ext cx="3143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黄龙溪古镇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8148" name="Picture 20" descr="https://timgsa.baidu.com/timg?image&amp;quality=80&amp;size=b9999_10000&amp;sec=1493021727&amp;di=90e38e9be04ede98941e929f25aa0a2a&amp;imgtype=jpg&amp;er=1&amp;src=http%3A%2F%2Fs7.sinaimg.cn%2Fmw690%2F003lMuEXgy6X4reFFY2e6%26amp%3B69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500042"/>
            <a:ext cx="2071702" cy="4000528"/>
          </a:xfrm>
          <a:prstGeom prst="rect">
            <a:avLst/>
          </a:prstGeom>
          <a:noFill/>
        </p:spPr>
      </p:pic>
      <p:pic>
        <p:nvPicPr>
          <p:cNvPr id="13" name="Bandari-雪之梦(经典钢琴曲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tretch>
            <a:fillRect/>
          </a:stretch>
        </p:blipFill>
        <p:spPr>
          <a:xfrm>
            <a:off x="8286776" y="41433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47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81013"/>
            <a:ext cx="8380413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928794" y="3549958"/>
          <a:ext cx="6096000" cy="2842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736298">
                <a:tc>
                  <a:txBody>
                    <a:bodyPr/>
                    <a:lstStyle/>
                    <a:p>
                      <a:r>
                        <a:rPr lang="zh-CN" altLang="en-US" sz="4000" dirty="0" smtClean="0"/>
                        <a:t>   选景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>
                          <a:latin typeface="楷体" pitchFamily="49" charset="-122"/>
                          <a:ea typeface="楷体" pitchFamily="49" charset="-122"/>
                        </a:rPr>
                        <a:t> 水草</a:t>
                      </a:r>
                      <a:endParaRPr lang="zh-CN" altLang="en-US" sz="3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600" b="1" kern="1200" dirty="0" smtClean="0">
                          <a:solidFill>
                            <a:schemeClr val="lt1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 </a:t>
                      </a:r>
                    </a:p>
                  </a:txBody>
                  <a:tcPr/>
                </a:tc>
              </a:tr>
              <a:tr h="702000">
                <a:tc>
                  <a:txBody>
                    <a:bodyPr/>
                    <a:lstStyle/>
                    <a:p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颜色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金灿灿</a:t>
                      </a:r>
                      <a:endParaRPr lang="zh-CN" alt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0200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形状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0200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数量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密密层层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8435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81013"/>
            <a:ext cx="8380413" cy="2662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Picture 4" descr="C:\Users\Public\Pictures\Sample Pictures\timg (1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974" y="357166"/>
            <a:ext cx="8734744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6084" name="Picture 4" descr="C:\Users\Public\Pictures\Sample Pictures\timg (17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57166"/>
            <a:ext cx="8501122" cy="2643206"/>
          </a:xfrm>
          <a:prstGeom prst="rect">
            <a:avLst/>
          </a:prstGeom>
          <a:noFill/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85786" y="3571876"/>
          <a:ext cx="7715304" cy="28575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68"/>
                <a:gridCol w="3714776"/>
                <a:gridCol w="1428760"/>
              </a:tblGrid>
              <a:tr h="740241">
                <a:tc>
                  <a:txBody>
                    <a:bodyPr/>
                    <a:lstStyle/>
                    <a:p>
                      <a:r>
                        <a:rPr lang="zh-CN" altLang="en-US" sz="4000" dirty="0" smtClean="0"/>
                        <a:t>   选景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>
                          <a:latin typeface="楷体" pitchFamily="49" charset="-122"/>
                          <a:ea typeface="楷体" pitchFamily="49" charset="-122"/>
                        </a:rPr>
                        <a:t> 樱花</a:t>
                      </a:r>
                      <a:endParaRPr lang="zh-CN" altLang="en-US" sz="3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600" b="1" kern="1200" dirty="0" smtClean="0">
                          <a:solidFill>
                            <a:schemeClr val="lt1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 </a:t>
                      </a:r>
                    </a:p>
                  </a:txBody>
                  <a:tcPr/>
                </a:tc>
              </a:tr>
              <a:tr h="705760">
                <a:tc>
                  <a:txBody>
                    <a:bodyPr/>
                    <a:lstStyle/>
                    <a:p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颜色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如霞似锦、粉红</a:t>
                      </a:r>
                      <a:endParaRPr lang="zh-CN" alt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057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形状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057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数量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花团锦簇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Picture 6" descr="C:\Users\Public\Pictures\Sample Pictures\timg (2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85728"/>
            <a:ext cx="4368439" cy="6215106"/>
          </a:xfrm>
          <a:prstGeom prst="rect">
            <a:avLst/>
          </a:prstGeom>
          <a:noFill/>
        </p:spPr>
      </p:pic>
      <p:pic>
        <p:nvPicPr>
          <p:cNvPr id="2050" name="Picture 2" descr="https://timgsa.baidu.com/timg?image&amp;quality=80&amp;size=b9999_10000&amp;sec=1492623140351&amp;di=06c93fadb1f1b2bbdefc488ab839bf4c&amp;imgtype=0&amp;src=http%3A%2F%2Fimg.bimg.126.net%2Fphoto%2FI5NikJrBMQAzPI30-076aw%3D%3D%2F40017297439125946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5575" y="285728"/>
            <a:ext cx="4130673" cy="6215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6086" name="Picture 6" descr="C:\Users\Public\Pictures\Sample Pictures\timg (20)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928670"/>
            <a:ext cx="2333439" cy="5500726"/>
          </a:xfrm>
          <a:prstGeom prst="rect">
            <a:avLst/>
          </a:prstGeom>
          <a:noFill/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714612" y="2071678"/>
          <a:ext cx="6096000" cy="2842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736298">
                <a:tc>
                  <a:txBody>
                    <a:bodyPr/>
                    <a:lstStyle/>
                    <a:p>
                      <a:r>
                        <a:rPr lang="zh-CN" altLang="en-US" sz="4000" dirty="0" smtClean="0"/>
                        <a:t>   选景</a:t>
                      </a:r>
                      <a:endParaRPr lang="zh-CN" altLang="en-US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>
                          <a:latin typeface="楷体" pitchFamily="49" charset="-122"/>
                          <a:ea typeface="楷体" pitchFamily="49" charset="-122"/>
                        </a:rPr>
                        <a:t> 柳树</a:t>
                      </a:r>
                      <a:endParaRPr lang="zh-CN" altLang="en-US" sz="3600" dirty="0">
                        <a:latin typeface="楷体" pitchFamily="49" charset="-122"/>
                        <a:ea typeface="楷体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3600" b="1" kern="1200" dirty="0" smtClean="0">
                          <a:solidFill>
                            <a:schemeClr val="lt1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 </a:t>
                      </a:r>
                    </a:p>
                  </a:txBody>
                  <a:tcPr/>
                </a:tc>
              </a:tr>
              <a:tr h="702000">
                <a:tc>
                  <a:txBody>
                    <a:bodyPr/>
                    <a:lstStyle/>
                    <a:p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颜色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dirty="0" smtClean="0"/>
                        <a:t>碧绿</a:t>
                      </a:r>
                      <a:endParaRPr lang="zh-CN" alt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0200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形状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又细又长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0200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数量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3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58023"/>
            <a:ext cx="8973082" cy="5928497"/>
          </a:xfrm>
          <a:prstGeom prst="rect">
            <a:avLst/>
          </a:prstGeom>
          <a:noFill/>
        </p:spPr>
      </p:pic>
      <p:sp>
        <p:nvSpPr>
          <p:cNvPr id="7178" name="AutoShape 10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0" name="AutoShape 12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85720" y="214290"/>
            <a:ext cx="850109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 smtClean="0"/>
              <a:t>                                                                美丽的小兴安岭</a:t>
            </a:r>
            <a:endParaRPr lang="en-US" altLang="zh-CN" sz="1600" b="1" dirty="0" smtClean="0"/>
          </a:p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C00000"/>
                </a:solidFill>
              </a:rPr>
              <a:t>        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我国东北的小兴安岭，有数不清的红松、白桦（ｈｕ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à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）、栎（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 lì 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）</a:t>
            </a:r>
            <a:r>
              <a:rPr lang="zh-CN" altLang="zh-CN" sz="1600" b="1" dirty="0" smtClean="0">
                <a:solidFill>
                  <a:srgbClr val="C00000"/>
                </a:solidFill>
              </a:rPr>
              <a:t>树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……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几百里连成一片，就像绿色的海洋。</a:t>
            </a:r>
            <a:r>
              <a:rPr lang="zh-CN" altLang="en-US" sz="1600" b="1" dirty="0" smtClean="0"/>
              <a:t/>
            </a:r>
            <a:br>
              <a:rPr lang="zh-CN" altLang="en-US" sz="1600" b="1" dirty="0" smtClean="0"/>
            </a:br>
            <a:r>
              <a:rPr lang="zh-CN" altLang="en-US" sz="1600" b="1" dirty="0" smtClean="0"/>
              <a:t>　　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春天，树木抽出新的枝条，长出嫩绿的叶子。</a:t>
            </a:r>
            <a:r>
              <a:rPr lang="zh-CN" altLang="en-US" sz="1600" b="1" dirty="0" smtClean="0"/>
              <a:t>山上的积雪融化了，雪水汇成小溪，淙（ｃ</a:t>
            </a:r>
            <a:r>
              <a:rPr lang="en-US" altLang="zh-CN" sz="1600" b="1" dirty="0" smtClean="0"/>
              <a:t>ó</a:t>
            </a:r>
            <a:r>
              <a:rPr lang="zh-CN" altLang="en-US" sz="1600" b="1" dirty="0" smtClean="0"/>
              <a:t>ｎｇ）淙地流着。小鹿在溪边散步，它们有的低下头喝水，有的侧着脑袋欣赏自己映在水里的影子。河里涨满了春水。一根根原木随着流水往前漂，像一支舰队在前进。</a:t>
            </a:r>
            <a:br>
              <a:rPr lang="zh-CN" altLang="en-US" sz="1600" b="1" dirty="0" smtClean="0"/>
            </a:br>
            <a:r>
              <a:rPr lang="zh-CN" altLang="en-US" sz="1600" b="1" dirty="0" smtClean="0"/>
              <a:t>　　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夏天，树木长得葱葱茏茏，密密层层的枝叶把森林封得严严实实，挡住了人们的视线，遮住了蓝蓝的天空。早晨，雾从山谷里升起来，整个森林浸在乳白色的浓雾里。</a:t>
            </a:r>
            <a:r>
              <a:rPr lang="zh-CN" altLang="en-US" sz="1600" b="1" dirty="0" smtClean="0"/>
              <a:t>太阳出来了，千万缕利剑一样的金光，穿过树梢，照射在工人宿舍门前的草地上。草地上盛开着五颜六色的野花，红的、白的、黄的、紫的，真像个美丽的大花坛。</a:t>
            </a:r>
            <a:br>
              <a:rPr lang="zh-CN" altLang="en-US" sz="1600" b="1" dirty="0" smtClean="0"/>
            </a:br>
            <a:r>
              <a:rPr lang="zh-CN" altLang="en-US" sz="1600" b="1" dirty="0" smtClean="0"/>
              <a:t>　　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秋天，白桦和栎树的叶子变黄了，</a:t>
            </a:r>
            <a:r>
              <a:rPr lang="zh-CN" altLang="zh-CN" sz="1600" b="1" dirty="0" smtClean="0">
                <a:solidFill>
                  <a:srgbClr val="C00000"/>
                </a:solidFill>
              </a:rPr>
              <a:t>枫树的叶子火一样红，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松树显得更加翠绿了。秋风吹来，落叶在林间飞舞。</a:t>
            </a:r>
            <a:r>
              <a:rPr lang="zh-CN" altLang="en-US" sz="1600" b="1" dirty="0" smtClean="0"/>
              <a:t>这时候，森林向人们献出了酸甜可口的山葡萄，又香又脆的榛（</a:t>
            </a:r>
            <a:r>
              <a:rPr lang="zh-CN" altLang="en-US" sz="1200" b="1" dirty="0" smtClean="0"/>
              <a:t>ｚｈ</a:t>
            </a:r>
            <a:r>
              <a:rPr lang="en-US" altLang="zh-CN" sz="1200" b="1" dirty="0" smtClean="0"/>
              <a:t>ē</a:t>
            </a:r>
            <a:r>
              <a:rPr lang="zh-CN" altLang="en-US" sz="1200" b="1" dirty="0" smtClean="0"/>
              <a:t>ｎ</a:t>
            </a:r>
            <a:r>
              <a:rPr lang="zh-CN" altLang="en-US" sz="1600" b="1" dirty="0" smtClean="0"/>
              <a:t>）子，鲜嫩的蘑菇和木耳，还有人参等名贵药材。</a:t>
            </a:r>
            <a:br>
              <a:rPr lang="zh-CN" altLang="en-US" sz="1600" b="1" dirty="0" smtClean="0"/>
            </a:br>
            <a:r>
              <a:rPr lang="zh-CN" altLang="en-US" sz="1600" b="1" dirty="0" smtClean="0"/>
              <a:t>　　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冬天，雪花在空中飞舞，树上积满了白雪。</a:t>
            </a:r>
            <a:r>
              <a:rPr lang="zh-CN" altLang="en-US" sz="1600" b="1" dirty="0" smtClean="0"/>
              <a:t>地上的雪厚厚的，又松又软，常常没过膝盖。西北风呼呼地刮过树梢。黑熊不得不躲进各自的洞里，它们用舌头舔着自己又肥又厚的脚掌，耐心地等待着春天。松鼠靠秋天收藏在树洞里的松子过日子，有时候还到枝头散散步。</a:t>
            </a:r>
            <a:br>
              <a:rPr lang="zh-CN" altLang="en-US" sz="1600" b="1" dirty="0" smtClean="0"/>
            </a:br>
            <a:r>
              <a:rPr lang="zh-CN" altLang="en-US" sz="1600" b="1" dirty="0" smtClean="0"/>
              <a:t>　　小兴安岭一年四季景色诱人，是一座美丽的大花园，也是一座巨大的宝库。</a:t>
            </a:r>
            <a:endParaRPr lang="zh-CN" alt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58023"/>
            <a:ext cx="8973082" cy="59284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1305904"/>
            <a:ext cx="842968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400" b="1" dirty="0" smtClean="0"/>
              <a:t>我国东北的小兴安岭，有数不清的红松、白桦（ｈｕà）、</a:t>
            </a:r>
            <a:r>
              <a:rPr lang="zh-CN" altLang="en-US" sz="2400" b="1" dirty="0" smtClean="0"/>
              <a:t>栎（</a:t>
            </a:r>
            <a:r>
              <a:rPr lang="en-US" altLang="zh-CN" sz="2400" b="1" dirty="0" smtClean="0"/>
              <a:t> </a:t>
            </a:r>
            <a:r>
              <a:rPr lang="en-US" altLang="zh-CN" sz="2400" b="1" dirty="0" err="1" smtClean="0"/>
              <a:t>lì</a:t>
            </a:r>
            <a:r>
              <a:rPr lang="en-US" altLang="zh-CN" sz="2400" b="1" dirty="0" smtClean="0"/>
              <a:t> </a:t>
            </a:r>
            <a:r>
              <a:rPr lang="zh-CN" altLang="en-US" sz="2400" b="1" dirty="0" smtClean="0"/>
              <a:t>）</a:t>
            </a:r>
            <a:r>
              <a:rPr lang="zh-CN" altLang="zh-CN" sz="2400" b="1" dirty="0" smtClean="0"/>
              <a:t>树……几百里连成一片，就像绿色的海洋。</a:t>
            </a:r>
            <a:endParaRPr lang="en-US" altLang="zh-CN" sz="2400" b="1" dirty="0" smtClean="0"/>
          </a:p>
          <a:p>
            <a:pPr indent="457200">
              <a:lnSpc>
                <a:spcPct val="150000"/>
              </a:lnSpc>
            </a:pPr>
            <a:r>
              <a:rPr lang="zh-CN" altLang="zh-CN" sz="2400" b="1" dirty="0" smtClean="0"/>
              <a:t>春天，树木抽出新的枝条，长出嫩绿的叶子。</a:t>
            </a:r>
            <a:endParaRPr lang="en-US" altLang="zh-CN" sz="2400" b="1" dirty="0" smtClean="0"/>
          </a:p>
          <a:p>
            <a:pPr indent="457200">
              <a:lnSpc>
                <a:spcPct val="150000"/>
              </a:lnSpc>
            </a:pPr>
            <a:r>
              <a:rPr lang="zh-CN" altLang="zh-CN" sz="2400" b="1" dirty="0" smtClean="0"/>
              <a:t>夏天，树木长得葱葱茏茏，密密层层的枝叶把森林封得严严实实，挡住了人们的视线，遮住了蓝蓝的天空。</a:t>
            </a:r>
            <a:endParaRPr lang="en-US" altLang="zh-CN" sz="2400" b="1" dirty="0" smtClean="0"/>
          </a:p>
          <a:p>
            <a:pPr indent="457200">
              <a:lnSpc>
                <a:spcPct val="150000"/>
              </a:lnSpc>
            </a:pPr>
            <a:r>
              <a:rPr lang="zh-CN" altLang="zh-CN" sz="2400" b="1" dirty="0" smtClean="0"/>
              <a:t>秋天，白桦和</a:t>
            </a:r>
            <a:r>
              <a:rPr lang="zh-CN" altLang="en-US" sz="2400" b="1" dirty="0" smtClean="0"/>
              <a:t>栎</a:t>
            </a:r>
            <a:r>
              <a:rPr lang="zh-CN" altLang="zh-CN" sz="2400" b="1" dirty="0" smtClean="0"/>
              <a:t>树的叶子变黄了，枫树的叶子火一样红</a:t>
            </a:r>
            <a:r>
              <a:rPr lang="zh-CN" altLang="zh-CN" sz="2400" dirty="0" smtClean="0"/>
              <a:t>，</a:t>
            </a:r>
            <a:r>
              <a:rPr lang="zh-CN" altLang="zh-CN" sz="2400" b="1" dirty="0" smtClean="0"/>
              <a:t>松树显得更加翠绿了。秋风吹来，落叶在林间飞舞。</a:t>
            </a:r>
            <a:endParaRPr lang="en-US" altLang="zh-CN" sz="2400" b="1" dirty="0" smtClean="0"/>
          </a:p>
          <a:p>
            <a:pPr indent="457200">
              <a:lnSpc>
                <a:spcPct val="150000"/>
              </a:lnSpc>
            </a:pPr>
            <a:r>
              <a:rPr lang="zh-CN" altLang="zh-CN" sz="2400" b="1" dirty="0" smtClean="0"/>
              <a:t>冬天，雪花在空中飞舞</a:t>
            </a:r>
            <a:r>
              <a:rPr lang="zh-CN" altLang="en-US" sz="2400" b="1" dirty="0" smtClean="0"/>
              <a:t>，</a:t>
            </a:r>
            <a:r>
              <a:rPr lang="zh-CN" altLang="zh-CN" sz="2400" b="1" dirty="0" smtClean="0"/>
              <a:t>树上积满了白雪。</a:t>
            </a:r>
          </a:p>
          <a:p>
            <a:pPr indent="457200">
              <a:lnSpc>
                <a:spcPct val="150000"/>
              </a:lnSpc>
            </a:pP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8" name="AutoShape 10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0" name="AutoShape 12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071802" y="428604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最有特色</a:t>
            </a:r>
            <a:endParaRPr lang="zh-CN" altLang="en-US" sz="4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8978" y="55102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58023"/>
            <a:ext cx="8973082" cy="592849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86116" y="2571744"/>
            <a:ext cx="272382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最美丽</a:t>
            </a:r>
            <a:endParaRPr lang="zh-CN" altLang="en-US" sz="6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8" name="AutoShape 10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0" name="AutoShape 12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6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56" name="AutoShape 8" descr="http://img4.imgtn.bdimg.com/it/u=890629618,1050771678&amp;fm=15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786578" y="214290"/>
            <a:ext cx="1857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棠湖公园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59" name="Picture 3" descr="https://timgsa.baidu.com/timg?image&amp;quality=80&amp;size=b9999_10000&amp;sec=1492424637983&amp;di=81766e9229dc8c1f13b0de643c30a5e4&amp;imgtype=0&amp;src=http%3A%2F%2Fimg7.ph.126.net%2FX98jXHPCnitvBaHZFXbApA%3D%3D%2F24904905939536009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4214818"/>
            <a:ext cx="3359366" cy="2487878"/>
          </a:xfrm>
          <a:prstGeom prst="rect">
            <a:avLst/>
          </a:prstGeom>
          <a:noFill/>
        </p:spPr>
      </p:pic>
      <p:pic>
        <p:nvPicPr>
          <p:cNvPr id="14" name="Picture 4" descr="https://timgsa.baidu.com/timg?image&amp;quality=80&amp;size=b9999_10000&amp;sec=1491718134237&amp;di=7dd5b9e7893d5d83886588e93402d478&amp;imgtype=0&amp;src=http%3A%2F%2Fpic13.nipic.com%2F20110330%2F5366790_152737747346_2.jpg"/>
          <p:cNvPicPr>
            <a:picLocks noChangeAspect="1" noChangeArrowheads="1"/>
          </p:cNvPicPr>
          <p:nvPr/>
        </p:nvPicPr>
        <p:blipFill>
          <a:blip r:embed="rId4" cstate="print"/>
          <a:srcRect b="4256"/>
          <a:stretch>
            <a:fillRect/>
          </a:stretch>
        </p:blipFill>
        <p:spPr bwMode="auto">
          <a:xfrm>
            <a:off x="5643570" y="1285860"/>
            <a:ext cx="3357586" cy="2788728"/>
          </a:xfrm>
          <a:prstGeom prst="rect">
            <a:avLst/>
          </a:prstGeom>
          <a:noFill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00042"/>
            <a:ext cx="550069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8973082" cy="59284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502018"/>
            <a:ext cx="7000924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800" b="1" dirty="0" smtClean="0"/>
              <a:t>秋天，白桦和</a:t>
            </a:r>
            <a:r>
              <a:rPr lang="zh-CN" altLang="en-US" sz="2800" b="1" dirty="0" smtClean="0"/>
              <a:t>栎</a:t>
            </a:r>
            <a:r>
              <a:rPr lang="zh-CN" altLang="zh-CN" sz="2800" b="1" dirty="0" smtClean="0"/>
              <a:t>树的叶子变黄了，枫树的叶子火一样红</a:t>
            </a:r>
            <a:r>
              <a:rPr lang="zh-CN" altLang="zh-CN" sz="2800" dirty="0" smtClean="0"/>
              <a:t>，</a:t>
            </a:r>
            <a:r>
              <a:rPr lang="zh-CN" altLang="zh-CN" sz="2800" b="1" dirty="0" smtClean="0"/>
              <a:t>松树显得更加翠绿了。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8" name="AutoShape 10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0" name="AutoShape 12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8973082" cy="592849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358082" y="785794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</a:t>
            </a:r>
            <a:endParaRPr lang="zh-CN" altLang="en-US" sz="4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8" name="AutoShape 10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0" name="AutoShape 12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57158" y="502018"/>
            <a:ext cx="70009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800" b="1" dirty="0" smtClean="0"/>
              <a:t>秋天，白桦和</a:t>
            </a:r>
            <a:r>
              <a:rPr lang="zh-CN" altLang="en-US" sz="2800" b="1" dirty="0" smtClean="0"/>
              <a:t>栎</a:t>
            </a:r>
            <a:r>
              <a:rPr lang="zh-CN" altLang="zh-CN" sz="2800" b="1" dirty="0" smtClean="0"/>
              <a:t>树的叶子变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黄</a:t>
            </a:r>
            <a:r>
              <a:rPr lang="zh-CN" altLang="zh-CN" sz="2800" b="1" dirty="0" smtClean="0"/>
              <a:t>了，枫树的叶子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火一样红</a:t>
            </a:r>
            <a:r>
              <a:rPr lang="zh-CN" altLang="zh-CN" sz="2800" dirty="0" smtClean="0"/>
              <a:t>，</a:t>
            </a:r>
            <a:r>
              <a:rPr lang="zh-CN" altLang="zh-CN" sz="2800" b="1" dirty="0" smtClean="0"/>
              <a:t>松树显得</a:t>
            </a:r>
            <a:r>
              <a:rPr lang="zh-CN" altLang="zh-CN" sz="2800" b="1" dirty="0" smtClean="0">
                <a:solidFill>
                  <a:srgbClr val="C00000"/>
                </a:solidFill>
              </a:rPr>
              <a:t>更加翠绿</a:t>
            </a:r>
            <a:r>
              <a:rPr lang="zh-CN" altLang="zh-CN" sz="2800" b="1" dirty="0" smtClean="0"/>
              <a:t>了。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timgsa.baidu.com/timg?image&amp;quality=80&amp;size=b9999_10000&amp;sec=1491922553411&amp;di=5ce267de343f481f68cb6bba37562fa4&amp;imgtype=0&amp;src=http%3A%2F%2Fs1.cdn.deahu.com%2Fjingyan%2Fimage_cluster%2F2015-07-16%2F15%2F8493700_9B97793221CA852A42DACDC72D424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8973082" cy="5928497"/>
          </a:xfrm>
          <a:prstGeom prst="rect">
            <a:avLst/>
          </a:prstGeom>
          <a:noFill/>
        </p:spPr>
      </p:pic>
      <p:sp>
        <p:nvSpPr>
          <p:cNvPr id="7178" name="AutoShape 10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80" name="AutoShape 12" descr="http://img4.imgtn.bdimg.com/it/u=2985869866,255022753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85720" y="1928802"/>
            <a:ext cx="6858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3200" b="1" dirty="0" smtClean="0"/>
              <a:t>武夷山造型奇特，山势险峻。三十六峰有的像玉柱，有的像火把，有的像鲜花，有的像竹笋。</a:t>
            </a:r>
            <a:endParaRPr lang="zh-CN" altLang="en-US" sz="3200" b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5357826"/>
            <a:ext cx="1785950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655</Words>
  <Application>Microsoft Office PowerPoint</Application>
  <PresentationFormat>全屏显示(4:3)</PresentationFormat>
  <Paragraphs>104</Paragraphs>
  <Slides>26</Slides>
  <Notes>11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会选景，抓特点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210</cp:revision>
  <dcterms:created xsi:type="dcterms:W3CDTF">2017-04-07T09:25:00Z</dcterms:created>
  <dcterms:modified xsi:type="dcterms:W3CDTF">2017-04-20T04:04:43Z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