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8" r:id="rId2"/>
    <p:sldId id="314" r:id="rId3"/>
    <p:sldId id="315" r:id="rId4"/>
    <p:sldId id="316" r:id="rId5"/>
    <p:sldId id="317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26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7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CCECFF"/>
    <a:srgbClr val="CCFFCC"/>
    <a:srgbClr val="003300"/>
    <a:srgbClr val="FF33CC"/>
    <a:srgbClr val="9966FF"/>
    <a:srgbClr val="333300"/>
    <a:srgbClr val="FF6699"/>
    <a:srgbClr val="660033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60"/>
      </p:cViewPr>
      <p:guideLst>
        <p:guide orient="horz" pos="2160"/>
        <p:guide pos="387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24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90" y="247015"/>
            <a:ext cx="2883535" cy="621030"/>
          </a:xfrm>
          <a:prstGeom prst="rect">
            <a:avLst/>
          </a:prstGeom>
        </p:spPr>
      </p:pic>
      <p:sp>
        <p:nvSpPr>
          <p:cNvPr id="8" name="标题 1"/>
          <p:cNvSpPr txBox="1">
            <a:spLocks noChangeArrowheads="1"/>
          </p:cNvSpPr>
          <p:nvPr/>
        </p:nvSpPr>
        <p:spPr bwMode="auto">
          <a:xfrm>
            <a:off x="1047135" y="1679370"/>
            <a:ext cx="10486104" cy="238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endParaRPr lang="en-US" altLang="zh-CN" sz="60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zh-CN" altLang="en-US" sz="6000" b="1" dirty="0" smtClean="0">
                <a:solidFill>
                  <a:srgbClr val="C00000"/>
                </a:solidFill>
              </a:rPr>
              <a:t>专项训练</a:t>
            </a:r>
            <a:r>
              <a:rPr lang="en-US" altLang="zh-CN" sz="6000" b="1" dirty="0" smtClean="0">
                <a:solidFill>
                  <a:srgbClr val="C00000"/>
                </a:solidFill>
              </a:rPr>
              <a:t>—</a:t>
            </a:r>
            <a:r>
              <a:rPr lang="zh-CN" altLang="en-US" sz="6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概括小标题</a:t>
            </a:r>
            <a:endParaRPr lang="en-US" altLang="zh-CN" sz="60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80000"/>
              </a:lnSpc>
            </a:pPr>
            <a:endParaRPr lang="zh-CN" altLang="en-US" sz="6000" b="1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6000" dirty="0">
              <a:solidFill>
                <a:srgbClr val="66003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副标题 2"/>
          <p:cNvSpPr txBox="1">
            <a:spLocks noChangeArrowheads="1"/>
          </p:cNvSpPr>
          <p:nvPr/>
        </p:nvSpPr>
        <p:spPr bwMode="auto">
          <a:xfrm>
            <a:off x="1373203" y="4469956"/>
            <a:ext cx="9347200" cy="152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altLang="zh-CN" sz="3600" b="1" kern="0" dirty="0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600" b="1" kern="0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600" b="1" kern="0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双流区实小（东区</a:t>
            </a:r>
            <a:r>
              <a:rPr lang="zh-CN" altLang="en-US" sz="3600" b="1" kern="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）：张洪霞</a:t>
            </a:r>
            <a:endParaRPr lang="en-US" altLang="zh-CN" sz="3600" b="1" kern="0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 descr="t01e35d6676cc9a56ef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7121" y="1084007"/>
            <a:ext cx="1828800" cy="1828800"/>
          </a:xfrm>
          <a:prstGeom prst="rect">
            <a:avLst/>
          </a:prstGeom>
        </p:spPr>
      </p:pic>
    </p:spTree>
  </p:cSld>
  <p:clrMapOvr>
    <a:masterClrMapping/>
  </p:clrMapOvr>
  <p:transition advTm="132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7133" y="1995506"/>
            <a:ext cx="1015663" cy="48624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红树林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180378" y="1085402"/>
            <a:ext cx="530077" cy="3849244"/>
          </a:xfrm>
          <a:prstGeom prst="leftBrace">
            <a:avLst>
              <a:gd name="adj1" fmla="val 8333"/>
              <a:gd name="adj2" fmla="val 49588"/>
            </a:avLst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627602" y="60960"/>
            <a:ext cx="2867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段意</a:t>
            </a:r>
            <a:endParaRPr lang="zh-CN" altLang="en-US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53354" y="70292"/>
            <a:ext cx="2867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小标题</a:t>
            </a:r>
            <a:endParaRPr lang="zh-CN" altLang="en-US" sz="4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84861" y="844136"/>
            <a:ext cx="49896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写“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” 在大海里看到了梦幻般的森林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—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红树林。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22896" y="2418580"/>
            <a:ext cx="4982064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err="1" smtClean="0">
                <a:latin typeface="楷体" pitchFamily="49" charset="-122"/>
                <a:ea typeface="楷体" pitchFamily="49" charset="-122"/>
              </a:rPr>
              <a:t>分别写红树林外观，红树林深处的景象，红树胎生</a:t>
            </a:r>
            <a:r>
              <a:rPr lang="zh-CN" sz="3200" b="1" dirty="0" err="1" smtClean="0">
                <a:latin typeface="楷体" pitchFamily="49" charset="-122"/>
                <a:ea typeface="楷体" pitchFamily="49" charset="-122"/>
              </a:rPr>
              <a:t>繁殖</a:t>
            </a:r>
            <a:r>
              <a:rPr sz="3200" b="1" dirty="0" smtClean="0">
                <a:latin typeface="楷体" pitchFamily="49" charset="-122"/>
                <a:ea typeface="楷体" pitchFamily="49" charset="-122"/>
              </a:rPr>
              <a:t>。                         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74862" y="4586462"/>
            <a:ext cx="53333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走进红树林的感受，</a:t>
            </a:r>
            <a:r>
              <a:rPr sz="3200" b="1" dirty="0" smtClean="0">
                <a:latin typeface="楷体" pitchFamily="49" charset="-122"/>
                <a:ea typeface="楷体" pitchFamily="49" charset="-122"/>
                <a:sym typeface="+mn-ea"/>
              </a:rPr>
              <a:t>我爱</a:t>
            </a:r>
            <a:endParaRPr lang="en-US" sz="3200" b="1" dirty="0" smtClean="0">
              <a:latin typeface="楷体" pitchFamily="49" charset="-122"/>
              <a:ea typeface="楷体" pitchFamily="49" charset="-122"/>
              <a:sym typeface="+mn-ea"/>
            </a:endParaRPr>
          </a:p>
          <a:p>
            <a:r>
              <a:rPr sz="3200" b="1" dirty="0" smtClean="0">
                <a:latin typeface="楷体" pitchFamily="49" charset="-122"/>
                <a:ea typeface="楷体" pitchFamily="49" charset="-122"/>
                <a:sym typeface="+mn-ea"/>
              </a:rPr>
              <a:t>这片海上森林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52873" y="1145242"/>
            <a:ext cx="322707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       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）</a:t>
            </a:r>
            <a:r>
              <a:rPr lang="zh-CN" altLang="en-US" sz="2800" b="1" dirty="0" smtClean="0">
                <a:sym typeface="+mn-ea"/>
              </a:rPr>
              <a:t>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       </a:t>
            </a:r>
            <a:r>
              <a:rPr lang="zh-CN" altLang="en-US" b="1" dirty="0" smtClean="0"/>
              <a:t>  </a:t>
            </a:r>
            <a:endParaRPr lang="zh-CN" altLang="en-US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8493810" y="2643719"/>
            <a:ext cx="475530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       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）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  <a:p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 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54770" y="4661773"/>
            <a:ext cx="4352738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      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（        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  <a:sym typeface="+mn-ea"/>
              </a:rPr>
              <a:t>）</a:t>
            </a:r>
            <a:r>
              <a:rPr lang="zh-CN" altLang="en-US" sz="28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                 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6022" y="955384"/>
            <a:ext cx="33141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</a:rPr>
              <a:t>第一段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3200" b="1" dirty="0">
              <a:solidFill>
                <a:srgbClr val="FF33CC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3991" y="2686858"/>
            <a:ext cx="4204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</a:rPr>
              <a:t>第二段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2-4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2800" b="1" dirty="0">
              <a:solidFill>
                <a:srgbClr val="FF33C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98370" y="4596349"/>
            <a:ext cx="2728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</a:rPr>
              <a:t>第三段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FF33CC"/>
                </a:solidFill>
                <a:latin typeface="华文仿宋" panose="02010600040101010101" pitchFamily="2" charset="-122"/>
                <a:ea typeface="华文仿宋" panose="02010600040101010101" pitchFamily="2" charset="-122"/>
              </a:rPr>
              <a:t>）</a:t>
            </a:r>
            <a:endParaRPr lang="zh-CN" altLang="en-US" sz="28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 rot="-598592" flipV="1">
            <a:off x="12199806" y="-520257"/>
            <a:ext cx="347846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6600" dirty="0">
                <a:solidFill>
                  <a:schemeClr val="tx2"/>
                </a:solidFill>
                <a:latin typeface="04b_21" pitchFamily="2" charset="0"/>
                <a:ea typeface="楷体" pitchFamily="49" charset="-122"/>
              </a:rPr>
              <a:t>简洁</a:t>
            </a:r>
          </a:p>
        </p:txBody>
      </p:sp>
      <p:sp>
        <p:nvSpPr>
          <p:cNvPr id="3" name="矩形 2"/>
          <p:cNvSpPr/>
          <p:nvPr/>
        </p:nvSpPr>
        <p:spPr>
          <a:xfrm>
            <a:off x="4846516" y="464367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5400" b="1" kern="100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温馨提示</a:t>
            </a:r>
            <a:endParaRPr lang="en-US" altLang="zh-CN" sz="5400" b="1" kern="100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08225" y="1388110"/>
            <a:ext cx="8801735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、自主概括段意。 </a:t>
            </a:r>
            <a:endParaRPr lang="zh-CN" altLang="zh-CN" sz="4800" b="1" kern="100" dirty="0">
              <a:solidFill>
                <a:srgbClr val="0033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t01f170f6c9a3772b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0"/>
            <a:ext cx="2286000" cy="2286000"/>
          </a:xfrm>
          <a:prstGeom prst="rect">
            <a:avLst/>
          </a:prstGeom>
        </p:spPr>
      </p:pic>
      <p:pic>
        <p:nvPicPr>
          <p:cNvPr id="9" name="图片 8" descr="t01e35d6676cc9a56e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59" y="3709220"/>
            <a:ext cx="182880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5370" y="3181350"/>
            <a:ext cx="8784590" cy="155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、小组交流，说说概括小标题的理由。</a:t>
            </a:r>
            <a:endParaRPr lang="zh-CN" altLang="zh-CN" sz="4800" b="1" kern="100" dirty="0">
              <a:solidFill>
                <a:srgbClr val="003300"/>
              </a:solidFill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0" y="0"/>
            <a:ext cx="1238865" cy="1179871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文本框 1"/>
          <p:cNvSpPr txBox="1"/>
          <p:nvPr/>
        </p:nvSpPr>
        <p:spPr>
          <a:xfrm>
            <a:off x="2286000" y="2210435"/>
            <a:ext cx="850328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4800" b="1" kern="1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  <a:cs typeface="Times New Roman" panose="02020603050405020304" pitchFamily="18" charset="0"/>
                <a:sym typeface="+mn-ea"/>
              </a:rPr>
              <a:t>、根据段意概括各段小标题。</a:t>
            </a:r>
            <a:endParaRPr lang="zh-CN" altLang="en-US" sz="480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640080" y="1343094"/>
            <a:ext cx="639301" cy="411846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西</a:t>
            </a:r>
            <a:endParaRPr lang="en-US" altLang="zh-CN" sz="3600" b="1" kern="10" dirty="0">
              <a:ln w="9525">
                <a:solidFill>
                  <a:srgbClr val="FFFF00"/>
                </a:solidFill>
                <a:round/>
              </a:ln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门</a:t>
            </a:r>
            <a:endParaRPr lang="en-US" altLang="zh-CN" sz="3600" b="1" kern="10" dirty="0">
              <a:ln w="9525">
                <a:solidFill>
                  <a:srgbClr val="FFFF00"/>
                </a:solidFill>
                <a:round/>
              </a:ln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豹</a:t>
            </a:r>
            <a:endParaRPr lang="en-US" altLang="zh-CN" sz="3600" b="1" kern="10" dirty="0">
              <a:ln w="9525">
                <a:solidFill>
                  <a:srgbClr val="FFFF00"/>
                </a:solidFill>
                <a:round/>
              </a:ln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治</a:t>
            </a:r>
            <a:endParaRPr lang="en-US" altLang="zh-CN" sz="3600" b="1" kern="10" dirty="0">
              <a:ln w="9525">
                <a:solidFill>
                  <a:srgbClr val="FFFF00"/>
                </a:solidFill>
                <a:round/>
              </a:ln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邺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323841" y="1069181"/>
            <a:ext cx="600942" cy="4584859"/>
          </a:xfrm>
          <a:prstGeom prst="leftBrace">
            <a:avLst/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1860048" y="1037248"/>
            <a:ext cx="27114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33CC"/>
                </a:solidFill>
                <a:latin typeface="+mn-ea"/>
                <a:ea typeface="+mn-ea"/>
              </a:rPr>
              <a:t>第一</a:t>
            </a:r>
            <a:r>
              <a:rPr lang="zh-CN" altLang="en-US" sz="3200" dirty="0">
                <a:solidFill>
                  <a:srgbClr val="FF33CC"/>
                </a:solidFill>
                <a:latin typeface="+mn-ea"/>
                <a:ea typeface="+mn-ea"/>
              </a:rPr>
              <a:t>段</a:t>
            </a: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784297" y="3098006"/>
            <a:ext cx="20719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33CC"/>
                </a:solidFill>
                <a:latin typeface="+mn-ea"/>
                <a:ea typeface="+mn-ea"/>
              </a:rPr>
              <a:t>第二段</a:t>
            </a:r>
            <a:endParaRPr lang="zh-CN" altLang="en-US" sz="3200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757143" y="4793784"/>
            <a:ext cx="22846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solidFill>
                  <a:srgbClr val="FF33CC"/>
                </a:solidFill>
                <a:latin typeface="+mn-ea"/>
                <a:ea typeface="+mn-ea"/>
              </a:rPr>
              <a:t>第三段</a:t>
            </a:r>
            <a:endParaRPr lang="zh-CN" altLang="en-US" sz="3200" dirty="0">
              <a:solidFill>
                <a:srgbClr val="FF33CC"/>
              </a:solidFill>
              <a:latin typeface="+mn-ea"/>
              <a:ea typeface="+mn-ea"/>
            </a:endParaRPr>
          </a:p>
        </p:txBody>
      </p:sp>
      <p:sp>
        <p:nvSpPr>
          <p:cNvPr id="10" name="文本框 4"/>
          <p:cNvSpPr txBox="1">
            <a:spLocks noChangeArrowheads="1"/>
          </p:cNvSpPr>
          <p:nvPr/>
        </p:nvSpPr>
        <p:spPr bwMode="auto">
          <a:xfrm>
            <a:off x="3535680" y="726534"/>
            <a:ext cx="529077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西门豹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向大爷了解当地田地荒芜、人烟稀少的原因，摸清了“河伯娶媳妇”的底细。</a:t>
            </a:r>
          </a:p>
        </p:txBody>
      </p:sp>
      <p:sp>
        <p:nvSpPr>
          <p:cNvPr id="11" name="文本框 5"/>
          <p:cNvSpPr txBox="1">
            <a:spLocks noChangeArrowheads="1"/>
          </p:cNvSpPr>
          <p:nvPr/>
        </p:nvSpPr>
        <p:spPr bwMode="auto">
          <a:xfrm>
            <a:off x="3500445" y="3176216"/>
            <a:ext cx="54413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西门豹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惩治恶人，破除迷信。</a:t>
            </a: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 bwMode="auto">
          <a:xfrm>
            <a:off x="3431383" y="4710549"/>
            <a:ext cx="561709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西门豹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发动群众兴修水利，庄稼获得了好的收成。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8767129" y="1173217"/>
            <a:ext cx="60972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（             ）</a:t>
            </a:r>
            <a:endParaRPr lang="zh-CN" altLang="en-US" sz="40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770164" y="3152264"/>
            <a:ext cx="446527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（             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8743278" y="4970075"/>
            <a:ext cx="447691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（             ）</a:t>
            </a:r>
            <a:endParaRPr lang="zh-CN" altLang="en-US" sz="40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56202" y="3206035"/>
            <a:ext cx="25164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 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9288411" y="5496286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 </a:t>
            </a:r>
            <a:endParaRPr lang="zh-CN" altLang="en-US" sz="4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9157680" y="308844"/>
            <a:ext cx="26082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黑体" panose="02010600030101010101" pitchFamily="49" charset="-122"/>
              </a:rPr>
              <a:t> </a:t>
            </a:r>
            <a:endParaRPr lang="zh-CN" altLang="en-US" sz="4000" dirty="0"/>
          </a:p>
        </p:txBody>
      </p:sp>
      <p:sp>
        <p:nvSpPr>
          <p:cNvPr id="3" name="文本框 2"/>
          <p:cNvSpPr txBox="1"/>
          <p:nvPr/>
        </p:nvSpPr>
        <p:spPr>
          <a:xfrm>
            <a:off x="1687115" y="1427775"/>
            <a:ext cx="1996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+mn-ea"/>
              </a:rPr>
              <a:t>1-9</a:t>
            </a:r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）</a:t>
            </a:r>
            <a:endParaRPr lang="zh-CN" altLang="en-US" sz="32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22172" y="5249158"/>
            <a:ext cx="1996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+mn-ea"/>
              </a:rPr>
              <a:t>13</a:t>
            </a:r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）</a:t>
            </a:r>
            <a:endParaRPr lang="zh-CN" altLang="en-US" sz="3200" b="1" dirty="0">
              <a:solidFill>
                <a:srgbClr val="FF33CC"/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19073" y="3464345"/>
            <a:ext cx="1996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FF33CC"/>
                </a:solidFill>
                <a:latin typeface="+mn-ea"/>
              </a:rPr>
              <a:t>10-12</a:t>
            </a:r>
            <a:r>
              <a:rPr lang="zh-CN" altLang="en-US" sz="3200" b="1" dirty="0" smtClean="0">
                <a:solidFill>
                  <a:srgbClr val="FF33CC"/>
                </a:solidFill>
                <a:latin typeface="+mn-ea"/>
              </a:rPr>
              <a:t>）</a:t>
            </a:r>
            <a:endParaRPr lang="zh-CN" altLang="en-US" sz="3200" b="1" dirty="0">
              <a:solidFill>
                <a:srgbClr val="FF33CC"/>
              </a:solidFill>
              <a:latin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3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97451" y="1183283"/>
            <a:ext cx="5530356" cy="44805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加小标题并不难，</a:t>
            </a:r>
          </a:p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根据段意来提炼。</a:t>
            </a:r>
          </a:p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提取关键词，</a:t>
            </a:r>
          </a:p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一目了然。</a:t>
            </a:r>
          </a:p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提炼关键内容，</a:t>
            </a:r>
          </a:p>
          <a:p>
            <a:pPr marL="0" indent="304800" algn="l"/>
            <a:r>
              <a:rPr lang="zh-CN" altLang="en-US" sz="4800" b="1" u="none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小标题就呈现。</a:t>
            </a:r>
            <a:endParaRPr lang="zh-CN" altLang="en-US" sz="4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t01f170f6c9a3772b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0"/>
            <a:ext cx="2286000" cy="2286000"/>
          </a:xfrm>
          <a:prstGeom prst="rect">
            <a:avLst/>
          </a:prstGeom>
        </p:spPr>
      </p:pic>
      <p:pic>
        <p:nvPicPr>
          <p:cNvPr id="3" name="图片 2" descr="t01e35d6676cc9a56e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359" y="3709220"/>
            <a:ext cx="1828800" cy="18288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0" y="0"/>
            <a:ext cx="1238865" cy="1179871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1319" y="2072005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003300"/>
                </a:solidFill>
                <a:latin typeface="叶根友毛笔行书2.0版" panose="02010601030101010101" pitchFamily="2" charset="-122"/>
                <a:ea typeface="叶根友毛笔行书2.0版" panose="02010601030101010101" pitchFamily="2" charset="-122"/>
              </a:rPr>
              <a:t>谢谢您的聆听！</a:t>
            </a:r>
            <a:endParaRPr lang="en-US" altLang="zh-CN" sz="6600" b="1" dirty="0">
              <a:solidFill>
                <a:srgbClr val="003300"/>
              </a:solidFill>
              <a:latin typeface="叶根友毛笔行书2.0版" panose="02010601030101010101" pitchFamily="2" charset="-122"/>
              <a:ea typeface="叶根友毛笔行书2.0版" panose="02010601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9232" y="1467085"/>
            <a:ext cx="6511925" cy="2058035"/>
          </a:xfrm>
          <a:prstGeom prst="rect">
            <a:avLst/>
          </a:prstGeom>
          <a:noFill/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C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890" y="247015"/>
            <a:ext cx="2883535" cy="621030"/>
          </a:xfrm>
          <a:prstGeom prst="rect">
            <a:avLst/>
          </a:prstGeom>
        </p:spPr>
      </p:pic>
      <p:pic>
        <p:nvPicPr>
          <p:cNvPr id="6" name="图片 5" descr="t01e35d6676cc9a56ef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39546" y="1128252"/>
            <a:ext cx="18288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 rot="-598592" flipV="1">
            <a:off x="12199806" y="-520257"/>
            <a:ext cx="3478466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6600" dirty="0">
                <a:solidFill>
                  <a:schemeClr val="tx2"/>
                </a:solidFill>
                <a:latin typeface="04b_21" pitchFamily="2" charset="0"/>
                <a:ea typeface="楷体" pitchFamily="49" charset="-122"/>
              </a:rPr>
              <a:t>简洁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 rot="374067">
            <a:off x="6942139" y="3328989"/>
            <a:ext cx="2192337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6600">
                <a:solidFill>
                  <a:schemeClr val="tx2"/>
                </a:solidFill>
                <a:latin typeface="04b_21" pitchFamily="2" charset="0"/>
                <a:ea typeface="楷体" pitchFamily="49" charset="-122"/>
              </a:rPr>
              <a:t>贴切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73" y="33740"/>
            <a:ext cx="11530012" cy="6824259"/>
          </a:xfrm>
          <a:prstGeom prst="rect">
            <a:avLst/>
          </a:prstGeom>
          <a:ln>
            <a:noFill/>
          </a:ln>
          <a:effectLst>
            <a:glow rad="101600">
              <a:srgbClr val="FF0000">
                <a:alpha val="60000"/>
              </a:srgbClr>
            </a:glow>
          </a:effectLst>
        </p:spPr>
      </p:pic>
      <p:sp>
        <p:nvSpPr>
          <p:cNvPr id="7" name="椭圆 6"/>
          <p:cNvSpPr/>
          <p:nvPr/>
        </p:nvSpPr>
        <p:spPr>
          <a:xfrm>
            <a:off x="7843837" y="573760"/>
            <a:ext cx="1685925" cy="442913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82866" y="2886075"/>
            <a:ext cx="1544716" cy="442913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596698" y="4400660"/>
            <a:ext cx="1471613" cy="4906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712985" y="573760"/>
            <a:ext cx="1778773" cy="676816"/>
          </a:xfrm>
          <a:prstGeom prst="ellipse">
            <a:avLst/>
          </a:prstGeom>
          <a:noFill/>
          <a:ln w="25400">
            <a:solidFill>
              <a:srgbClr val="99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形标注 13"/>
          <p:cNvSpPr/>
          <p:nvPr/>
        </p:nvSpPr>
        <p:spPr>
          <a:xfrm>
            <a:off x="4549701" y="391492"/>
            <a:ext cx="1573306" cy="625181"/>
          </a:xfrm>
          <a:prstGeom prst="wedgeEllipseCallout">
            <a:avLst>
              <a:gd name="adj1" fmla="val -67841"/>
              <a:gd name="adj2" fmla="val 51746"/>
            </a:avLst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标题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4456590" y="4023939"/>
            <a:ext cx="1917577" cy="625181"/>
          </a:xfrm>
          <a:prstGeom prst="wedgeEllipseCallout">
            <a:avLst>
              <a:gd name="adj1" fmla="val -67841"/>
              <a:gd name="adj2" fmla="val 51746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小标题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9855693" y="190265"/>
            <a:ext cx="1917577" cy="625181"/>
          </a:xfrm>
          <a:prstGeom prst="wedgeEllipseCallout">
            <a:avLst>
              <a:gd name="adj1" fmla="val -67841"/>
              <a:gd name="adj2" fmla="val 51746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小标题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10006614" y="2596113"/>
            <a:ext cx="1917577" cy="625181"/>
          </a:xfrm>
          <a:prstGeom prst="wedgeEllipseCallout">
            <a:avLst>
              <a:gd name="adj1" fmla="val -67841"/>
              <a:gd name="adj2" fmla="val 51746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小标题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 rot="374067">
            <a:off x="6942139" y="3328989"/>
            <a:ext cx="2192337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r>
              <a:rPr lang="zh-CN" altLang="en-US" sz="6600">
                <a:solidFill>
                  <a:schemeClr val="tx2"/>
                </a:solidFill>
                <a:latin typeface="04b_21" pitchFamily="2" charset="0"/>
                <a:ea typeface="楷体" pitchFamily="49" charset="-122"/>
              </a:rPr>
              <a:t>贴切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68" y="0"/>
            <a:ext cx="12027732" cy="6825342"/>
          </a:xfrm>
          <a:prstGeom prst="rect">
            <a:avLst/>
          </a:prstGeom>
          <a:ln w="12700">
            <a:solidFill>
              <a:srgbClr val="FFFF00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3445645" y="3274057"/>
            <a:ext cx="885825" cy="328612"/>
          </a:xfrm>
          <a:prstGeom prst="ellipse">
            <a:avLst/>
          </a:prstGeom>
          <a:noFill/>
          <a:ln w="2222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标注 13"/>
          <p:cNvSpPr/>
          <p:nvPr/>
        </p:nvSpPr>
        <p:spPr>
          <a:xfrm>
            <a:off x="5221870" y="3136172"/>
            <a:ext cx="1557338" cy="671513"/>
          </a:xfrm>
          <a:prstGeom prst="cloudCallout">
            <a:avLst>
              <a:gd name="adj1" fmla="val -107210"/>
              <a:gd name="adj2" fmla="val -1329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小标题</a:t>
            </a:r>
            <a:endParaRPr lang="zh-CN" altLang="en-US" sz="20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586643" y="1288813"/>
            <a:ext cx="885825" cy="328612"/>
          </a:xfrm>
          <a:prstGeom prst="ellipse">
            <a:avLst/>
          </a:prstGeom>
          <a:noFill/>
          <a:ln w="2222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83242" y="5372852"/>
            <a:ext cx="885825" cy="328612"/>
          </a:xfrm>
          <a:prstGeom prst="ellipse">
            <a:avLst/>
          </a:prstGeom>
          <a:noFill/>
          <a:ln w="2222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99484" y="1077689"/>
            <a:ext cx="885825" cy="328612"/>
          </a:xfrm>
          <a:prstGeom prst="ellipse">
            <a:avLst/>
          </a:prstGeom>
          <a:noFill/>
          <a:ln w="2222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8161867" y="747938"/>
            <a:ext cx="5835798" cy="571212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出发  </a:t>
            </a:r>
            <a:endParaRPr lang="en-US" altLang="zh-CN" sz="4800" b="1" dirty="0" smtClean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老师 </a:t>
            </a:r>
            <a:endParaRPr lang="en-US" altLang="zh-CN" sz="4800" b="1" dirty="0" smtClean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小纸船      </a:t>
            </a:r>
            <a:endParaRPr lang="en-US" altLang="zh-CN" sz="4800" b="1" dirty="0" smtClean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听广播 </a:t>
            </a:r>
            <a:endParaRPr lang="en-US" altLang="zh-CN" sz="4800" b="1" dirty="0" smtClean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标本      </a:t>
            </a:r>
            <a:endParaRPr lang="en-US" altLang="zh-CN" sz="4800" b="1" dirty="0" smtClean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旅行者之歌</a:t>
            </a:r>
            <a:endParaRPr lang="zh-CN" altLang="en-US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7586062" y="1173565"/>
            <a:ext cx="491133" cy="4525900"/>
          </a:xfrm>
          <a:prstGeom prst="leftBrace">
            <a:avLst/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24942" y="1647837"/>
            <a:ext cx="1015663" cy="49027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少年旅行队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7614" y="1225464"/>
            <a:ext cx="4716967" cy="40934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endParaRPr lang="en-US" altLang="zh-CN" sz="2000" dirty="0">
              <a:solidFill>
                <a:srgbClr val="FFC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最快的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“刀”</a:t>
            </a:r>
          </a:p>
          <a:p>
            <a:pPr algn="ctr">
              <a:defRPr/>
            </a:pP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准的“尺”</a:t>
            </a:r>
          </a:p>
          <a:p>
            <a:pPr algn="ctr">
              <a:defRPr/>
            </a:pP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最大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的“书”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539393" y="1756393"/>
            <a:ext cx="413693" cy="3410328"/>
          </a:xfrm>
          <a:prstGeom prst="leftBrace">
            <a:avLst>
              <a:gd name="adj1" fmla="val 8333"/>
              <a:gd name="adj2" fmla="val 49588"/>
            </a:avLst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1866" y="1700285"/>
            <a:ext cx="1015663" cy="44665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奇异的激光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7" grpId="0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76365" y="1060591"/>
            <a:ext cx="7037341" cy="409342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endParaRPr lang="en-US" altLang="zh-CN" sz="2000" dirty="0">
              <a:solidFill>
                <a:srgbClr val="FFC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最快的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“刀”</a:t>
            </a: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准的“尺”</a:t>
            </a: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endParaRPr lang="en-US" altLang="zh-CN" sz="4800" b="1" dirty="0">
              <a:solidFill>
                <a:srgbClr val="9966FF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最大</a:t>
            </a:r>
            <a:r>
              <a:rPr lang="zh-CN" altLang="en-US" sz="4800" b="1" dirty="0">
                <a:solidFill>
                  <a:srgbClr val="9966FF"/>
                </a:solidFill>
                <a:latin typeface="楷体" pitchFamily="49" charset="-122"/>
                <a:ea typeface="楷体" pitchFamily="49" charset="-122"/>
              </a:rPr>
              <a:t>的“书”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3798642" y="1487507"/>
            <a:ext cx="595805" cy="3599398"/>
          </a:xfrm>
          <a:prstGeom prst="leftBrace">
            <a:avLst>
              <a:gd name="adj1" fmla="val 8333"/>
              <a:gd name="adj2" fmla="val 49588"/>
            </a:avLst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06335" y="1255069"/>
            <a:ext cx="1107996" cy="44665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奇异的激光</a:t>
            </a:r>
            <a:endParaRPr lang="zh-CN" altLang="en-US" sz="60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 descr="t01f170f6c9a3772b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0"/>
            <a:ext cx="2286000" cy="2286000"/>
          </a:xfrm>
          <a:prstGeom prst="rect">
            <a:avLst/>
          </a:prstGeom>
        </p:spPr>
      </p:pic>
      <p:pic>
        <p:nvPicPr>
          <p:cNvPr id="9" name="图片 8" descr="t01e35d6676cc9a56e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59" y="3709220"/>
            <a:ext cx="1828800" cy="18288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0" y="0"/>
            <a:ext cx="1238865" cy="1179871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15487" y="533400"/>
            <a:ext cx="8695845" cy="452431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defRPr/>
            </a:pPr>
            <a:endParaRPr lang="en-US" altLang="zh-CN" sz="4800" b="1" dirty="0">
              <a:solidFill>
                <a:srgbClr val="FFC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最   的</a:t>
            </a:r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“刀”</a:t>
            </a:r>
          </a:p>
          <a:p>
            <a:pPr algn="ctr">
              <a:defRPr/>
            </a:pPr>
            <a:endParaRPr lang="en-US" altLang="zh-CN" sz="4800" b="1" dirty="0">
              <a:solidFill>
                <a:srgbClr val="FFC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最    </a:t>
            </a:r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的“尺”</a:t>
            </a:r>
          </a:p>
          <a:p>
            <a:pPr algn="ctr">
              <a:defRPr/>
            </a:pPr>
            <a:endParaRPr lang="en-US" altLang="zh-CN" sz="4800" b="1" dirty="0">
              <a:solidFill>
                <a:srgbClr val="FFC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defRPr/>
            </a:pPr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最    </a:t>
            </a:r>
            <a:r>
              <a:rPr lang="zh-CN" altLang="en-US" sz="4800" b="1" dirty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的“书”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509326" y="1539048"/>
            <a:ext cx="530077" cy="3444432"/>
          </a:xfrm>
          <a:prstGeom prst="leftBrace">
            <a:avLst>
              <a:gd name="adj1" fmla="val 8333"/>
              <a:gd name="adj2" fmla="val 49588"/>
            </a:avLst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36122" y="1569877"/>
            <a:ext cx="1015663" cy="44665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奇异的激光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92190" y="1031875"/>
            <a:ext cx="3990340" cy="112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激光锋利、灵敏、速度快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92190" y="2713355"/>
            <a:ext cx="418528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激光测距仪测出的距离非常精准。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938520" y="4293870"/>
            <a:ext cx="403415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光盘的容量相当于20万本语文书，得用半间教室装。</a:t>
            </a:r>
          </a:p>
        </p:txBody>
      </p:sp>
      <p:sp>
        <p:nvSpPr>
          <p:cNvPr id="9" name="椭圆 8"/>
          <p:cNvSpPr/>
          <p:nvPr/>
        </p:nvSpPr>
        <p:spPr>
          <a:xfrm>
            <a:off x="6537960" y="1534795"/>
            <a:ext cx="536575" cy="624840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69860" y="3175000"/>
            <a:ext cx="536575" cy="574675"/>
          </a:xfrm>
          <a:prstGeom prst="ellipse">
            <a:avLst/>
          </a:prstGeom>
          <a:noFill/>
          <a:ln w="254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169920" y="358140"/>
            <a:ext cx="3479800" cy="1355725"/>
          </a:xfrm>
          <a:custGeom>
            <a:avLst/>
            <a:gdLst>
              <a:gd name="connisteX0" fmla="*/ 3701415 w 3701415"/>
              <a:gd name="connsiteY0" fmla="*/ 1355906 h 1355906"/>
              <a:gd name="connisteX1" fmla="*/ 1390015 w 3701415"/>
              <a:gd name="connsiteY1" fmla="*/ 16056 h 1355906"/>
              <a:gd name="connisteX2" fmla="*/ 0 w 3701415"/>
              <a:gd name="connsiteY2" fmla="*/ 719636 h 135590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701415" h="1355907">
                <a:moveTo>
                  <a:pt x="3701415" y="1355907"/>
                </a:moveTo>
                <a:cubicBezTo>
                  <a:pt x="3267075" y="1073967"/>
                  <a:pt x="2130425" y="143057"/>
                  <a:pt x="1390015" y="16057"/>
                </a:cubicBezTo>
                <a:cubicBezTo>
                  <a:pt x="649605" y="-110943"/>
                  <a:pt x="231775" y="551997"/>
                  <a:pt x="0" y="719637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139440" y="2494915"/>
            <a:ext cx="4600575" cy="1052830"/>
          </a:xfrm>
          <a:custGeom>
            <a:avLst/>
            <a:gdLst>
              <a:gd name="connisteX0" fmla="*/ 4538345 w 4538345"/>
              <a:gd name="connsiteY0" fmla="*/ 980862 h 980862"/>
              <a:gd name="connisteX1" fmla="*/ 1641475 w 4538345"/>
              <a:gd name="connsiteY1" fmla="*/ 9312 h 980862"/>
              <a:gd name="connisteX2" fmla="*/ 0 w 4538345"/>
              <a:gd name="connsiteY2" fmla="*/ 561762 h 98086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538345" h="980863">
                <a:moveTo>
                  <a:pt x="4538345" y="980863"/>
                </a:moveTo>
                <a:cubicBezTo>
                  <a:pt x="3991610" y="775758"/>
                  <a:pt x="2548890" y="93133"/>
                  <a:pt x="1641475" y="9313"/>
                </a:cubicBezTo>
                <a:cubicBezTo>
                  <a:pt x="734060" y="-74507"/>
                  <a:pt x="270510" y="431588"/>
                  <a:pt x="0" y="56176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602865" y="1254125"/>
            <a:ext cx="808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快</a:t>
            </a:r>
            <a:r>
              <a:rPr lang="zh-CN" altLang="en-US" sz="4800" b="1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590165" y="2798445"/>
            <a:ext cx="943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准</a:t>
            </a:r>
            <a:r>
              <a:rPr lang="zh-CN" altLang="en-US" sz="4800" b="1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572385" y="4151630"/>
            <a:ext cx="943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4800" b="1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 </a:t>
            </a:r>
          </a:p>
        </p:txBody>
      </p:sp>
      <p:sp>
        <p:nvSpPr>
          <p:cNvPr id="10" name="椭圆形标注 9"/>
          <p:cNvSpPr/>
          <p:nvPr/>
        </p:nvSpPr>
        <p:spPr>
          <a:xfrm>
            <a:off x="3377901" y="661861"/>
            <a:ext cx="2340801" cy="472884"/>
          </a:xfrm>
          <a:prstGeom prst="wedgeEllipseCallout">
            <a:avLst>
              <a:gd name="adj1" fmla="val -64068"/>
              <a:gd name="adj2" fmla="val 138117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提取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关键词</a:t>
            </a:r>
          </a:p>
        </p:txBody>
      </p:sp>
      <p:sp>
        <p:nvSpPr>
          <p:cNvPr id="27" name="椭圆形标注 26"/>
          <p:cNvSpPr/>
          <p:nvPr/>
        </p:nvSpPr>
        <p:spPr>
          <a:xfrm>
            <a:off x="3168973" y="1883813"/>
            <a:ext cx="2173992" cy="489080"/>
          </a:xfrm>
          <a:prstGeom prst="wedgeEllipseCallout">
            <a:avLst>
              <a:gd name="adj1" fmla="val -49763"/>
              <a:gd name="adj2" fmla="val 195804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提取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关键词</a:t>
            </a:r>
          </a:p>
        </p:txBody>
      </p:sp>
      <p:sp>
        <p:nvSpPr>
          <p:cNvPr id="29" name="椭圆形标注 28"/>
          <p:cNvSpPr/>
          <p:nvPr/>
        </p:nvSpPr>
        <p:spPr>
          <a:xfrm>
            <a:off x="2895599" y="3581400"/>
            <a:ext cx="2712613" cy="664266"/>
          </a:xfrm>
          <a:prstGeom prst="wedgeEllipseCallout">
            <a:avLst>
              <a:gd name="adj1" fmla="val -42467"/>
              <a:gd name="adj2" fmla="val 92660"/>
            </a:avLst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提炼关键内容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82222" y="640691"/>
            <a:ext cx="923330" cy="65455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根据</a:t>
            </a:r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段意</a:t>
            </a: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概括小标题</a:t>
            </a:r>
            <a:endParaRPr lang="zh-CN" altLang="en-US" sz="4800" b="1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6" presetClass="entr" presetSubtype="16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8" grpId="0"/>
      <p:bldP spid="9" grpId="0" animBg="1"/>
      <p:bldP spid="9" grpId="1" animBg="1"/>
      <p:bldP spid="9" grpId="2" bldLvl="0" animBg="1"/>
      <p:bldP spid="16" grpId="0" animBg="1"/>
      <p:bldP spid="16" grpId="1" animBg="1"/>
      <p:bldP spid="16" grpId="2" bldLvl="0" animBg="1"/>
      <p:bldP spid="16" grpId="3" animBg="1"/>
      <p:bldP spid="16" grpId="4" animBg="1"/>
      <p:bldP spid="16" grpId="5" animBg="1"/>
      <p:bldP spid="19" grpId="0" animBg="1"/>
      <p:bldP spid="20" grpId="0" animBg="1"/>
      <p:bldP spid="20" grpId="1" animBg="1"/>
      <p:bldP spid="20" grpId="2" animBg="1"/>
      <p:bldP spid="20" grpId="3" animBg="1"/>
      <p:bldP spid="20" grpId="4" animBg="1"/>
      <p:bldP spid="20" grpId="5" animBg="1"/>
      <p:bldP spid="24" grpId="0" build="allAtOnce" bldLvl="0"/>
      <p:bldP spid="25" grpId="0" build="allAtOnce" bldLvl="0"/>
      <p:bldP spid="26" grpId="0"/>
      <p:bldP spid="26" grpId="1"/>
      <p:bldP spid="10" grpId="0" animBg="1"/>
      <p:bldP spid="27" grpId="0" animBg="1"/>
      <p:bldP spid="29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1020" y="794908"/>
            <a:ext cx="111099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汽车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行驶了大约三里路时，我们发现路边有条大黄狗，它似乎等着我们的到来。我们把车停在一棵老橡树的树阴下，小屋旁边有两条狗和几只猫，不远处一片桃林尽收眼底。屋前有一张木桌，桌上搁着几只竹篮，篮下压着一张纸条，上面写着：“朋友，欢迎您。每篮桃子五元钱，尽管自己采，然后把钱放在箱子里，祝您愉快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（选自</a:t>
            </a:r>
            <a:r>
              <a:rPr lang="en-US" altLang="zh-CN" sz="3200" b="1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信任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第三段）</a:t>
            </a:r>
            <a:endParaRPr lang="zh-CN" altLang="en-US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640" y="4113904"/>
            <a:ext cx="12425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段意：</a:t>
            </a:r>
            <a:r>
              <a:rPr lang="zh-CN" altLang="en-US" sz="3200" b="1" u="sng" dirty="0" smtClean="0">
                <a:solidFill>
                  <a:srgbClr val="003300"/>
                </a:solidFill>
              </a:rPr>
              <a:t>我们来到桃园，看见木桌上面的篮子下放着一张纸条。</a:t>
            </a:r>
            <a:endParaRPr lang="zh-CN" altLang="en-US" sz="3200" b="1" u="sng" dirty="0">
              <a:solidFill>
                <a:srgbClr val="0033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8780" y="4924404"/>
            <a:ext cx="95563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小标题</a:t>
            </a:r>
            <a:r>
              <a:rPr lang="zh-CN" altLang="en-US" sz="4800" dirty="0" smtClean="0">
                <a:latin typeface="楷体" pitchFamily="49" charset="-122"/>
                <a:ea typeface="楷体" pitchFamily="49" charset="-122"/>
              </a:rPr>
              <a:t>（          ）</a:t>
            </a:r>
            <a:endParaRPr lang="zh-CN" altLang="en-US" sz="4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2897" y="4924117"/>
            <a:ext cx="34065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主人留言</a:t>
            </a:r>
            <a:endParaRPr lang="zh-CN" altLang="en-US" sz="48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7817485" y="3274060"/>
            <a:ext cx="3315970" cy="685165"/>
          </a:xfrm>
          <a:prstGeom prst="wedgeEllipseCallout">
            <a:avLst>
              <a:gd name="adj1" fmla="val -23578"/>
              <a:gd name="adj2" fmla="val 101954"/>
            </a:avLst>
          </a:prstGeom>
          <a:solidFill>
            <a:schemeClr val="accent1"/>
          </a:solidFill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C00000"/>
                </a:solidFill>
              </a:rPr>
              <a:t>提炼关键内容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6277871" y="840659"/>
            <a:ext cx="2570505" cy="551589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出发 </a:t>
            </a:r>
          </a:p>
          <a:p>
            <a:pPr marL="0" indent="0">
              <a:lnSpc>
                <a:spcPct val="30000"/>
              </a:lnSpc>
              <a:buFont typeface="Wingdings 3" panose="05040102010807070707" charset="2"/>
              <a:buNone/>
            </a:pPr>
            <a:endParaRPr lang="zh-CN" altLang="en-US" sz="3200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老师</a:t>
            </a:r>
          </a:p>
          <a:p>
            <a:pPr marL="0" indent="0">
              <a:lnSpc>
                <a:spcPct val="40000"/>
              </a:lnSpc>
              <a:buFont typeface="Wingdings 3" panose="05040102010807070707" charset="2"/>
              <a:buNone/>
            </a:pPr>
            <a:endParaRPr lang="zh-CN" altLang="en-US" sz="3200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小纸船</a:t>
            </a:r>
          </a:p>
          <a:p>
            <a:pPr marL="0" indent="0">
              <a:lnSpc>
                <a:spcPct val="6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</a:t>
            </a:r>
          </a:p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听广播 </a:t>
            </a:r>
          </a:p>
          <a:p>
            <a:pPr marL="0" indent="0">
              <a:lnSpc>
                <a:spcPct val="50000"/>
              </a:lnSpc>
              <a:buFont typeface="Wingdings 3" panose="05040102010807070707" charset="2"/>
              <a:buNone/>
            </a:pPr>
            <a:endParaRPr lang="zh-CN" altLang="en-US" sz="3200" b="1" dirty="0" smtClean="0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标本</a:t>
            </a:r>
          </a:p>
          <a:p>
            <a:pPr marL="0" indent="0">
              <a:lnSpc>
                <a:spcPct val="2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</a:t>
            </a:r>
          </a:p>
          <a:p>
            <a:pPr marL="0" indent="0">
              <a:lnSpc>
                <a:spcPct val="90000"/>
              </a:lnSpc>
              <a:buFont typeface="Wingdings 3" panose="05040102010807070707" charset="2"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旅行者之歌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1131358" y="935084"/>
            <a:ext cx="491133" cy="4883285"/>
          </a:xfrm>
          <a:prstGeom prst="leftBrace">
            <a:avLst/>
          </a:prstGeom>
          <a:ln w="2540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7798" y="1560191"/>
            <a:ext cx="1015663" cy="49027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少年旅行队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9366" y="769257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我们准备出发去旅行。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99395" y="1640101"/>
            <a:ext cx="7049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孩子们渴望得到老师的教导。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99366" y="2573135"/>
            <a:ext cx="6288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孩子们折纸船、放纸船。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99799" y="3562797"/>
            <a:ext cx="9559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我们听广播跟父母祖国联系。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99534" y="4381809"/>
            <a:ext cx="9297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我们采集标本，保存标本。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00888" y="5265139"/>
            <a:ext cx="8998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我愿意当一个长久的忠实于</a:t>
            </a:r>
          </a:p>
          <a:p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生活的旅行者。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32121" y="749086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提取关键词</a:t>
            </a:r>
            <a:endParaRPr lang="zh-CN" altLang="en-US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41951" y="1601016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提取关键词</a:t>
            </a:r>
            <a:endParaRPr lang="zh-CN" altLang="en-US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21305" y="2503203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提取关键词</a:t>
            </a:r>
            <a:endParaRPr lang="zh-CN" altLang="en-US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32121" y="3509247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提取关键词</a:t>
            </a:r>
            <a:endParaRPr lang="zh-CN" altLang="en-US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53817" y="4411777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提取关键词</a:t>
            </a:r>
            <a:endParaRPr lang="zh-CN" altLang="en-US" sz="32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86458" y="0"/>
            <a:ext cx="2795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概括方法</a:t>
            </a:r>
            <a:endParaRPr lang="zh-CN" altLang="en-US" sz="40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22"/>
          <p:cNvSpPr txBox="1"/>
          <p:nvPr/>
        </p:nvSpPr>
        <p:spPr>
          <a:xfrm>
            <a:off x="9029238" y="5301603"/>
            <a:ext cx="2656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提炼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关键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内容</a:t>
            </a:r>
            <a:endParaRPr lang="zh-CN" altLang="en-US" sz="32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9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/>
          <p:nvPr/>
        </p:nvSpPr>
        <p:spPr>
          <a:xfrm>
            <a:off x="3776020" y="728944"/>
            <a:ext cx="5835798" cy="44846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panose="05040102010807070707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出发</a:t>
            </a:r>
            <a:r>
              <a:rPr lang="zh-CN" altLang="en-US" sz="48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  </a:t>
            </a:r>
            <a:endParaRPr lang="en-US" altLang="zh-CN" sz="4800" dirty="0" smtClean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老师</a:t>
            </a:r>
            <a:r>
              <a:rPr lang="zh-CN" altLang="en-US" sz="48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800" dirty="0" smtClean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小纸船      </a:t>
            </a:r>
            <a:endParaRPr lang="en-US" altLang="zh-CN" sz="4800" b="1" dirty="0" smtClean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听广播 </a:t>
            </a:r>
            <a:endParaRPr lang="en-US" altLang="zh-CN" sz="4800" b="1" dirty="0" smtClean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标本 </a:t>
            </a:r>
            <a:r>
              <a:rPr lang="zh-CN" altLang="en-US" sz="48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     </a:t>
            </a:r>
            <a:endParaRPr lang="en-US" altLang="zh-CN" sz="4800" dirty="0" smtClean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Font typeface="Wingdings 3" panose="05040102010807070707" charset="2"/>
              <a:buNone/>
            </a:pPr>
            <a:r>
              <a:rPr lang="zh-CN" altLang="en-US" sz="4800" b="1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旅行者之歌</a:t>
            </a:r>
            <a:endParaRPr lang="zh-CN" altLang="en-US" sz="4800" b="1" dirty="0">
              <a:solidFill>
                <a:srgbClr val="00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106795" y="833094"/>
            <a:ext cx="491133" cy="488328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86531" y="2604873"/>
            <a:ext cx="4349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                    ）</a:t>
            </a:r>
            <a:endParaRPr lang="zh-CN" altLang="en-US" sz="3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7285221" y="3550876"/>
            <a:ext cx="361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                    ）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7317579" y="5135539"/>
            <a:ext cx="361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                    ）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7977526" y="2429232"/>
            <a:ext cx="2195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纸船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6463" y="3380252"/>
            <a:ext cx="2195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广播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66750" y="4888707"/>
            <a:ext cx="2062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歌唱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" name="图片 11" descr="t01f170f6c9a3772b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572000"/>
            <a:ext cx="2286000" cy="2286000"/>
          </a:xfrm>
          <a:prstGeom prst="rect">
            <a:avLst/>
          </a:prstGeom>
        </p:spPr>
      </p:pic>
      <p:pic>
        <p:nvPicPr>
          <p:cNvPr id="14" name="图片 13" descr="t01e35d6676cc9a56e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59" y="3709220"/>
            <a:ext cx="1828800" cy="1828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58089" y="1498695"/>
            <a:ext cx="1015663" cy="490274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少年旅行队</a:t>
            </a:r>
            <a:endParaRPr lang="zh-CN" altLang="en-US" sz="5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0" y="0"/>
            <a:ext cx="1238865" cy="1179871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538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04b_21</vt:lpstr>
      <vt:lpstr>黑体</vt:lpstr>
      <vt:lpstr>华文仿宋</vt:lpstr>
      <vt:lpstr>华文新魏</vt:lpstr>
      <vt:lpstr>楷体</vt:lpstr>
      <vt:lpstr>隶书</vt:lpstr>
      <vt:lpstr>宋体</vt:lpstr>
      <vt:lpstr>微软雅黑</vt:lpstr>
      <vt:lpstr>叶根友毛笔行书2.0版</vt:lpstr>
      <vt:lpstr>Arial</vt:lpstr>
      <vt:lpstr>Calibri</vt:lpstr>
      <vt:lpstr>Calibri Light</vt:lpstr>
      <vt:lpstr>Times New Roman</vt:lpstr>
      <vt:lpstr>Wingdings 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SL</cp:lastModifiedBy>
  <cp:revision>157</cp:revision>
  <dcterms:created xsi:type="dcterms:W3CDTF">2015-05-05T08:02:00Z</dcterms:created>
  <dcterms:modified xsi:type="dcterms:W3CDTF">2017-04-12T13:01:24Z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