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activeX/activeX2.xml" ContentType="application/vnd.ms-office.activeX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51" r:id="rId2"/>
    <p:sldId id="438" r:id="rId3"/>
    <p:sldId id="373" r:id="rId4"/>
    <p:sldId id="439" r:id="rId5"/>
    <p:sldId id="394" r:id="rId6"/>
    <p:sldId id="397" r:id="rId7"/>
    <p:sldId id="441" r:id="rId8"/>
    <p:sldId id="396" r:id="rId9"/>
    <p:sldId id="472" r:id="rId10"/>
    <p:sldId id="473" r:id="rId11"/>
    <p:sldId id="334" r:id="rId12"/>
    <p:sldId id="471" r:id="rId13"/>
    <p:sldId id="474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新课标第一网" initials="xkb1.co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99FF"/>
    <a:srgbClr val="CCFF33"/>
    <a:srgbClr val="00FF00"/>
    <a:srgbClr val="66FF33"/>
    <a:srgbClr val="0000FF"/>
    <a:srgbClr val="3728F8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370" autoAdjust="0"/>
  </p:normalViewPr>
  <p:slideViewPr>
    <p:cSldViewPr>
      <p:cViewPr varScale="1">
        <p:scale>
          <a:sx n="67" d="100"/>
          <a:sy n="67" d="100"/>
        </p:scale>
        <p:origin x="-918" y="-108"/>
      </p:cViewPr>
      <p:guideLst>
        <p:guide orient="horz" pos="2166"/>
        <p:guide pos="29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00E16-903A-4883-8640-F91FC9FFB0D9}" type="datetimeFigureOut">
              <a:rPr lang="zh-CN" altLang="en-US" smtClean="0"/>
              <a:pPr/>
              <a:t>2017-5-5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3FFEB-16B4-4F12-AAEC-6AE00F5C30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zh-CN" altLang="en-US" smtClean="0"/>
              <a:t>（三）课文学习</a:t>
            </a:r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4B853B-7213-4EFE-96CB-1A2A259061B8}" type="slidenum">
              <a:rPr lang="zh-CN" altLang="en-US" smtClean="0"/>
              <a:pPr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zh-CN" altLang="en-US" dirty="0" smtClean="0"/>
              <a:t>（四）拓展运用</a:t>
            </a:r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815C32-4C08-48CB-BD51-2AD77E9EC48A}" type="slidenum">
              <a:rPr lang="zh-CN" altLang="en-US" smtClean="0"/>
              <a:pPr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zh-CN" altLang="en-US" smtClean="0"/>
              <a:t>（四）拓展运用</a:t>
            </a:r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065956-E017-453B-AC0E-5271C4B814DC}" type="slidenum">
              <a:rPr lang="zh-CN" altLang="en-US" smtClean="0"/>
              <a:pPr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2017-5-5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2017-5-5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2017-5-5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2017-5-5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2017-5-5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2017-5-5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2017-5-5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2017-5-5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2017-5-5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2017-5-5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2017-5-5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2017-5-5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1039" name="ShockwaveFlash1" r:id="rId2" imgW="8171429" imgH="5733333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 txBox="1">
            <a:spLocks/>
          </p:cNvSpPr>
          <p:nvPr/>
        </p:nvSpPr>
        <p:spPr bwMode="auto">
          <a:xfrm>
            <a:off x="1143000" y="785813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latinLnBrk="1" hangingPunct="0"/>
            <a:r>
              <a:rPr kumimoji="0" lang="zh-CN" altLang="en-US" sz="3600" b="1" i="1">
                <a:solidFill>
                  <a:schemeClr val="accent2"/>
                </a:solidFill>
                <a:latin typeface="Arial Narrow" pitchFamily="34" charset="0"/>
                <a:ea typeface="宋体" charset="-122"/>
              </a:rPr>
              <a:t>How  did Lingling make the paper-cut?</a:t>
            </a:r>
            <a:endParaRPr kumimoji="0" lang="en-US" altLang="zh-CN" sz="3600" b="1" i="1">
              <a:solidFill>
                <a:schemeClr val="accent2"/>
              </a:solidFill>
              <a:latin typeface="Arial Narrow" pitchFamily="34" charset="0"/>
              <a:ea typeface="宋体" charset="-122"/>
            </a:endParaRPr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611188" y="1371600"/>
            <a:ext cx="1446212" cy="5486400"/>
            <a:chOff x="0" y="0"/>
            <a:chExt cx="1247" cy="3984"/>
          </a:xfrm>
        </p:grpSpPr>
        <p:pic>
          <p:nvPicPr>
            <p:cNvPr id="8209" name="Picture 3" descr="窗花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174"/>
              <a:ext cx="1247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0" name="Picture 4" descr="窗花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247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1" name="Picture 5" descr="窗花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151"/>
              <a:ext cx="1247" cy="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2" name="Picture 6" descr="窗花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1072"/>
              <a:ext cx="1247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4787900" y="1700213"/>
            <a:ext cx="32400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3200" b="1" dirty="0">
                <a:solidFill>
                  <a:srgbClr val="0C0506"/>
                </a:solidFill>
                <a:latin typeface="Arial Narrow" pitchFamily="34" charset="0"/>
              </a:rPr>
              <a:t>She </a:t>
            </a:r>
            <a:r>
              <a:rPr kumimoji="0" lang="en-US" altLang="zh-CN" sz="3200" b="1" dirty="0">
                <a:solidFill>
                  <a:srgbClr val="FF0000"/>
                </a:solidFill>
                <a:latin typeface="Arial Narrow" pitchFamily="34" charset="0"/>
              </a:rPr>
              <a:t>cut</a:t>
            </a:r>
            <a:r>
              <a:rPr kumimoji="0" lang="en-US" altLang="zh-CN" sz="3200" b="1" dirty="0">
                <a:solidFill>
                  <a:srgbClr val="0C0506"/>
                </a:solidFill>
                <a:latin typeface="Arial Narrow" pitchFamily="34" charset="0"/>
              </a:rPr>
              <a:t> </a:t>
            </a:r>
            <a:r>
              <a:rPr kumimoji="0" lang="en-US" altLang="zh-CN" sz="3200" b="1" dirty="0" smtClean="0">
                <a:solidFill>
                  <a:srgbClr val="0C0506"/>
                </a:solidFill>
                <a:latin typeface="Arial Narrow" pitchFamily="34" charset="0"/>
              </a:rPr>
              <a:t>_______.</a:t>
            </a:r>
            <a:endParaRPr kumimoji="0" lang="zh-CN" altLang="en-US" sz="3200" b="1" dirty="0">
              <a:solidFill>
                <a:srgbClr val="0C0506"/>
              </a:solidFill>
              <a:latin typeface="Arial Narrow" pitchFamily="34" charset="0"/>
            </a:endParaRPr>
          </a:p>
        </p:txBody>
      </p:sp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4787900" y="2852738"/>
            <a:ext cx="421163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kumimoji="0" lang="en-US" altLang="zh-CN" sz="3200" b="1" dirty="0">
                <a:solidFill>
                  <a:srgbClr val="0C0506"/>
                </a:solidFill>
                <a:latin typeface="Arial Narrow" pitchFamily="34" charset="0"/>
              </a:rPr>
              <a:t>She </a:t>
            </a:r>
            <a:r>
              <a:rPr kumimoji="0" lang="en-US" altLang="zh-CN" sz="3200" b="1" dirty="0">
                <a:solidFill>
                  <a:srgbClr val="FF0000"/>
                </a:solidFill>
                <a:latin typeface="Arial Narrow" pitchFamily="34" charset="0"/>
              </a:rPr>
              <a:t>had</a:t>
            </a:r>
            <a:r>
              <a:rPr kumimoji="0" lang="en-US" altLang="zh-CN" sz="3200" b="1" dirty="0">
                <a:solidFill>
                  <a:srgbClr val="0C0506"/>
                </a:solidFill>
                <a:latin typeface="Arial Narrow" pitchFamily="34" charset="0"/>
              </a:rPr>
              <a:t> </a:t>
            </a:r>
            <a:r>
              <a:rPr kumimoji="0" lang="en-US" altLang="zh-CN" sz="3200" b="1" dirty="0" smtClean="0">
                <a:solidFill>
                  <a:srgbClr val="0C0506"/>
                </a:solidFill>
                <a:latin typeface="Arial Narrow" pitchFamily="34" charset="0"/>
              </a:rPr>
              <a:t>_______.</a:t>
            </a:r>
            <a:endParaRPr kumimoji="0" lang="en-US" altLang="zh-CN" sz="3200" b="1" dirty="0">
              <a:solidFill>
                <a:srgbClr val="0C0506"/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4787900" y="4292600"/>
            <a:ext cx="3671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3200" b="1" dirty="0">
                <a:solidFill>
                  <a:srgbClr val="0C0506"/>
                </a:solidFill>
                <a:latin typeface="Arial Narrow" pitchFamily="34" charset="0"/>
              </a:rPr>
              <a:t>She </a:t>
            </a:r>
            <a:r>
              <a:rPr kumimoji="0" lang="en-US" altLang="zh-CN" sz="3200" b="1" dirty="0">
                <a:solidFill>
                  <a:srgbClr val="FF0000"/>
                </a:solidFill>
                <a:latin typeface="Arial Narrow" pitchFamily="34" charset="0"/>
              </a:rPr>
              <a:t>drew</a:t>
            </a:r>
            <a:r>
              <a:rPr kumimoji="0" lang="en-US" altLang="zh-CN" sz="3200" b="1" dirty="0">
                <a:solidFill>
                  <a:srgbClr val="0C0506"/>
                </a:solidFill>
                <a:latin typeface="Arial Narrow" pitchFamily="34" charset="0"/>
              </a:rPr>
              <a:t> </a:t>
            </a:r>
            <a:r>
              <a:rPr kumimoji="0" lang="en-US" altLang="zh-CN" sz="3200" b="1" dirty="0" smtClean="0">
                <a:solidFill>
                  <a:srgbClr val="0C0506"/>
                </a:solidFill>
                <a:latin typeface="Arial Narrow" pitchFamily="34" charset="0"/>
              </a:rPr>
              <a:t>__________.</a:t>
            </a:r>
            <a:endParaRPr kumimoji="0" lang="zh-CN" altLang="en-US" sz="3200" b="1" dirty="0">
              <a:solidFill>
                <a:srgbClr val="0C0506"/>
              </a:solidFill>
              <a:latin typeface="Arial Narrow" pitchFamily="34" charset="0"/>
            </a:endParaRPr>
          </a:p>
        </p:txBody>
      </p:sp>
      <p:sp>
        <p:nvSpPr>
          <p:cNvPr id="8199" name="Text Box 14"/>
          <p:cNvSpPr txBox="1">
            <a:spLocks noChangeArrowheads="1"/>
          </p:cNvSpPr>
          <p:nvPr/>
        </p:nvSpPr>
        <p:spPr bwMode="auto">
          <a:xfrm>
            <a:off x="4787900" y="5661025"/>
            <a:ext cx="3744913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kumimoji="0" lang="en-US" altLang="zh-CN" sz="3200" b="1" dirty="0">
                <a:solidFill>
                  <a:srgbClr val="0C0506"/>
                </a:solidFill>
                <a:latin typeface="Arial Narrow" pitchFamily="34" charset="0"/>
              </a:rPr>
              <a:t>She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 Narrow" pitchFamily="34" charset="0"/>
              </a:rPr>
              <a:t>sticked</a:t>
            </a:r>
            <a:r>
              <a:rPr kumimoji="0" lang="en-US" altLang="zh-CN" sz="3200" b="1" dirty="0" smtClean="0">
                <a:solidFill>
                  <a:srgbClr val="0C0506"/>
                </a:solidFill>
                <a:latin typeface="Arial Narrow" pitchFamily="34" charset="0"/>
              </a:rPr>
              <a:t> ______on </a:t>
            </a:r>
            <a:r>
              <a:rPr kumimoji="0" lang="en-US" altLang="zh-CN" sz="3200" b="1" dirty="0">
                <a:solidFill>
                  <a:srgbClr val="0C0506"/>
                </a:solidFill>
                <a:latin typeface="Arial Narrow" pitchFamily="34" charset="0"/>
              </a:rPr>
              <a:t>the </a:t>
            </a:r>
            <a:r>
              <a:rPr kumimoji="0" lang="en-US" altLang="zh-CN" sz="3200" b="1" dirty="0" smtClean="0">
                <a:solidFill>
                  <a:srgbClr val="0C0506"/>
                </a:solidFill>
                <a:latin typeface="Arial Narrow" pitchFamily="34" charset="0"/>
              </a:rPr>
              <a:t>_____.</a:t>
            </a:r>
            <a:endParaRPr kumimoji="0" lang="en-US" altLang="zh-CN" sz="3200" b="1" dirty="0">
              <a:solidFill>
                <a:srgbClr val="0C0506"/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8200" name="Line 15"/>
          <p:cNvSpPr>
            <a:spLocks noChangeShapeType="1"/>
          </p:cNvSpPr>
          <p:nvPr/>
        </p:nvSpPr>
        <p:spPr bwMode="auto">
          <a:xfrm>
            <a:off x="2124075" y="1773238"/>
            <a:ext cx="2663825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1" name="Line 16"/>
          <p:cNvSpPr>
            <a:spLocks noChangeShapeType="1"/>
          </p:cNvSpPr>
          <p:nvPr/>
        </p:nvSpPr>
        <p:spPr bwMode="auto">
          <a:xfrm>
            <a:off x="2051050" y="3357563"/>
            <a:ext cx="2735264" cy="10715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2" name="Line 17"/>
          <p:cNvSpPr>
            <a:spLocks noChangeShapeType="1"/>
          </p:cNvSpPr>
          <p:nvPr/>
        </p:nvSpPr>
        <p:spPr bwMode="auto">
          <a:xfrm flipV="1">
            <a:off x="2143108" y="2000240"/>
            <a:ext cx="2808288" cy="2952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3" name="Line 18"/>
          <p:cNvSpPr>
            <a:spLocks noChangeShapeType="1"/>
          </p:cNvSpPr>
          <p:nvPr/>
        </p:nvSpPr>
        <p:spPr bwMode="auto">
          <a:xfrm>
            <a:off x="2051050" y="6381750"/>
            <a:ext cx="273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7" name="Text Box 23"/>
          <p:cNvSpPr txBox="1">
            <a:spLocks noChangeArrowheads="1"/>
          </p:cNvSpPr>
          <p:nvPr/>
        </p:nvSpPr>
        <p:spPr bwMode="auto">
          <a:xfrm>
            <a:off x="7956550" y="6400800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201" grpId="0" animBg="1"/>
      <p:bldP spid="8202" grpId="0" animBg="1"/>
      <p:bldP spid="82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VXG1ZH%(@Y4WD$6T$BDHOB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3365" cy="312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69875" y="3244850"/>
            <a:ext cx="7610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altLang="zh-CN" sz="3200" b="1" dirty="0">
                <a:solidFill>
                  <a:srgbClr val="FF0000"/>
                </a:solidFill>
                <a:latin typeface="Comic Sans MS" pitchFamily="66" charset="0"/>
                <a:sym typeface="+mn-ea"/>
              </a:rPr>
              <a:t>First</a:t>
            </a:r>
            <a:r>
              <a:rPr lang="en-US" altLang="zh-CN" sz="3200" b="1" dirty="0">
                <a:latin typeface="Comic Sans MS" pitchFamily="66" charset="0"/>
                <a:sym typeface="+mn-ea"/>
              </a:rPr>
              <a:t>, she </a:t>
            </a:r>
            <a:r>
              <a:rPr lang="en-US" altLang="zh-CN" sz="3200" b="1" dirty="0" smtClean="0">
                <a:latin typeface="Comic Sans MS" pitchFamily="66" charset="0"/>
                <a:sym typeface="+mn-ea"/>
              </a:rPr>
              <a:t>had </a:t>
            </a:r>
            <a:r>
              <a:rPr lang="en-US" altLang="zh-CN" sz="3200" b="1" dirty="0">
                <a:latin typeface="Comic Sans MS" pitchFamily="66" charset="0"/>
                <a:sym typeface="+mn-ea"/>
              </a:rPr>
              <a:t>a piece of paper.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88290" y="4109085"/>
            <a:ext cx="8783955" cy="61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Comic Sans MS" pitchFamily="66" charset="0"/>
              </a:rPr>
              <a:t>Next</a:t>
            </a:r>
            <a:r>
              <a:rPr lang="en-US" altLang="zh-CN" sz="3200" b="1" dirty="0">
                <a:latin typeface="Comic Sans MS" pitchFamily="66" charset="0"/>
              </a:rPr>
              <a:t>,</a:t>
            </a:r>
            <a:r>
              <a:rPr lang="en-US" altLang="zh-CN" sz="3200"/>
              <a:t> </a:t>
            </a:r>
            <a:r>
              <a:rPr lang="en-US" altLang="zh-CN" sz="3200" b="1" dirty="0">
                <a:latin typeface="Comic Sans MS" pitchFamily="66" charset="0"/>
                <a:sym typeface="+mn-ea"/>
              </a:rPr>
              <a:t>She drew a picture on the paper.</a:t>
            </a:r>
            <a:endParaRPr lang="en-US" altLang="zh-CN" sz="3200"/>
          </a:p>
        </p:txBody>
      </p:sp>
      <p:sp>
        <p:nvSpPr>
          <p:cNvPr id="5" name="文本框 4"/>
          <p:cNvSpPr txBox="1"/>
          <p:nvPr/>
        </p:nvSpPr>
        <p:spPr>
          <a:xfrm>
            <a:off x="274955" y="4885055"/>
            <a:ext cx="6114415" cy="618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Comic Sans MS" pitchFamily="66" charset="0"/>
                <a:sym typeface="+mn-ea"/>
              </a:rPr>
              <a:t>Then</a:t>
            </a:r>
            <a:r>
              <a:rPr lang="en-US" altLang="zh-CN" sz="3200" b="1" dirty="0">
                <a:latin typeface="Comic Sans MS" pitchFamily="66" charset="0"/>
                <a:sym typeface="+mn-ea"/>
              </a:rPr>
              <a:t>, She cut the paper.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8445" y="5657850"/>
            <a:ext cx="8531225" cy="618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Comic Sans MS" pitchFamily="66" charset="0"/>
                <a:sym typeface="+mn-ea"/>
              </a:rPr>
              <a:t>At last</a:t>
            </a:r>
            <a:r>
              <a:rPr lang="en-US" altLang="zh-CN" sz="3200" b="1" dirty="0">
                <a:latin typeface="Comic Sans MS" pitchFamily="66" charset="0"/>
                <a:sym typeface="+mn-ea"/>
              </a:rPr>
              <a:t>, She sticked it on the window.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47495" y="260985"/>
            <a:ext cx="4350385" cy="734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Make a paper-cut</a:t>
            </a:r>
            <a:endParaRPr lang="en-US" altLang="zh-CN" sz="40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8650" y="1522730"/>
            <a:ext cx="7610475" cy="61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altLang="zh-CN" sz="3200" b="1" dirty="0">
                <a:solidFill>
                  <a:srgbClr val="FF0000"/>
                </a:solidFill>
                <a:latin typeface="Comic Sans MS" pitchFamily="66" charset="0"/>
                <a:sym typeface="+mn-ea"/>
              </a:rPr>
              <a:t>First</a:t>
            </a:r>
            <a:r>
              <a:rPr lang="en-US" altLang="zh-CN" sz="3200" b="1" dirty="0">
                <a:latin typeface="Comic Sans MS" pitchFamily="66" charset="0"/>
                <a:sym typeface="+mn-ea"/>
              </a:rPr>
              <a:t>, she took a piece of paper.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1505" y="2565400"/>
            <a:ext cx="8783955" cy="61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Comic Sans MS" pitchFamily="66" charset="0"/>
              </a:rPr>
              <a:t>Next</a:t>
            </a:r>
            <a:r>
              <a:rPr lang="en-US" altLang="zh-CN" sz="3200" b="1" dirty="0">
                <a:latin typeface="Comic Sans MS" pitchFamily="66" charset="0"/>
              </a:rPr>
              <a:t>,</a:t>
            </a:r>
            <a:r>
              <a:rPr lang="en-US" altLang="zh-CN" sz="3200"/>
              <a:t> </a:t>
            </a:r>
            <a:r>
              <a:rPr lang="en-US" altLang="zh-CN" sz="3200" b="1" dirty="0">
                <a:latin typeface="Comic Sans MS" pitchFamily="66" charset="0"/>
                <a:sym typeface="+mn-ea"/>
              </a:rPr>
              <a:t>She drew a picture on the paper.</a:t>
            </a:r>
            <a:endParaRPr lang="en-US" altLang="zh-CN" sz="3200"/>
          </a:p>
        </p:txBody>
      </p:sp>
      <p:sp>
        <p:nvSpPr>
          <p:cNvPr id="8" name="文本框 7"/>
          <p:cNvSpPr txBox="1"/>
          <p:nvPr/>
        </p:nvSpPr>
        <p:spPr>
          <a:xfrm>
            <a:off x="633730" y="3521710"/>
            <a:ext cx="6114415" cy="618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Comic Sans MS" pitchFamily="66" charset="0"/>
                <a:sym typeface="+mn-ea"/>
              </a:rPr>
              <a:t>Then</a:t>
            </a:r>
            <a:r>
              <a:rPr lang="en-US" altLang="zh-CN" sz="3200" b="1" dirty="0">
                <a:latin typeface="Comic Sans MS" pitchFamily="66" charset="0"/>
                <a:sym typeface="+mn-ea"/>
              </a:rPr>
              <a:t>, She cut the paper.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17220" y="4509770"/>
            <a:ext cx="8531225" cy="618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Comic Sans MS" pitchFamily="66" charset="0"/>
                <a:sym typeface="+mn-ea"/>
              </a:rPr>
              <a:t>At last</a:t>
            </a:r>
            <a:r>
              <a:rPr lang="en-US" altLang="zh-CN" sz="3200" b="1" dirty="0">
                <a:latin typeface="Comic Sans MS" pitchFamily="66" charset="0"/>
                <a:sym typeface="+mn-ea"/>
              </a:rPr>
              <a:t>, She sticked it on the window.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 txBox="1">
            <a:spLocks/>
          </p:cNvSpPr>
          <p:nvPr/>
        </p:nvSpPr>
        <p:spPr bwMode="auto">
          <a:xfrm>
            <a:off x="1143000" y="785813"/>
            <a:ext cx="55165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latinLnBrk="1" hangingPunct="0"/>
            <a:r>
              <a:rPr kumimoji="0" lang="zh-CN" altLang="en-US" sz="4000" b="1" i="1" dirty="0">
                <a:solidFill>
                  <a:schemeClr val="accent2"/>
                </a:solidFill>
                <a:latin typeface="Arial Narrow" pitchFamily="34" charset="0"/>
                <a:ea typeface="宋体" charset="-122"/>
              </a:rPr>
              <a:t>I made the bookmark.</a:t>
            </a:r>
            <a:endParaRPr kumimoji="0" lang="en-US" altLang="zh-CN" sz="4000" b="1" i="1" dirty="0">
              <a:solidFill>
                <a:schemeClr val="accent2"/>
              </a:solidFill>
              <a:latin typeface="Arial Narrow" pitchFamily="34" charset="0"/>
              <a:ea typeface="宋体" charset="-122"/>
            </a:endParaRPr>
          </a:p>
        </p:txBody>
      </p:sp>
      <p:pic>
        <p:nvPicPr>
          <p:cNvPr id="9219" name="Picture 5" descr="书签全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492919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5468972" y="1571612"/>
            <a:ext cx="40322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CN" altLang="en-US" sz="2800" b="1" i="1" dirty="0">
                <a:solidFill>
                  <a:srgbClr val="0C0506"/>
                </a:solidFill>
                <a:ea typeface="宋体" charset="-122"/>
              </a:rPr>
              <a:t>1. I drew </a:t>
            </a:r>
            <a:r>
              <a:rPr kumimoji="0" lang="en-US" altLang="zh-CN" sz="2800" b="1" i="1" dirty="0" smtClean="0">
                <a:solidFill>
                  <a:srgbClr val="0C0506"/>
                </a:solidFill>
                <a:ea typeface="宋体" charset="-122"/>
              </a:rPr>
              <a:t>____</a:t>
            </a:r>
            <a:r>
              <a:rPr kumimoji="0" lang="zh-CN" altLang="en-US" sz="2800" b="1" i="1" dirty="0" smtClean="0">
                <a:solidFill>
                  <a:srgbClr val="0C0506"/>
                </a:solidFill>
                <a:ea typeface="宋体" charset="-122"/>
              </a:rPr>
              <a:t>on  a </a:t>
            </a:r>
            <a:r>
              <a:rPr kumimoji="0" lang="zh-CN" altLang="en-US" sz="2800" b="1" i="1" dirty="0">
                <a:solidFill>
                  <a:srgbClr val="0C0506"/>
                </a:solidFill>
                <a:ea typeface="宋体" charset="-122"/>
              </a:rPr>
              <a:t>piece of  paper .</a:t>
            </a:r>
          </a:p>
          <a:p>
            <a:endParaRPr kumimoji="0" lang="zh-CN" altLang="en-US" sz="2800" b="1" i="1" dirty="0">
              <a:solidFill>
                <a:srgbClr val="0C0506"/>
              </a:solidFill>
              <a:ea typeface="宋体" charset="-122"/>
            </a:endParaRPr>
          </a:p>
          <a:p>
            <a:r>
              <a:rPr kumimoji="0" lang="zh-CN" altLang="en-US" sz="2800" b="1" i="1" dirty="0">
                <a:solidFill>
                  <a:srgbClr val="0C0506"/>
                </a:solidFill>
                <a:ea typeface="宋体" charset="-122"/>
              </a:rPr>
              <a:t>2. I painted it</a:t>
            </a:r>
            <a:r>
              <a:rPr kumimoji="0" lang="zh-CN" altLang="en-US" sz="2800" b="1" i="1" dirty="0" smtClean="0">
                <a:solidFill>
                  <a:srgbClr val="0C0506"/>
                </a:solidFill>
                <a:ea typeface="宋体" charset="-122"/>
              </a:rPr>
              <a:t>.</a:t>
            </a:r>
            <a:endParaRPr kumimoji="0" lang="en-US" altLang="zh-CN" sz="2800" b="1" i="1" dirty="0" smtClean="0">
              <a:solidFill>
                <a:srgbClr val="0C0506"/>
              </a:solidFill>
              <a:ea typeface="宋体" charset="-122"/>
            </a:endParaRPr>
          </a:p>
          <a:p>
            <a:endParaRPr kumimoji="0" lang="en-US" altLang="zh-CN" sz="2800" b="1" i="1" dirty="0">
              <a:solidFill>
                <a:srgbClr val="0C0506"/>
              </a:solidFill>
              <a:ea typeface="宋体" charset="-122"/>
            </a:endParaRPr>
          </a:p>
          <a:p>
            <a:r>
              <a:rPr kumimoji="0" lang="en-US" altLang="zh-CN" sz="2800" b="1" i="1" dirty="0" smtClean="0">
                <a:solidFill>
                  <a:srgbClr val="0C0506"/>
                </a:solidFill>
                <a:ea typeface="宋体" charset="-122"/>
              </a:rPr>
              <a:t>3.I wrote_____.</a:t>
            </a:r>
            <a:endParaRPr kumimoji="0" lang="zh-CN" altLang="en-US" sz="2800" b="1" i="1" dirty="0">
              <a:solidFill>
                <a:srgbClr val="0C0506"/>
              </a:solidFill>
              <a:ea typeface="宋体" charset="-122"/>
            </a:endParaRPr>
          </a:p>
          <a:p>
            <a:endParaRPr kumimoji="0" lang="zh-CN" altLang="en-US" sz="2800" b="1" i="1" dirty="0">
              <a:solidFill>
                <a:srgbClr val="0C0506"/>
              </a:solidFill>
              <a:ea typeface="宋体" charset="-122"/>
            </a:endParaRPr>
          </a:p>
          <a:p>
            <a:r>
              <a:rPr kumimoji="0" lang="zh-CN" altLang="en-US" sz="2800" b="1" i="1" dirty="0">
                <a:solidFill>
                  <a:srgbClr val="0C0506"/>
                </a:solidFill>
                <a:ea typeface="宋体" charset="-122"/>
              </a:rPr>
              <a:t>3. I cut the paper.</a:t>
            </a:r>
          </a:p>
          <a:p>
            <a:endParaRPr kumimoji="0" lang="zh-CN" altLang="en-US" sz="2800" b="1" i="1" dirty="0">
              <a:solidFill>
                <a:srgbClr val="0C0506"/>
              </a:solidFill>
              <a:ea typeface="宋体" charset="-122"/>
            </a:endParaRPr>
          </a:p>
          <a:p>
            <a:r>
              <a:rPr kumimoji="0" lang="zh-CN" altLang="en-US" sz="2800" b="1" i="1" dirty="0">
                <a:solidFill>
                  <a:srgbClr val="0C0506"/>
                </a:solidFill>
                <a:ea typeface="宋体" charset="-122"/>
              </a:rPr>
              <a:t>4.I tied strings on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8433"/>
            <a:ext cx="8229600" cy="1143000"/>
          </a:xfrm>
        </p:spPr>
        <p:txBody>
          <a:bodyPr/>
          <a:lstStyle/>
          <a:p>
            <a:endParaRPr lang="zh-CN" altLang="en-US" sz="360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2987" t="14746" r="18913" b="11470"/>
          <a:stretch>
            <a:fillRect/>
          </a:stretch>
        </p:blipFill>
        <p:spPr>
          <a:xfrm>
            <a:off x="968375" y="958215"/>
            <a:ext cx="7808595" cy="5574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</p:spTree>
    <p:controls>
      <p:control spid="16385" name="ShockwaveFlash1" r:id="rId2" imgW="8764223" imgH="6161905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7780" t="14746" r="20495" b="47239"/>
          <a:stretch>
            <a:fillRect/>
          </a:stretch>
        </p:blipFill>
        <p:spPr>
          <a:xfrm>
            <a:off x="492760" y="1107440"/>
            <a:ext cx="8194040" cy="480377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剪子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451928"/>
            <a:ext cx="22098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线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6240" y="4250690"/>
            <a:ext cx="2805430" cy="180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19200" y="304800"/>
            <a:ext cx="765302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FF00"/>
                </a:solidFill>
                <a:latin typeface="+mj-lt"/>
              </a:rPr>
              <a:t>What materials(</a:t>
            </a:r>
            <a:r>
              <a:rPr lang="zh-CN" altLang="zh-CN" sz="3600" b="1" dirty="0">
                <a:solidFill>
                  <a:srgbClr val="FFFF00"/>
                </a:solidFill>
                <a:latin typeface="+mj-lt"/>
              </a:rPr>
              <a:t>材料</a:t>
            </a:r>
            <a:r>
              <a:rPr lang="en-US" altLang="zh-CN" sz="3600" b="1" dirty="0">
                <a:solidFill>
                  <a:srgbClr val="FFFF00"/>
                </a:solidFill>
                <a:latin typeface="+mj-lt"/>
              </a:rPr>
              <a:t>) do </a:t>
            </a:r>
            <a:r>
              <a:rPr lang="en-US" altLang="zh-CN" sz="3600" b="1" dirty="0" smtClean="0">
                <a:solidFill>
                  <a:srgbClr val="FFFF00"/>
                </a:solidFill>
                <a:latin typeface="+mj-lt"/>
              </a:rPr>
              <a:t>we </a:t>
            </a:r>
            <a:r>
              <a:rPr lang="en-US" altLang="zh-CN" sz="3600" b="1" dirty="0">
                <a:solidFill>
                  <a:srgbClr val="FFFF00"/>
                </a:solidFill>
                <a:latin typeface="+mj-lt"/>
              </a:rPr>
              <a:t>need?</a:t>
            </a:r>
          </a:p>
        </p:txBody>
      </p:sp>
      <p:pic>
        <p:nvPicPr>
          <p:cNvPr id="8197" name="Picture 5" descr="木棒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540" y="4250690"/>
            <a:ext cx="2702560" cy="191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1755" y="3383280"/>
            <a:ext cx="3995420" cy="60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err="1"/>
              <a:t>pencil and paper</a:t>
            </a:r>
            <a:endParaRPr lang="en-US" altLang="zh-CN" sz="3200" b="1" dirty="0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756910" y="6166803"/>
            <a:ext cx="2438400" cy="60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/>
              <a:t> strings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 rot="10800000" flipV="1">
            <a:off x="6508750" y="3178175"/>
            <a:ext cx="2305050" cy="60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/>
              <a:t>scissors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257300" y="6054726"/>
            <a:ext cx="2209800" cy="60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/>
              <a:t>sticks</a:t>
            </a: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1423670" y="1451610"/>
            <a:ext cx="2121535" cy="1600200"/>
          </a:xfrm>
          <a:prstGeom prst="foldedCorner">
            <a:avLst>
              <a:gd name="adj" fmla="val 38602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1143000" y="2362200"/>
            <a:ext cx="76200" cy="457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 rot="10800000" flipV="1">
            <a:off x="3813810" y="3415030"/>
            <a:ext cx="357251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i="1"/>
              <a:t> </a:t>
            </a:r>
            <a:r>
              <a:rPr lang="en-US" altLang="zh-CN" sz="2800" b="1" i="1"/>
              <a:t>paintbrush</a:t>
            </a:r>
            <a:endParaRPr lang="zh-CN" altLang="en-US" sz="2800" b="1" i="1"/>
          </a:p>
        </p:txBody>
      </p:sp>
      <p:pic>
        <p:nvPicPr>
          <p:cNvPr id="2" name="图片 1" descr="铅笔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51610"/>
            <a:ext cx="1423670" cy="1601470"/>
          </a:xfrm>
          <a:prstGeom prst="rect">
            <a:avLst/>
          </a:prstGeom>
        </p:spPr>
      </p:pic>
      <p:pic>
        <p:nvPicPr>
          <p:cNvPr id="3" name="图片 2" descr="画笔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5855" y="1211580"/>
            <a:ext cx="2524125" cy="2081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42085" y="205105"/>
            <a:ext cx="6732905" cy="86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How </a:t>
            </a:r>
            <a:r>
              <a:rPr lang="en-US" altLang="zh-CN" sz="4800" b="1" dirty="0" smtClean="0"/>
              <a:t>to  </a:t>
            </a:r>
            <a:r>
              <a:rPr lang="en-US" altLang="zh-CN" sz="4800" b="1" dirty="0"/>
              <a:t>make a kite</a:t>
            </a:r>
            <a:r>
              <a:rPr lang="en-US" altLang="zh-CN" sz="4800" b="1" dirty="0" smtClean="0"/>
              <a:t>?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127125" y="1421765"/>
            <a:ext cx="2174875" cy="882015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>
                <a:solidFill>
                  <a:schemeClr val="tx1"/>
                </a:solidFill>
              </a:rPr>
              <a:t>First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2280920" y="2867025"/>
            <a:ext cx="2174875" cy="882015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>
                <a:solidFill>
                  <a:schemeClr val="tx1"/>
                </a:solidFill>
              </a:rPr>
              <a:t>Next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533140" y="4130040"/>
            <a:ext cx="2174875" cy="882015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>
                <a:solidFill>
                  <a:schemeClr val="tx1"/>
                </a:solidFill>
              </a:rPr>
              <a:t>Then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4836795" y="5445125"/>
            <a:ext cx="2174875" cy="882015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>
                <a:solidFill>
                  <a:schemeClr val="tx1"/>
                </a:solidFill>
              </a:rPr>
              <a:t>At last</a:t>
            </a:r>
          </a:p>
        </p:txBody>
      </p:sp>
      <p:sp>
        <p:nvSpPr>
          <p:cNvPr id="8" name="左弧形箭头 7"/>
          <p:cNvSpPr/>
          <p:nvPr/>
        </p:nvSpPr>
        <p:spPr>
          <a:xfrm rot="20100000">
            <a:off x="1503680" y="2500630"/>
            <a:ext cx="575945" cy="108013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左弧形箭头 8"/>
          <p:cNvSpPr/>
          <p:nvPr/>
        </p:nvSpPr>
        <p:spPr>
          <a:xfrm rot="20100000">
            <a:off x="3994150" y="5104130"/>
            <a:ext cx="575945" cy="108013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左弧形箭头 9"/>
          <p:cNvSpPr/>
          <p:nvPr/>
        </p:nvSpPr>
        <p:spPr>
          <a:xfrm rot="20100000">
            <a:off x="2743835" y="3879850"/>
            <a:ext cx="575945" cy="111823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66850" y="2704465"/>
            <a:ext cx="7102475" cy="110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/>
              <a:t>How </a:t>
            </a:r>
            <a:r>
              <a:rPr lang="en-US" altLang="zh-CN" sz="6600" b="1" dirty="0" smtClean="0"/>
              <a:t>many steps?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/>
          </a:p>
        </p:txBody>
      </p:sp>
    </p:spTree>
    <p:controls>
      <p:control spid="18433" name="ShockwaveFlash1" r:id="rId2" imgW="8238095" imgH="5715798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 txBox="1">
            <a:spLocks/>
          </p:cNvSpPr>
          <p:nvPr/>
        </p:nvSpPr>
        <p:spPr bwMode="auto">
          <a:xfrm>
            <a:off x="1116013" y="90805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latinLnBrk="1" hangingPunct="0"/>
            <a:r>
              <a:rPr kumimoji="0" lang="zh-CN" altLang="en-US" sz="4000" b="1" i="1">
                <a:solidFill>
                  <a:schemeClr val="accent2"/>
                </a:solidFill>
                <a:latin typeface="Arial Narrow" pitchFamily="34" charset="0"/>
                <a:ea typeface="宋体" charset="-122"/>
              </a:rPr>
              <a:t>          What did she do?</a:t>
            </a:r>
            <a:endParaRPr kumimoji="0" lang="en-US" altLang="zh-CN" sz="4000" b="1" i="1">
              <a:solidFill>
                <a:schemeClr val="accent2"/>
              </a:solidFill>
              <a:latin typeface="Arial Narrow" pitchFamily="34" charset="0"/>
              <a:ea typeface="宋体" charset="-122"/>
            </a:endParaRPr>
          </a:p>
        </p:txBody>
      </p:sp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2700338" y="2349500"/>
            <a:ext cx="3816350" cy="3730625"/>
            <a:chOff x="2699792" y="2348880"/>
            <a:chExt cx="3816424" cy="3731491"/>
          </a:xfrm>
        </p:grpSpPr>
        <p:pic>
          <p:nvPicPr>
            <p:cNvPr id="7172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99792" y="2348880"/>
              <a:ext cx="3695700" cy="347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3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12160" y="5085184"/>
              <a:ext cx="504056" cy="995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196</Words>
  <Application>Kingsoft Office WPP</Application>
  <PresentationFormat>全屏显示(4:3)</PresentationFormat>
  <Paragraphs>43</Paragraphs>
  <Slides>13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106</cp:revision>
  <dcterms:created xsi:type="dcterms:W3CDTF">2015-05-22T05:17:00Z</dcterms:created>
  <dcterms:modified xsi:type="dcterms:W3CDTF">2017-05-05T06:58:09Z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2052-10.1.0.5511</vt:lpwstr>
  </property>
</Properties>
</file>