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activeX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activeX/activeX3.xml" ContentType="application/vnd.ms-office.activeX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activeX/activeX1.xml" ContentType="application/vnd.ms-office.activeX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5"/>
  </p:notesMasterIdLst>
  <p:sldIdLst>
    <p:sldId id="256" r:id="rId2"/>
    <p:sldId id="287" r:id="rId3"/>
    <p:sldId id="288" r:id="rId4"/>
    <p:sldId id="265" r:id="rId5"/>
    <p:sldId id="264" r:id="rId6"/>
    <p:sldId id="268" r:id="rId7"/>
    <p:sldId id="269" r:id="rId8"/>
    <p:sldId id="270" r:id="rId9"/>
    <p:sldId id="272" r:id="rId10"/>
    <p:sldId id="275" r:id="rId11"/>
    <p:sldId id="276" r:id="rId12"/>
    <p:sldId id="257" r:id="rId13"/>
    <p:sldId id="258" r:id="rId14"/>
    <p:sldId id="278" r:id="rId15"/>
    <p:sldId id="280" r:id="rId16"/>
    <p:sldId id="281" r:id="rId17"/>
    <p:sldId id="277" r:id="rId18"/>
    <p:sldId id="279" r:id="rId19"/>
    <p:sldId id="293" r:id="rId20"/>
    <p:sldId id="289" r:id="rId21"/>
    <p:sldId id="282" r:id="rId22"/>
    <p:sldId id="283" r:id="rId23"/>
    <p:sldId id="284" r:id="rId24"/>
    <p:sldId id="285" r:id="rId25"/>
    <p:sldId id="286" r:id="rId26"/>
    <p:sldId id="259" r:id="rId27"/>
    <p:sldId id="290" r:id="rId28"/>
    <p:sldId id="291" r:id="rId29"/>
    <p:sldId id="294" r:id="rId30"/>
    <p:sldId id="260" r:id="rId31"/>
    <p:sldId id="261" r:id="rId32"/>
    <p:sldId id="262" r:id="rId33"/>
    <p:sldId id="263" r:id="rId3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DAC7C8-4148-485D-840A-218F21ED4CD1}" type="datetimeFigureOut">
              <a:rPr lang="zh-CN" altLang="en-US" smtClean="0"/>
              <a:pPr/>
              <a:t>2017/5/8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00D430-609D-45E0-9855-819F8474F4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678636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fld id="{316C28F5-FC40-48BB-BFFE-A4771F5472C3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pPr eaLnBrk="1" hangingPunct="1"/>
              <a:t>7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86210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5A35-6AB3-4691-BE6A-5A20E241CACF}" type="datetimeFigureOut">
              <a:rPr lang="zh-CN" altLang="en-US" smtClean="0"/>
              <a:pPr/>
              <a:t>2017/5/8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FA282-7B55-4559-B315-6DA3C94228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393998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5A35-6AB3-4691-BE6A-5A20E241CACF}" type="datetimeFigureOut">
              <a:rPr lang="zh-CN" altLang="en-US" smtClean="0"/>
              <a:pPr/>
              <a:t>2017/5/8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FA282-7B55-4559-B315-6DA3C94228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32600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5A35-6AB3-4691-BE6A-5A20E241CACF}" type="datetimeFigureOut">
              <a:rPr lang="zh-CN" altLang="en-US" smtClean="0"/>
              <a:pPr/>
              <a:t>2017/5/8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FA282-7B55-4559-B315-6DA3C94228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20153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5A35-6AB3-4691-BE6A-5A20E241CACF}" type="datetimeFigureOut">
              <a:rPr lang="zh-CN" altLang="en-US" smtClean="0"/>
              <a:pPr/>
              <a:t>2017/5/8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FA282-7B55-4559-B315-6DA3C94228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191538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5A35-6AB3-4691-BE6A-5A20E241CACF}" type="datetimeFigureOut">
              <a:rPr lang="zh-CN" altLang="en-US" smtClean="0"/>
              <a:pPr/>
              <a:t>2017/5/8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FA282-7B55-4559-B315-6DA3C94228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80511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5A35-6AB3-4691-BE6A-5A20E241CACF}" type="datetimeFigureOut">
              <a:rPr lang="zh-CN" altLang="en-US" smtClean="0"/>
              <a:pPr/>
              <a:t>2017/5/8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FA282-7B55-4559-B315-6DA3C94228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46667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5A35-6AB3-4691-BE6A-5A20E241CACF}" type="datetimeFigureOut">
              <a:rPr lang="zh-CN" altLang="en-US" smtClean="0"/>
              <a:pPr/>
              <a:t>2017/5/8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FA282-7B55-4559-B315-6DA3C94228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342748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5A35-6AB3-4691-BE6A-5A20E241CACF}" type="datetimeFigureOut">
              <a:rPr lang="zh-CN" altLang="en-US" smtClean="0"/>
              <a:pPr/>
              <a:t>2017/5/8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FA282-7B55-4559-B315-6DA3C94228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7552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5A35-6AB3-4691-BE6A-5A20E241CACF}" type="datetimeFigureOut">
              <a:rPr lang="zh-CN" altLang="en-US" smtClean="0"/>
              <a:pPr/>
              <a:t>2017/5/8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FA282-7B55-4559-B315-6DA3C94228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09305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5A35-6AB3-4691-BE6A-5A20E241CACF}" type="datetimeFigureOut">
              <a:rPr lang="zh-CN" altLang="en-US" smtClean="0"/>
              <a:pPr/>
              <a:t>2017/5/8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FA282-7B55-4559-B315-6DA3C94228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45874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5A35-6AB3-4691-BE6A-5A20E241CACF}" type="datetimeFigureOut">
              <a:rPr lang="zh-CN" altLang="en-US" smtClean="0"/>
              <a:pPr/>
              <a:t>2017/5/8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FA282-7B55-4559-B315-6DA3C94228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67803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825A35-6AB3-4691-BE6A-5A20E241CACF}" type="datetimeFigureOut">
              <a:rPr lang="zh-CN" altLang="en-US" smtClean="0"/>
              <a:pPr/>
              <a:t>2017/5/8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9FA282-7B55-4559-B315-6DA3C94228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34456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9u1a2.swf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30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1122363"/>
            <a:ext cx="9144000" cy="3517876"/>
          </a:xfrm>
          <a:solidFill>
            <a:schemeClr val="bg1">
              <a:alpha val="90000"/>
            </a:schemeClr>
          </a:solidFill>
        </p:spPr>
        <p:txBody>
          <a:bodyPr/>
          <a:lstStyle/>
          <a:p>
            <a:r>
              <a:rPr lang="en-US" altLang="zh-CN" dirty="0" smtClean="0"/>
              <a:t>Module 9 Unit 1</a:t>
            </a:r>
            <a:br>
              <a:rPr lang="en-US" altLang="zh-CN" dirty="0" smtClean="0"/>
            </a:br>
            <a:r>
              <a:rPr lang="en-US" altLang="zh-CN" dirty="0" smtClean="0"/>
              <a:t>They were very young.</a:t>
            </a:r>
            <a:br>
              <a:rPr lang="en-US" altLang="zh-CN" dirty="0" smtClean="0"/>
            </a:b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758088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5" descr="u=3782552091,3108930664&amp;fm=21&amp;gp=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63" name="AutoShape 7" descr="u=3782552091,3108930664&amp;fm=21&amp;gp=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15364" name="Picture 9" descr="20090525_ecee8747b5de3c3c43beFhOnfNmcWgz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4149725"/>
            <a:ext cx="2447925" cy="215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11" descr="318761-130G30S0063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3884613"/>
            <a:ext cx="2230438" cy="297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64" name="Rectangle 12"/>
          <p:cNvSpPr>
            <a:spLocks noChangeArrowheads="1"/>
          </p:cNvSpPr>
          <p:nvPr/>
        </p:nvSpPr>
        <p:spPr bwMode="auto">
          <a:xfrm>
            <a:off x="395288" y="3068638"/>
            <a:ext cx="1728787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400">
                <a:latin typeface="Times New Roman" panose="02020603050405020304" pitchFamily="18" charset="0"/>
                <a:ea typeface="-소망B"/>
                <a:cs typeface="-소망B"/>
              </a:rPr>
              <a:t>father</a:t>
            </a:r>
          </a:p>
        </p:txBody>
      </p:sp>
      <p:sp>
        <p:nvSpPr>
          <p:cNvPr id="74765" name="Rectangle 13"/>
          <p:cNvSpPr>
            <a:spLocks noChangeArrowheads="1"/>
          </p:cNvSpPr>
          <p:nvPr/>
        </p:nvSpPr>
        <p:spPr bwMode="auto">
          <a:xfrm>
            <a:off x="2195513" y="3068638"/>
            <a:ext cx="176688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400">
                <a:latin typeface="Times New Roman" panose="02020603050405020304" pitchFamily="18" charset="0"/>
                <a:ea typeface="-소망B"/>
                <a:cs typeface="-소망B"/>
              </a:rPr>
              <a:t>mother</a:t>
            </a:r>
          </a:p>
        </p:txBody>
      </p:sp>
      <p:sp>
        <p:nvSpPr>
          <p:cNvPr id="74766" name="Rectangle 14"/>
          <p:cNvSpPr>
            <a:spLocks noChangeArrowheads="1"/>
          </p:cNvSpPr>
          <p:nvPr/>
        </p:nvSpPr>
        <p:spPr bwMode="auto">
          <a:xfrm>
            <a:off x="4643438" y="3068638"/>
            <a:ext cx="198278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400">
                <a:latin typeface="Times New Roman" panose="02020603050405020304" pitchFamily="18" charset="0"/>
                <a:ea typeface="-소망B"/>
                <a:cs typeface="-소망B"/>
              </a:rPr>
              <a:t>grandpa</a:t>
            </a:r>
          </a:p>
        </p:txBody>
      </p:sp>
      <p:sp>
        <p:nvSpPr>
          <p:cNvPr id="74767" name="Rectangle 15"/>
          <p:cNvSpPr>
            <a:spLocks noChangeArrowheads="1"/>
          </p:cNvSpPr>
          <p:nvPr/>
        </p:nvSpPr>
        <p:spPr bwMode="auto">
          <a:xfrm>
            <a:off x="7005638" y="3068638"/>
            <a:ext cx="2138362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400">
                <a:latin typeface="Times New Roman" panose="02020603050405020304" pitchFamily="18" charset="0"/>
                <a:ea typeface="-소망B"/>
                <a:cs typeface="-소망B"/>
              </a:rPr>
              <a:t>grandma</a:t>
            </a:r>
          </a:p>
        </p:txBody>
      </p:sp>
      <p:sp>
        <p:nvSpPr>
          <p:cNvPr id="74769" name="AutoShape 17"/>
          <p:cNvSpPr>
            <a:spLocks/>
          </p:cNvSpPr>
          <p:nvPr/>
        </p:nvSpPr>
        <p:spPr bwMode="auto">
          <a:xfrm rot="-5400000">
            <a:off x="1331119" y="1485106"/>
            <a:ext cx="1296988" cy="2016125"/>
          </a:xfrm>
          <a:prstGeom prst="rightBrace">
            <a:avLst>
              <a:gd name="adj1" fmla="val 12954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4770" name="AutoShape 18"/>
          <p:cNvSpPr>
            <a:spLocks/>
          </p:cNvSpPr>
          <p:nvPr/>
        </p:nvSpPr>
        <p:spPr bwMode="auto">
          <a:xfrm rot="-5400000">
            <a:off x="6226969" y="1485106"/>
            <a:ext cx="1296988" cy="2016125"/>
          </a:xfrm>
          <a:prstGeom prst="rightBrace">
            <a:avLst>
              <a:gd name="adj1" fmla="val 12954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4771" name="Rectangle 19"/>
          <p:cNvSpPr>
            <a:spLocks noChangeArrowheads="1"/>
          </p:cNvSpPr>
          <p:nvPr/>
        </p:nvSpPr>
        <p:spPr bwMode="auto">
          <a:xfrm>
            <a:off x="1116013" y="981075"/>
            <a:ext cx="17970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400">
                <a:latin typeface="Times New Roman" panose="02020603050405020304" pitchFamily="18" charset="0"/>
                <a:ea typeface="-소망B"/>
                <a:cs typeface="-소망B"/>
              </a:rPr>
              <a:t>parents</a:t>
            </a:r>
          </a:p>
        </p:txBody>
      </p:sp>
      <p:sp>
        <p:nvSpPr>
          <p:cNvPr id="74772" name="Rectangle 20"/>
          <p:cNvSpPr>
            <a:spLocks noChangeArrowheads="1"/>
          </p:cNvSpPr>
          <p:nvPr/>
        </p:nvSpPr>
        <p:spPr bwMode="auto">
          <a:xfrm>
            <a:off x="5003800" y="1052513"/>
            <a:ext cx="38163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400">
                <a:solidFill>
                  <a:srgbClr val="FF33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grandparents</a:t>
            </a:r>
          </a:p>
        </p:txBody>
      </p:sp>
    </p:spTree>
    <p:extLst>
      <p:ext uri="{BB962C8B-B14F-4D97-AF65-F5344CB8AC3E}">
        <p14:creationId xmlns="" xmlns:p14="http://schemas.microsoft.com/office/powerpoint/2010/main" val="27854931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47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47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47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747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747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747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47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47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4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747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747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747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747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747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747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747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747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747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4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4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4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747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747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747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64" grpId="0"/>
      <p:bldP spid="74765" grpId="0"/>
      <p:bldP spid="74766" grpId="0"/>
      <p:bldP spid="74767" grpId="0"/>
      <p:bldP spid="74769" grpId="0" animBg="1"/>
      <p:bldP spid="74770" grpId="0" animBg="1"/>
      <p:bldP spid="74771" grpId="0"/>
      <p:bldP spid="7477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1"/>
          <p:cNvSpPr>
            <a:spLocks noGrp="1" noChangeArrowheads="1"/>
          </p:cNvSpPr>
          <p:nvPr>
            <p:ph type="title"/>
          </p:nvPr>
        </p:nvSpPr>
        <p:spPr>
          <a:xfrm>
            <a:off x="1476375" y="476250"/>
            <a:ext cx="6769100" cy="1143000"/>
          </a:xfrm>
          <a:noFill/>
        </p:spPr>
        <p:txBody>
          <a:bodyPr/>
          <a:lstStyle/>
          <a:p>
            <a:pPr eaLnBrk="1" hangingPunct="1"/>
            <a:r>
              <a:rPr kumimoji="0" lang="en-US" altLang="zh-CN" sz="5400" smtClean="0">
                <a:latin typeface="Times New Roman" panose="02020603050405020304" pitchFamily="18" charset="0"/>
              </a:rPr>
              <a:t>Who are they, Lingling?</a:t>
            </a:r>
          </a:p>
        </p:txBody>
      </p:sp>
      <p:sp>
        <p:nvSpPr>
          <p:cNvPr id="16387" name="Rectangle 12"/>
          <p:cNvSpPr>
            <a:spLocks noChangeArrowheads="1"/>
          </p:cNvSpPr>
          <p:nvPr/>
        </p:nvSpPr>
        <p:spPr bwMode="auto">
          <a:xfrm>
            <a:off x="755650" y="5516563"/>
            <a:ext cx="83883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lang="en-US" altLang="zh-CN" sz="5400">
                <a:solidFill>
                  <a:srgbClr val="00008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They are my ____________.</a:t>
            </a:r>
          </a:p>
        </p:txBody>
      </p:sp>
      <p:pic>
        <p:nvPicPr>
          <p:cNvPr id="16388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0651" r="26404" b="61238"/>
          <a:stretch>
            <a:fillRect/>
          </a:stretch>
        </p:blipFill>
        <p:spPr bwMode="auto">
          <a:xfrm>
            <a:off x="2555875" y="1557338"/>
            <a:ext cx="4464050" cy="378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92" name="Rectangle 16"/>
          <p:cNvSpPr>
            <a:spLocks noChangeArrowheads="1"/>
          </p:cNvSpPr>
          <p:nvPr/>
        </p:nvSpPr>
        <p:spPr bwMode="auto">
          <a:xfrm>
            <a:off x="4500563" y="5589588"/>
            <a:ext cx="41465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lang="en-US" altLang="zh-CN" sz="5400" b="1">
                <a:solidFill>
                  <a:srgbClr val="FF33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grandparents</a:t>
            </a:r>
            <a:endParaRPr lang="zh-CN" altLang="en-US" sz="5400" b="1">
              <a:solidFill>
                <a:srgbClr val="FF3300"/>
              </a:solidFill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310092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01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01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01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9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120" y="2106645"/>
            <a:ext cx="2452310" cy="25566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66216" y="2253826"/>
            <a:ext cx="2592222" cy="2262303"/>
          </a:xfrm>
          <a:prstGeom prst="rect">
            <a:avLst/>
          </a:prstGeom>
        </p:spPr>
      </p:pic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6451802" y="1295417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1272214" y="1211436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</a:p>
        </p:txBody>
      </p:sp>
      <p:sp>
        <p:nvSpPr>
          <p:cNvPr id="54" name="Rectangle 9"/>
          <p:cNvSpPr>
            <a:spLocks noChangeArrowheads="1"/>
          </p:cNvSpPr>
          <p:nvPr/>
        </p:nvSpPr>
        <p:spPr bwMode="auto">
          <a:xfrm>
            <a:off x="4701506" y="5286127"/>
            <a:ext cx="461942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  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They ____ ___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55" name="Rectangle 10"/>
          <p:cNvSpPr>
            <a:spLocks noChangeArrowheads="1"/>
          </p:cNvSpPr>
          <p:nvPr/>
        </p:nvSpPr>
        <p:spPr bwMode="auto">
          <a:xfrm>
            <a:off x="-3700" y="5261153"/>
            <a:ext cx="557778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They ____ _____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1158720" y="5503684"/>
            <a:ext cx="14604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were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391756" y="5568550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are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655093" y="1253427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1924337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7068546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椭圆 49"/>
          <p:cNvSpPr/>
          <p:nvPr/>
        </p:nvSpPr>
        <p:spPr>
          <a:xfrm>
            <a:off x="1774563" y="111173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6937082" y="114096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85030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4274" y="2140677"/>
            <a:ext cx="1814567" cy="271635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1126" y="2460983"/>
            <a:ext cx="2695962" cy="1856501"/>
          </a:xfrm>
          <a:prstGeom prst="rect">
            <a:avLst/>
          </a:prstGeom>
        </p:spPr>
      </p:pic>
      <p:sp>
        <p:nvSpPr>
          <p:cNvPr id="22" name="Rectangle 13"/>
          <p:cNvSpPr>
            <a:spLocks noChangeArrowheads="1"/>
          </p:cNvSpPr>
          <p:nvPr/>
        </p:nvSpPr>
        <p:spPr bwMode="auto">
          <a:xfrm>
            <a:off x="6477893" y="1239222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</a:p>
        </p:txBody>
      </p:sp>
      <p:sp>
        <p:nvSpPr>
          <p:cNvPr id="23" name="Rectangle 14"/>
          <p:cNvSpPr>
            <a:spLocks noChangeArrowheads="1"/>
          </p:cNvSpPr>
          <p:nvPr/>
        </p:nvSpPr>
        <p:spPr bwMode="auto">
          <a:xfrm>
            <a:off x="1349084" y="1214247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</a:p>
        </p:txBody>
      </p:sp>
      <p:sp>
        <p:nvSpPr>
          <p:cNvPr id="26" name="Rectangle 9"/>
          <p:cNvSpPr>
            <a:spLocks noChangeArrowheads="1"/>
          </p:cNvSpPr>
          <p:nvPr/>
        </p:nvSpPr>
        <p:spPr bwMode="auto">
          <a:xfrm>
            <a:off x="3927873" y="5408917"/>
            <a:ext cx="52613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  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Her hair ___ ____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27" name="Rectangle 10"/>
          <p:cNvSpPr>
            <a:spLocks noChangeArrowheads="1"/>
          </p:cNvSpPr>
          <p:nvPr/>
        </p:nvSpPr>
        <p:spPr bwMode="auto">
          <a:xfrm>
            <a:off x="157721" y="4599211"/>
            <a:ext cx="558224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Her hair ____ _____ 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2056815" y="4846119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289370" y="5626474"/>
            <a:ext cx="647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655093" y="1253427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1924337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7068546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/>
          <p:cNvSpPr/>
          <p:nvPr/>
        </p:nvSpPr>
        <p:spPr>
          <a:xfrm>
            <a:off x="1774563" y="111173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6937082" y="114096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09686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5444" y="249237"/>
            <a:ext cx="8515350" cy="1325563"/>
          </a:xfrm>
        </p:spPr>
        <p:txBody>
          <a:bodyPr/>
          <a:lstStyle/>
          <a:p>
            <a:r>
              <a:rPr lang="en-US" altLang="zh-CN" dirty="0" smtClean="0"/>
              <a:t>Listen and look. Then find the details.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ontrols>
      <p:control spid="2084" name="ShockwaveFlash1" r:id="rId2" imgW="7763959" imgH="4926416"/>
    </p:controls>
    <p:extLst>
      <p:ext uri="{BB962C8B-B14F-4D97-AF65-F5344CB8AC3E}">
        <p14:creationId xmlns="" xmlns:p14="http://schemas.microsoft.com/office/powerpoint/2010/main" val="3270628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120" y="2106645"/>
            <a:ext cx="2452310" cy="25566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66216" y="2253826"/>
            <a:ext cx="2592222" cy="2262303"/>
          </a:xfrm>
          <a:prstGeom prst="rect">
            <a:avLst/>
          </a:prstGeom>
        </p:spPr>
      </p:pic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6587333" y="1268078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1385709" y="1282731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</a:p>
        </p:txBody>
      </p:sp>
      <p:sp>
        <p:nvSpPr>
          <p:cNvPr id="54" name="Rectangle 9"/>
          <p:cNvSpPr>
            <a:spLocks noChangeArrowheads="1"/>
          </p:cNvSpPr>
          <p:nvPr/>
        </p:nvSpPr>
        <p:spPr bwMode="auto">
          <a:xfrm>
            <a:off x="4701506" y="5286127"/>
            <a:ext cx="461942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  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They ____ ___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55" name="Rectangle 10"/>
          <p:cNvSpPr>
            <a:spLocks noChangeArrowheads="1"/>
          </p:cNvSpPr>
          <p:nvPr/>
        </p:nvSpPr>
        <p:spPr bwMode="auto">
          <a:xfrm>
            <a:off x="-3700" y="5261153"/>
            <a:ext cx="557778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They ____ _____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1158720" y="5503684"/>
            <a:ext cx="14604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were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391756" y="5568550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are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280860" y="5568550"/>
            <a:ext cx="2122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old</a:t>
            </a:r>
            <a:endParaRPr lang="zh-CN" altLang="en-US" sz="4000" dirty="0"/>
          </a:p>
        </p:txBody>
      </p:sp>
      <p:sp>
        <p:nvSpPr>
          <p:cNvPr id="59" name="文本框 58"/>
          <p:cNvSpPr txBox="1"/>
          <p:nvPr/>
        </p:nvSpPr>
        <p:spPr>
          <a:xfrm>
            <a:off x="2300568" y="5516527"/>
            <a:ext cx="2122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young</a:t>
            </a:r>
            <a:endParaRPr lang="zh-CN" altLang="en-US" sz="4000" dirty="0"/>
          </a:p>
        </p:txBody>
      </p:sp>
      <p:cxnSp>
        <p:nvCxnSpPr>
          <p:cNvPr id="45" name="直接连接符 44"/>
          <p:cNvCxnSpPr/>
          <p:nvPr/>
        </p:nvCxnSpPr>
        <p:spPr>
          <a:xfrm>
            <a:off x="655093" y="1253427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1924337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7068546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椭圆 51"/>
          <p:cNvSpPr/>
          <p:nvPr/>
        </p:nvSpPr>
        <p:spPr>
          <a:xfrm>
            <a:off x="1774563" y="111173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6937082" y="114096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94017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5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4274" y="2140677"/>
            <a:ext cx="1814567" cy="271635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1126" y="2460983"/>
            <a:ext cx="2695962" cy="1856501"/>
          </a:xfrm>
          <a:prstGeom prst="rect">
            <a:avLst/>
          </a:prstGeom>
        </p:spPr>
      </p:pic>
      <p:sp>
        <p:nvSpPr>
          <p:cNvPr id="22" name="Rectangle 13"/>
          <p:cNvSpPr>
            <a:spLocks noChangeArrowheads="1"/>
          </p:cNvSpPr>
          <p:nvPr/>
        </p:nvSpPr>
        <p:spPr bwMode="auto">
          <a:xfrm>
            <a:off x="6477893" y="1239222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</a:p>
        </p:txBody>
      </p:sp>
      <p:sp>
        <p:nvSpPr>
          <p:cNvPr id="23" name="Rectangle 14"/>
          <p:cNvSpPr>
            <a:spLocks noChangeArrowheads="1"/>
          </p:cNvSpPr>
          <p:nvPr/>
        </p:nvSpPr>
        <p:spPr bwMode="auto">
          <a:xfrm>
            <a:off x="1349084" y="1214247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</a:p>
        </p:txBody>
      </p:sp>
      <p:sp>
        <p:nvSpPr>
          <p:cNvPr id="26" name="Rectangle 9"/>
          <p:cNvSpPr>
            <a:spLocks noChangeArrowheads="1"/>
          </p:cNvSpPr>
          <p:nvPr/>
        </p:nvSpPr>
        <p:spPr bwMode="auto">
          <a:xfrm>
            <a:off x="3927873" y="5408917"/>
            <a:ext cx="52613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  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Her hair ___ ____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27" name="Rectangle 10"/>
          <p:cNvSpPr>
            <a:spLocks noChangeArrowheads="1"/>
          </p:cNvSpPr>
          <p:nvPr/>
        </p:nvSpPr>
        <p:spPr bwMode="auto">
          <a:xfrm>
            <a:off x="157721" y="4599211"/>
            <a:ext cx="558224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Her hair ____ _____ 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2056815" y="4846119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289370" y="5626474"/>
            <a:ext cx="647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937082" y="5640146"/>
            <a:ext cx="2122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long</a:t>
            </a:r>
            <a:endParaRPr lang="zh-CN" altLang="en-US" sz="4000" dirty="0"/>
          </a:p>
        </p:txBody>
      </p:sp>
      <p:sp>
        <p:nvSpPr>
          <p:cNvPr id="31" name="文本框 30"/>
          <p:cNvSpPr txBox="1"/>
          <p:nvPr/>
        </p:nvSpPr>
        <p:spPr>
          <a:xfrm>
            <a:off x="3288466" y="4858828"/>
            <a:ext cx="2122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short</a:t>
            </a:r>
            <a:endParaRPr lang="zh-CN" altLang="en-US" sz="4000" dirty="0"/>
          </a:p>
        </p:txBody>
      </p:sp>
      <p:cxnSp>
        <p:nvCxnSpPr>
          <p:cNvPr id="32" name="直接连接符 31"/>
          <p:cNvCxnSpPr/>
          <p:nvPr/>
        </p:nvCxnSpPr>
        <p:spPr>
          <a:xfrm>
            <a:off x="655093" y="1253427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1924337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7068546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椭圆 34"/>
          <p:cNvSpPr/>
          <p:nvPr/>
        </p:nvSpPr>
        <p:spPr>
          <a:xfrm>
            <a:off x="1774563" y="111173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6937082" y="114096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8208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-487385" y="3907310"/>
            <a:ext cx="7616553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1.I</a:t>
            </a:r>
            <a:r>
              <a:rPr lang="en-US" altLang="zh-CN" sz="3200" dirty="0" smtClean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two </a:t>
            </a:r>
            <a:r>
              <a:rPr lang="en-US" altLang="zh-CN" sz="3200" dirty="0" smtClean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then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2.Your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hair ____ 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very short </a:t>
            </a:r>
            <a:r>
              <a:rPr lang="en-US" altLang="zh-CN" sz="32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then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  <a:p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3.You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 very cute </a:t>
            </a:r>
            <a:r>
              <a:rPr lang="en-US" altLang="zh-CN" sz="32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then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4.I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 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naughty </a:t>
            </a:r>
            <a:r>
              <a:rPr lang="en-US" altLang="zh-CN" sz="32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then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1745213" y="500424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lang="en-US" altLang="zh-CN" sz="4800" dirty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6643093" y="441727"/>
            <a:ext cx="1235075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lang="en-US" altLang="zh-CN" sz="4800" dirty="0">
                <a:solidFill>
                  <a:srgbClr val="FF33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</a:p>
        </p:txBody>
      </p:sp>
      <p:pic>
        <p:nvPicPr>
          <p:cNvPr id="20485" name="Picture 5" descr="47e3293dt9db01ad9f4ae&amp;6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2651" t="12842" r="47513" b="41711"/>
          <a:stretch>
            <a:fillRect/>
          </a:stretch>
        </p:blipFill>
        <p:spPr bwMode="auto">
          <a:xfrm>
            <a:off x="5928719" y="1460145"/>
            <a:ext cx="2663825" cy="183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6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349" t="24652" r="64523" b="46718"/>
          <a:stretch>
            <a:fillRect/>
          </a:stretch>
        </p:blipFill>
        <p:spPr bwMode="auto">
          <a:xfrm>
            <a:off x="1785938" y="1408113"/>
            <a:ext cx="1871662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7" name="Rectangle 11"/>
          <p:cNvSpPr>
            <a:spLocks noChangeArrowheads="1"/>
          </p:cNvSpPr>
          <p:nvPr/>
        </p:nvSpPr>
        <p:spPr bwMode="auto">
          <a:xfrm>
            <a:off x="4848152" y="3932106"/>
            <a:ext cx="5148262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/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  1. I</a:t>
            </a: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am 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ten.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  2. Your hair </a:t>
            </a: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is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long.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3. You </a:t>
            </a: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 clever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algn="l"/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4. I </a:t>
            </a: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quiet.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9887" name="Rectangle 15"/>
          <p:cNvSpPr>
            <a:spLocks noChangeArrowheads="1"/>
          </p:cNvSpPr>
          <p:nvPr/>
        </p:nvSpPr>
        <p:spPr bwMode="auto">
          <a:xfrm>
            <a:off x="280441" y="3888237"/>
            <a:ext cx="11334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rgbClr val="FF33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  was</a:t>
            </a:r>
          </a:p>
        </p:txBody>
      </p:sp>
      <p:sp>
        <p:nvSpPr>
          <p:cNvPr id="79888" name="Rectangle 16"/>
          <p:cNvSpPr>
            <a:spLocks noChangeArrowheads="1"/>
          </p:cNvSpPr>
          <p:nvPr/>
        </p:nvSpPr>
        <p:spPr bwMode="auto">
          <a:xfrm>
            <a:off x="1831366" y="4342041"/>
            <a:ext cx="10191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rgbClr val="FF33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 was</a:t>
            </a:r>
          </a:p>
        </p:txBody>
      </p:sp>
      <p:sp>
        <p:nvSpPr>
          <p:cNvPr id="79889" name="Rectangle 17"/>
          <p:cNvSpPr>
            <a:spLocks noChangeArrowheads="1"/>
          </p:cNvSpPr>
          <p:nvPr/>
        </p:nvSpPr>
        <p:spPr bwMode="auto">
          <a:xfrm>
            <a:off x="280441" y="5359365"/>
            <a:ext cx="13652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rgbClr val="FF33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    was</a:t>
            </a:r>
          </a:p>
        </p:txBody>
      </p:sp>
      <p:sp>
        <p:nvSpPr>
          <p:cNvPr id="79890" name="Rectangle 18"/>
          <p:cNvSpPr>
            <a:spLocks noChangeArrowheads="1"/>
          </p:cNvSpPr>
          <p:nvPr/>
        </p:nvSpPr>
        <p:spPr bwMode="auto">
          <a:xfrm>
            <a:off x="699541" y="4882891"/>
            <a:ext cx="14287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rgbClr val="FF33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   were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847179" y="395288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116423" y="165443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260632" y="16544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>
            <a:off x="1966649" y="253591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7129168" y="282824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407199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798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798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798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798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798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798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798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798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798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798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798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798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79887" grpId="0"/>
      <p:bldP spid="79888" grpId="0"/>
      <p:bldP spid="79889" grpId="0"/>
      <p:bldP spid="7989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359943"/>
            <a:ext cx="8604250" cy="4981977"/>
          </a:xfrm>
        </p:spPr>
        <p:txBody>
          <a:bodyPr>
            <a:normAutofit/>
          </a:bodyPr>
          <a:lstStyle/>
          <a:p>
            <a:pPr eaLnBrk="1" hangingPunct="1">
              <a:buFontTx/>
              <a:buNone/>
            </a:pPr>
            <a:r>
              <a:rPr lang="zh-CN" altLang="en-US" sz="4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-소망B"/>
              </a:rPr>
              <a:t>现在</a:t>
            </a:r>
            <a:r>
              <a:rPr lang="en-US" altLang="zh-CN" sz="48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zh-CN" altLang="en-US" sz="48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：    </a:t>
            </a:r>
            <a:r>
              <a:rPr lang="zh-CN" altLang="en-US" sz="4400" dirty="0" smtClean="0">
                <a:solidFill>
                  <a:srgbClr val="000080"/>
                </a:solidFill>
                <a:latin typeface="宋体" panose="02010600030101010101" pitchFamily="2" charset="-122"/>
                <a:ea typeface="宋体" panose="02010600030101010101" pitchFamily="2" charset="-122"/>
                <a:cs typeface="-소망B"/>
              </a:rPr>
              <a:t>过去</a:t>
            </a:r>
            <a:r>
              <a:rPr lang="en-US" altLang="zh-CN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zh-CN" altLang="en-US" sz="4800" dirty="0" smtClean="0"/>
              <a:t>：</a:t>
            </a:r>
            <a:r>
              <a:rPr lang="en-US" altLang="zh-CN" sz="4800" dirty="0" smtClean="0"/>
              <a:t>                  </a:t>
            </a:r>
          </a:p>
          <a:p>
            <a:pPr eaLnBrk="1" hangingPunct="1">
              <a:buFontTx/>
              <a:buNone/>
            </a:pPr>
            <a:r>
              <a:rPr lang="zh-CN" altLang="en-US" sz="4800" dirty="0" smtClean="0"/>
              <a:t>  </a:t>
            </a:r>
            <a:r>
              <a:rPr lang="en-US" altLang="zh-CN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</a:t>
            </a:r>
          </a:p>
          <a:p>
            <a:pPr eaLnBrk="1" hangingPunct="1">
              <a:buFontTx/>
              <a:buNone/>
            </a:pPr>
            <a:r>
              <a:rPr lang="en-US" altLang="zh-CN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</a:p>
          <a:p>
            <a:pPr eaLnBrk="1" hangingPunct="1">
              <a:buFontTx/>
              <a:buNone/>
            </a:pPr>
            <a:r>
              <a:rPr lang="en-US" altLang="zh-CN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is </a:t>
            </a:r>
          </a:p>
          <a:p>
            <a:pPr eaLnBrk="1" hangingPunct="1">
              <a:buFontTx/>
              <a:buNone/>
            </a:pPr>
            <a:r>
              <a:rPr lang="en-US" altLang="zh-CN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eaLnBrk="1" hangingPunct="1">
              <a:buFontTx/>
              <a:buNone/>
            </a:pPr>
            <a:r>
              <a:rPr lang="en-US" altLang="zh-CN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are</a:t>
            </a:r>
          </a:p>
        </p:txBody>
      </p:sp>
      <p:sp>
        <p:nvSpPr>
          <p:cNvPr id="13315" name="Rectangle 4"/>
          <p:cNvSpPr>
            <a:spLocks noChangeArrowheads="1"/>
          </p:cNvSpPr>
          <p:nvPr/>
        </p:nvSpPr>
        <p:spPr bwMode="auto">
          <a:xfrm>
            <a:off x="5076825" y="1527175"/>
            <a:ext cx="4067175" cy="533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>
              <a:spcBef>
                <a:spcPct val="20000"/>
              </a:spcBef>
            </a:pPr>
            <a:endParaRPr kumimoji="1" lang="zh-CN" altLang="en-US" sz="5400">
              <a:latin typeface="-소망M"/>
            </a:endParaRPr>
          </a:p>
        </p:txBody>
      </p:sp>
      <p:sp>
        <p:nvSpPr>
          <p:cNvPr id="13316" name="AutoShape 5"/>
          <p:cNvSpPr>
            <a:spLocks/>
          </p:cNvSpPr>
          <p:nvPr/>
        </p:nvSpPr>
        <p:spPr bwMode="auto">
          <a:xfrm>
            <a:off x="3494787" y="2542885"/>
            <a:ext cx="540900" cy="2326828"/>
          </a:xfrm>
          <a:prstGeom prst="rightBrace">
            <a:avLst>
              <a:gd name="adj1" fmla="val 8333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4103302" y="3254955"/>
            <a:ext cx="106150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400" dirty="0">
                <a:solidFill>
                  <a:srgbClr val="002060"/>
                </a:solidFill>
                <a:latin typeface="Times New Roman" panose="02020603050405020304" pitchFamily="18" charset="0"/>
                <a:ea typeface="-소망B"/>
                <a:cs typeface="-소망B"/>
              </a:rPr>
              <a:t>was</a:t>
            </a:r>
          </a:p>
        </p:txBody>
      </p:sp>
      <p:sp>
        <p:nvSpPr>
          <p:cNvPr id="72711" name="Rectangle 7"/>
          <p:cNvSpPr>
            <a:spLocks noChangeArrowheads="1"/>
          </p:cNvSpPr>
          <p:nvPr/>
        </p:nvSpPr>
        <p:spPr bwMode="auto">
          <a:xfrm>
            <a:off x="3994297" y="5270387"/>
            <a:ext cx="127951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400" dirty="0">
                <a:solidFill>
                  <a:srgbClr val="002060"/>
                </a:solidFill>
                <a:latin typeface="Times New Roman" panose="02020603050405020304" pitchFamily="18" charset="0"/>
                <a:ea typeface="-소망B"/>
                <a:cs typeface="-소망B"/>
              </a:rPr>
              <a:t>were</a:t>
            </a:r>
          </a:p>
        </p:txBody>
      </p:sp>
      <p:sp>
        <p:nvSpPr>
          <p:cNvPr id="13319" name="Rectangle 8"/>
          <p:cNvSpPr>
            <a:spLocks noGrp="1" noChangeArrowheads="1"/>
          </p:cNvSpPr>
          <p:nvPr>
            <p:ph type="title"/>
          </p:nvPr>
        </p:nvSpPr>
        <p:spPr>
          <a:xfrm>
            <a:off x="410392" y="0"/>
            <a:ext cx="8505778" cy="1582737"/>
          </a:xfrm>
          <a:noFill/>
        </p:spPr>
        <p:txBody>
          <a:bodyPr/>
          <a:lstStyle/>
          <a:p>
            <a:pPr eaLnBrk="1" hangingPunct="1"/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Then: 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那时候，表示发生在过去的事情。</a:t>
            </a:r>
            <a:r>
              <a:rPr lang="zh-CN" altLang="en-US" sz="4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</a:p>
        </p:txBody>
      </p:sp>
      <p:cxnSp>
        <p:nvCxnSpPr>
          <p:cNvPr id="3" name="直接箭头连接符 2"/>
          <p:cNvCxnSpPr/>
          <p:nvPr/>
        </p:nvCxnSpPr>
        <p:spPr>
          <a:xfrm flipV="1">
            <a:off x="2614798" y="5679793"/>
            <a:ext cx="1366838" cy="13647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410392" y="2760824"/>
            <a:ext cx="2920621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600" dirty="0" smtClean="0"/>
              <a:t>I </a:t>
            </a:r>
            <a:r>
              <a:rPr lang="en-US" altLang="zh-CN" sz="3600" dirty="0" smtClean="0">
                <a:solidFill>
                  <a:srgbClr val="FF0000"/>
                </a:solidFill>
              </a:rPr>
              <a:t>am</a:t>
            </a:r>
            <a:r>
              <a:rPr lang="en-US" altLang="zh-CN" sz="3600" dirty="0" smtClean="0"/>
              <a:t> tall now.</a:t>
            </a:r>
            <a:endParaRPr lang="zh-CN" altLang="en-US" sz="3600" dirty="0"/>
          </a:p>
        </p:txBody>
      </p:sp>
      <p:sp>
        <p:nvSpPr>
          <p:cNvPr id="10" name="文本框 9"/>
          <p:cNvSpPr txBox="1"/>
          <p:nvPr/>
        </p:nvSpPr>
        <p:spPr>
          <a:xfrm>
            <a:off x="5760244" y="2792573"/>
            <a:ext cx="2920621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600" dirty="0" smtClean="0"/>
              <a:t>I </a:t>
            </a:r>
            <a:r>
              <a:rPr lang="en-US" altLang="zh-CN" sz="3600" dirty="0" smtClean="0">
                <a:solidFill>
                  <a:srgbClr val="0070C0"/>
                </a:solidFill>
              </a:rPr>
              <a:t>was </a:t>
            </a:r>
            <a:r>
              <a:rPr lang="en-US" altLang="zh-CN" sz="3600" dirty="0" smtClean="0"/>
              <a:t>tall then.</a:t>
            </a:r>
            <a:endParaRPr lang="zh-CN" altLang="en-US" sz="3600" dirty="0"/>
          </a:p>
        </p:txBody>
      </p:sp>
      <p:sp>
        <p:nvSpPr>
          <p:cNvPr id="11" name="文本框 10"/>
          <p:cNvSpPr txBox="1"/>
          <p:nvPr/>
        </p:nvSpPr>
        <p:spPr>
          <a:xfrm>
            <a:off x="431647" y="4412276"/>
            <a:ext cx="2920621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600" dirty="0" smtClean="0"/>
              <a:t>She </a:t>
            </a:r>
            <a:r>
              <a:rPr lang="en-US" altLang="zh-CN" sz="3600" dirty="0" smtClean="0">
                <a:solidFill>
                  <a:srgbClr val="FF0000"/>
                </a:solidFill>
              </a:rPr>
              <a:t>is </a:t>
            </a:r>
            <a:r>
              <a:rPr lang="en-US" altLang="zh-CN" sz="3600" dirty="0" smtClean="0"/>
              <a:t>fat now.</a:t>
            </a:r>
            <a:endParaRPr lang="zh-CN" altLang="en-US" sz="3600" dirty="0"/>
          </a:p>
        </p:txBody>
      </p:sp>
      <p:sp>
        <p:nvSpPr>
          <p:cNvPr id="12" name="文本框 11"/>
          <p:cNvSpPr txBox="1"/>
          <p:nvPr/>
        </p:nvSpPr>
        <p:spPr>
          <a:xfrm>
            <a:off x="5760244" y="4223382"/>
            <a:ext cx="3291237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600" dirty="0" smtClean="0"/>
              <a:t>She </a:t>
            </a:r>
            <a:r>
              <a:rPr lang="en-US" altLang="zh-CN" sz="3600" dirty="0" smtClean="0">
                <a:solidFill>
                  <a:srgbClr val="0070C0"/>
                </a:solidFill>
              </a:rPr>
              <a:t>was</a:t>
            </a:r>
            <a:r>
              <a:rPr lang="en-US" altLang="zh-CN" sz="3600" dirty="0" smtClean="0">
                <a:solidFill>
                  <a:srgbClr val="FF0000"/>
                </a:solidFill>
              </a:rPr>
              <a:t> </a:t>
            </a:r>
            <a:r>
              <a:rPr lang="en-US" altLang="zh-CN" sz="3600" dirty="0" smtClean="0"/>
              <a:t>fat then.</a:t>
            </a:r>
            <a:endParaRPr lang="zh-CN" altLang="en-US" sz="3600" dirty="0"/>
          </a:p>
        </p:txBody>
      </p:sp>
      <p:sp>
        <p:nvSpPr>
          <p:cNvPr id="14" name="文本框 13"/>
          <p:cNvSpPr txBox="1"/>
          <p:nvPr/>
        </p:nvSpPr>
        <p:spPr>
          <a:xfrm>
            <a:off x="250899" y="5991460"/>
            <a:ext cx="4032250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600" dirty="0" smtClean="0"/>
              <a:t>They </a:t>
            </a:r>
            <a:r>
              <a:rPr lang="en-US" altLang="zh-CN" sz="3600" dirty="0" smtClean="0">
                <a:solidFill>
                  <a:srgbClr val="FF0000"/>
                </a:solidFill>
              </a:rPr>
              <a:t>are </a:t>
            </a:r>
            <a:r>
              <a:rPr lang="en-US" altLang="zh-CN" sz="3600" dirty="0" smtClean="0"/>
              <a:t>young now.</a:t>
            </a:r>
            <a:endParaRPr lang="zh-CN" altLang="en-US" sz="3600" dirty="0"/>
          </a:p>
        </p:txBody>
      </p:sp>
      <p:sp>
        <p:nvSpPr>
          <p:cNvPr id="15" name="文本框 14"/>
          <p:cNvSpPr txBox="1"/>
          <p:nvPr/>
        </p:nvSpPr>
        <p:spPr>
          <a:xfrm>
            <a:off x="5286475" y="5953629"/>
            <a:ext cx="3772293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600" dirty="0" smtClean="0"/>
              <a:t>They </a:t>
            </a:r>
            <a:r>
              <a:rPr lang="en-US" altLang="zh-CN" sz="3600" dirty="0" smtClean="0">
                <a:solidFill>
                  <a:srgbClr val="FF0000"/>
                </a:solidFill>
              </a:rPr>
              <a:t>were </a:t>
            </a:r>
            <a:r>
              <a:rPr lang="en-US" altLang="zh-CN" sz="3600" dirty="0" smtClean="0"/>
              <a:t>old now.</a:t>
            </a:r>
            <a:endParaRPr lang="zh-CN" altLang="en-US" sz="3600" dirty="0"/>
          </a:p>
        </p:txBody>
      </p:sp>
      <p:sp>
        <p:nvSpPr>
          <p:cNvPr id="16" name="AutoShape 5"/>
          <p:cNvSpPr>
            <a:spLocks/>
          </p:cNvSpPr>
          <p:nvPr/>
        </p:nvSpPr>
        <p:spPr bwMode="auto">
          <a:xfrm flipH="1">
            <a:off x="5174207" y="2542885"/>
            <a:ext cx="493518" cy="2326828"/>
          </a:xfrm>
          <a:prstGeom prst="rightBrace">
            <a:avLst>
              <a:gd name="adj1" fmla="val 8333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363111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3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80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80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80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uiExpand="1" build="p"/>
      <p:bldP spid="13316" grpId="0" animBg="1"/>
      <p:bldP spid="72710" grpId="0"/>
      <p:bldP spid="72711" grpId="0"/>
      <p:bldP spid="2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与</a:t>
            </a:r>
            <a:r>
              <a:rPr lang="en-US" altLang="zh-CN" dirty="0" smtClean="0"/>
              <a:t>then</a:t>
            </a:r>
            <a:r>
              <a:rPr lang="zh-CN" altLang="en-US" dirty="0" smtClean="0"/>
              <a:t>一样表达</a:t>
            </a:r>
            <a:r>
              <a:rPr lang="zh-CN" altLang="en-US" b="1" dirty="0" smtClean="0">
                <a:solidFill>
                  <a:srgbClr val="FF0000"/>
                </a:solidFill>
              </a:rPr>
              <a:t>过去</a:t>
            </a:r>
            <a:r>
              <a:rPr lang="zh-CN" altLang="en-US" dirty="0" smtClean="0"/>
              <a:t>的时间词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539022"/>
            <a:ext cx="7886700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en-US" altLang="zh-CN" sz="4000" dirty="0"/>
          </a:p>
          <a:p>
            <a:pPr marL="0" indent="0">
              <a:buNone/>
            </a:pPr>
            <a:r>
              <a:rPr lang="en-US" altLang="zh-CN" sz="4000" dirty="0" smtClean="0"/>
              <a:t>Yesterday</a:t>
            </a:r>
          </a:p>
          <a:p>
            <a:pPr marL="0" indent="0">
              <a:buNone/>
            </a:pPr>
            <a:endParaRPr lang="en-US" altLang="zh-CN" sz="4000" dirty="0" smtClean="0"/>
          </a:p>
          <a:p>
            <a:pPr marL="0" indent="0">
              <a:buNone/>
            </a:pPr>
            <a:r>
              <a:rPr lang="en-US" altLang="zh-CN" sz="4000" dirty="0" smtClean="0"/>
              <a:t>last year/week…</a:t>
            </a:r>
          </a:p>
          <a:p>
            <a:pPr marL="0" indent="0">
              <a:buNone/>
            </a:pPr>
            <a:endParaRPr lang="en-US" altLang="zh-CN" sz="4000" dirty="0" smtClean="0"/>
          </a:p>
          <a:p>
            <a:pPr marL="0" indent="0">
              <a:buNone/>
            </a:pPr>
            <a:r>
              <a:rPr lang="en-US" altLang="zh-CN" sz="4000" dirty="0" smtClean="0"/>
              <a:t>1988/2001…</a:t>
            </a:r>
          </a:p>
          <a:p>
            <a:pPr marL="0" indent="0">
              <a:buNone/>
            </a:pPr>
            <a:endParaRPr lang="en-US" altLang="zh-CN" sz="4000" dirty="0" smtClean="0"/>
          </a:p>
          <a:p>
            <a:pPr marL="0" indent="0">
              <a:buNone/>
            </a:pPr>
            <a:r>
              <a:rPr lang="en-US" altLang="zh-CN" sz="4000" dirty="0" smtClean="0"/>
              <a:t>…</a:t>
            </a:r>
          </a:p>
          <a:p>
            <a:pPr marL="0" indent="0">
              <a:buNone/>
            </a:pPr>
            <a:endParaRPr lang="zh-CN" altLang="en-US" sz="4000" dirty="0"/>
          </a:p>
        </p:txBody>
      </p:sp>
      <p:sp>
        <p:nvSpPr>
          <p:cNvPr id="4" name="文本框 3"/>
          <p:cNvSpPr txBox="1"/>
          <p:nvPr/>
        </p:nvSpPr>
        <p:spPr>
          <a:xfrm>
            <a:off x="3822263" y="1973708"/>
            <a:ext cx="4543816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Yesterday</a:t>
            </a:r>
            <a:r>
              <a:rPr lang="en-US" altLang="zh-CN" sz="3600" dirty="0" smtClean="0"/>
              <a:t>  </a:t>
            </a:r>
            <a:r>
              <a:rPr lang="en-US" altLang="zh-CN" sz="3600" dirty="0" smtClean="0">
                <a:solidFill>
                  <a:srgbClr val="0070C0"/>
                </a:solidFill>
              </a:rPr>
              <a:t>was </a:t>
            </a:r>
            <a:r>
              <a:rPr lang="en-US" altLang="zh-CN" sz="3600" dirty="0" smtClean="0"/>
              <a:t>Sunday.</a:t>
            </a:r>
            <a:endParaRPr lang="zh-CN" altLang="en-US" sz="3600" dirty="0"/>
          </a:p>
        </p:txBody>
      </p:sp>
      <p:sp>
        <p:nvSpPr>
          <p:cNvPr id="5" name="文本框 4"/>
          <p:cNvSpPr txBox="1"/>
          <p:nvPr/>
        </p:nvSpPr>
        <p:spPr>
          <a:xfrm>
            <a:off x="3971533" y="3002684"/>
            <a:ext cx="5022341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600" dirty="0" smtClean="0"/>
              <a:t>I </a:t>
            </a:r>
            <a:r>
              <a:rPr lang="en-US" altLang="zh-CN" sz="3600" dirty="0" smtClean="0">
                <a:solidFill>
                  <a:srgbClr val="0070C0"/>
                </a:solidFill>
              </a:rPr>
              <a:t>was</a:t>
            </a:r>
            <a:r>
              <a:rPr lang="en-US" altLang="zh-CN" sz="3600" dirty="0" smtClean="0"/>
              <a:t> in Beijing </a:t>
            </a:r>
            <a:r>
              <a:rPr lang="en-US" altLang="zh-CN" sz="3600" dirty="0" smtClean="0">
                <a:solidFill>
                  <a:srgbClr val="FF0000"/>
                </a:solidFill>
              </a:rPr>
              <a:t>last week</a:t>
            </a:r>
            <a:r>
              <a:rPr lang="en-US" altLang="zh-CN" sz="3600" dirty="0" smtClean="0"/>
              <a:t>.</a:t>
            </a:r>
            <a:endParaRPr lang="zh-CN" altLang="en-US" sz="3600" dirty="0"/>
          </a:p>
        </p:txBody>
      </p:sp>
      <p:sp>
        <p:nvSpPr>
          <p:cNvPr id="6" name="文本框 5"/>
          <p:cNvSpPr txBox="1"/>
          <p:nvPr/>
        </p:nvSpPr>
        <p:spPr>
          <a:xfrm>
            <a:off x="3822263" y="4031660"/>
            <a:ext cx="4543816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600" dirty="0" smtClean="0"/>
              <a:t>They </a:t>
            </a:r>
            <a:r>
              <a:rPr lang="en-US" altLang="zh-CN" sz="3600" dirty="0" smtClean="0">
                <a:solidFill>
                  <a:srgbClr val="0070C0"/>
                </a:solidFill>
              </a:rPr>
              <a:t>were</a:t>
            </a:r>
            <a:r>
              <a:rPr lang="en-US" altLang="zh-CN" sz="3600" dirty="0" smtClean="0"/>
              <a:t> two in </a:t>
            </a:r>
            <a:r>
              <a:rPr lang="en-US" altLang="zh-CN" sz="3600" dirty="0" smtClean="0">
                <a:solidFill>
                  <a:srgbClr val="FF0000"/>
                </a:solidFill>
              </a:rPr>
              <a:t>2001</a:t>
            </a:r>
            <a:r>
              <a:rPr lang="en-US" altLang="zh-CN" sz="3600" dirty="0" smtClean="0"/>
              <a:t>.</a:t>
            </a:r>
            <a:endParaRPr lang="zh-CN" altLang="en-US" sz="3600" dirty="0"/>
          </a:p>
        </p:txBody>
      </p:sp>
    </p:spTree>
    <p:extLst>
      <p:ext uri="{BB962C8B-B14F-4D97-AF65-F5344CB8AC3E}">
        <p14:creationId xmlns="" xmlns:p14="http://schemas.microsoft.com/office/powerpoint/2010/main" val="170793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5471" y="0"/>
            <a:ext cx="9513631" cy="1325563"/>
          </a:xfrm>
        </p:spPr>
        <p:txBody>
          <a:bodyPr>
            <a:normAutofit/>
          </a:bodyPr>
          <a:lstStyle/>
          <a:p>
            <a:r>
              <a:rPr lang="en-US" altLang="zh-CN" sz="3600" dirty="0" smtClean="0"/>
              <a:t>Look and say: </a:t>
            </a:r>
            <a:br>
              <a:rPr lang="en-US" altLang="zh-CN" sz="3600" dirty="0" smtClean="0"/>
            </a:br>
            <a:r>
              <a:rPr lang="en-US" altLang="zh-CN" sz="3600" dirty="0" smtClean="0"/>
              <a:t>What are they talking about?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ontrols>
      <p:control spid="3096" name="ShockwaveFlash1" r:id="rId2" imgW="8111199" imgH="5409524"/>
    </p:controls>
    <p:extLst>
      <p:ext uri="{BB962C8B-B14F-4D97-AF65-F5344CB8AC3E}">
        <p14:creationId xmlns="" xmlns:p14="http://schemas.microsoft.com/office/powerpoint/2010/main" val="38696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5444" y="249237"/>
            <a:ext cx="8515350" cy="1325563"/>
          </a:xfrm>
        </p:spPr>
        <p:txBody>
          <a:bodyPr/>
          <a:lstStyle/>
          <a:p>
            <a:r>
              <a:rPr lang="en-US" altLang="zh-CN" dirty="0" smtClean="0"/>
              <a:t>Listen and say. Then role-play.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ontrols>
      <p:control spid="4116" name="ShockwaveFlash1" r:id="rId2" imgW="7763959" imgH="4926416"/>
    </p:controls>
    <p:extLst>
      <p:ext uri="{BB962C8B-B14F-4D97-AF65-F5344CB8AC3E}">
        <p14:creationId xmlns="" xmlns:p14="http://schemas.microsoft.com/office/powerpoint/2010/main" val="365187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8" y="979488"/>
            <a:ext cx="9085262" cy="587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9144000" cy="97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4655594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214438"/>
            <a:ext cx="2722563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Rectangle 8"/>
          <p:cNvSpPr>
            <a:spLocks noGrp="1" noChangeArrowheads="1"/>
          </p:cNvSpPr>
          <p:nvPr>
            <p:ph type="title"/>
          </p:nvPr>
        </p:nvSpPr>
        <p:spPr>
          <a:xfrm>
            <a:off x="4092575" y="1436688"/>
            <a:ext cx="4465638" cy="1143000"/>
          </a:xfrm>
          <a:noFill/>
        </p:spPr>
        <p:txBody>
          <a:bodyPr/>
          <a:lstStyle/>
          <a:p>
            <a:pPr eaLnBrk="1" hangingPunct="1"/>
            <a:r>
              <a:rPr lang="en-US" altLang="zh-CN" sz="48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It </a:t>
            </a:r>
            <a:r>
              <a:rPr lang="en-US" altLang="zh-CN" sz="4800" dirty="0" smtClean="0">
                <a:latin typeface="Times New Roman" panose="02020603050405020304" pitchFamily="18" charset="0"/>
              </a:rPr>
              <a:t>___</a:t>
            </a:r>
            <a:r>
              <a:rPr lang="en-US" altLang="zh-CN" sz="4800" dirty="0" smtClean="0">
                <a:solidFill>
                  <a:schemeClr val="accent1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48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____</a:t>
            </a:r>
            <a:r>
              <a:rPr lang="en-US" altLang="zh-CN" sz="4800" dirty="0" smtClean="0">
                <a:solidFill>
                  <a:schemeClr val="accent1"/>
                </a:solidFill>
                <a:latin typeface="Times New Roman" panose="02020603050405020304" pitchFamily="18" charset="0"/>
              </a:rPr>
              <a:t>then</a:t>
            </a:r>
            <a:r>
              <a:rPr lang="en-US" altLang="zh-CN" sz="48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22532" name="Rectangle 9"/>
          <p:cNvSpPr>
            <a:spLocks noChangeArrowheads="1"/>
          </p:cNvSpPr>
          <p:nvPr/>
        </p:nvSpPr>
        <p:spPr bwMode="auto">
          <a:xfrm>
            <a:off x="4092575" y="4615219"/>
            <a:ext cx="44656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 </a:t>
            </a:r>
            <a:r>
              <a:rPr kumimoji="1" lang="en-US" altLang="zh-CN" sz="4800" dirty="0" smtClean="0">
                <a:latin typeface="Times New Roman" panose="02020603050405020304" pitchFamily="18" charset="0"/>
                <a:ea typeface="-소망B"/>
                <a:cs typeface="-소망B"/>
              </a:rPr>
              <a:t>it___ </a:t>
            </a:r>
            <a:r>
              <a:rPr kumimoji="1" lang="en-US" altLang="zh-CN" sz="4800" dirty="0">
                <a:latin typeface="Times New Roman" panose="02020603050405020304" pitchFamily="18" charset="0"/>
                <a:ea typeface="-소망B"/>
                <a:cs typeface="-소망B"/>
              </a:rPr>
              <a:t>____.</a:t>
            </a:r>
          </a:p>
        </p:txBody>
      </p:sp>
      <p:sp>
        <p:nvSpPr>
          <p:cNvPr id="36874" name="Rectangle 10"/>
          <p:cNvSpPr>
            <a:spLocks noChangeArrowheads="1"/>
          </p:cNvSpPr>
          <p:nvPr/>
        </p:nvSpPr>
        <p:spPr bwMode="auto">
          <a:xfrm>
            <a:off x="5857875" y="1571625"/>
            <a:ext cx="935038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>
                <a:latin typeface="Times New Roman" panose="02020603050405020304" pitchFamily="18" charset="0"/>
                <a:ea typeface="-소망B"/>
                <a:cs typeface="-소망B"/>
              </a:rPr>
              <a:t>fat</a:t>
            </a:r>
          </a:p>
        </p:txBody>
      </p:sp>
      <p:sp>
        <p:nvSpPr>
          <p:cNvPr id="36875" name="Rectangle 11"/>
          <p:cNvSpPr>
            <a:spLocks noChangeArrowheads="1"/>
          </p:cNvSpPr>
          <p:nvPr/>
        </p:nvSpPr>
        <p:spPr bwMode="auto">
          <a:xfrm>
            <a:off x="6911169" y="4758888"/>
            <a:ext cx="1152525" cy="85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>
                <a:latin typeface="Times New Roman" panose="02020603050405020304" pitchFamily="18" charset="0"/>
                <a:ea typeface="-소망B"/>
                <a:cs typeface="-소망B"/>
              </a:rPr>
              <a:t>thin</a:t>
            </a:r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4640547" y="1571624"/>
            <a:ext cx="1217328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was</a:t>
            </a:r>
            <a:endParaRPr kumimoji="1" lang="en-US" altLang="zh-CN" sz="4800" dirty="0">
              <a:solidFill>
                <a:srgbClr val="FF0000"/>
              </a:solidFill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6075493" y="4758888"/>
            <a:ext cx="1217328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is</a:t>
            </a:r>
            <a:endParaRPr kumimoji="1" lang="en-US" altLang="zh-CN" sz="4800" dirty="0">
              <a:solidFill>
                <a:srgbClr val="FF0000"/>
              </a:solidFill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167592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4" grpId="0"/>
      <p:bldP spid="36875" grpId="0"/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5" y="1214438"/>
            <a:ext cx="1871663" cy="509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1785938"/>
            <a:ext cx="1133475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4714875"/>
            <a:ext cx="11049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Rectangle 8"/>
          <p:cNvSpPr>
            <a:spLocks noGrp="1" noChangeArrowheads="1"/>
          </p:cNvSpPr>
          <p:nvPr>
            <p:ph type="title"/>
          </p:nvPr>
        </p:nvSpPr>
        <p:spPr>
          <a:xfrm>
            <a:off x="3706813" y="1412875"/>
            <a:ext cx="5508625" cy="1143000"/>
          </a:xfrm>
          <a:noFill/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44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They </a:t>
            </a:r>
            <a:r>
              <a:rPr lang="en-US" altLang="zh-CN" sz="4400" dirty="0" smtClean="0">
                <a:latin typeface="Times New Roman" panose="02020603050405020304" pitchFamily="18" charset="0"/>
              </a:rPr>
              <a:t>_____</a:t>
            </a:r>
            <a:r>
              <a:rPr lang="en-US" altLang="zh-CN" sz="4400" dirty="0" smtClean="0">
                <a:solidFill>
                  <a:schemeClr val="accent1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44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______</a:t>
            </a:r>
            <a:r>
              <a:rPr lang="en-US" altLang="zh-CN" sz="4400" dirty="0" smtClean="0">
                <a:solidFill>
                  <a:schemeClr val="accent1"/>
                </a:solidFill>
                <a:latin typeface="Times New Roman" panose="02020603050405020304" pitchFamily="18" charset="0"/>
              </a:rPr>
              <a:t>then</a:t>
            </a:r>
            <a:r>
              <a:rPr lang="en-US" altLang="zh-CN" sz="44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23558" name="Rectangle 9"/>
          <p:cNvSpPr>
            <a:spLocks noChangeArrowheads="1"/>
          </p:cNvSpPr>
          <p:nvPr/>
        </p:nvSpPr>
        <p:spPr bwMode="auto">
          <a:xfrm>
            <a:off x="3779838" y="4652963"/>
            <a:ext cx="50768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 </a:t>
            </a:r>
            <a:r>
              <a:rPr kumimoji="1" lang="en-US" altLang="zh-CN" sz="4800" dirty="0">
                <a:latin typeface="Times New Roman" panose="02020603050405020304" pitchFamily="18" charset="0"/>
                <a:ea typeface="-소망B"/>
                <a:cs typeface="-소망B"/>
              </a:rPr>
              <a:t>they </a:t>
            </a:r>
            <a:r>
              <a:rPr kumimoji="1" lang="en-US" altLang="zh-CN" sz="4800" dirty="0" smtClean="0">
                <a:latin typeface="Times New Roman" panose="02020603050405020304" pitchFamily="18" charset="0"/>
                <a:ea typeface="-소망B"/>
                <a:cs typeface="-소망B"/>
              </a:rPr>
              <a:t>___</a:t>
            </a:r>
            <a:r>
              <a:rPr kumimoji="1" lang="en-US" altLang="zh-CN" sz="4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-소망B"/>
                <a:cs typeface="-소망B"/>
              </a:rPr>
              <a:t> </a:t>
            </a:r>
            <a:r>
              <a:rPr kumimoji="1" lang="en-US" altLang="zh-CN" sz="4800" dirty="0" smtClean="0">
                <a:latin typeface="Times New Roman" panose="02020603050405020304" pitchFamily="18" charset="0"/>
                <a:ea typeface="-소망B"/>
                <a:cs typeface="-소망B"/>
              </a:rPr>
              <a:t>____.</a:t>
            </a:r>
            <a:endParaRPr kumimoji="1" lang="en-US" altLang="zh-CN" sz="48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6200775" y="1412875"/>
            <a:ext cx="1800225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>
                <a:latin typeface="Times New Roman" panose="02020603050405020304" pitchFamily="18" charset="0"/>
                <a:ea typeface="-소망B"/>
                <a:cs typeface="-소망B"/>
              </a:rPr>
              <a:t>young</a:t>
            </a:r>
          </a:p>
        </p:txBody>
      </p:sp>
      <p:sp>
        <p:nvSpPr>
          <p:cNvPr id="37899" name="Rectangle 11"/>
          <p:cNvSpPr>
            <a:spLocks noChangeArrowheads="1"/>
          </p:cNvSpPr>
          <p:nvPr/>
        </p:nvSpPr>
        <p:spPr bwMode="auto">
          <a:xfrm>
            <a:off x="7632700" y="4783137"/>
            <a:ext cx="1223963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>
                <a:latin typeface="Times New Roman" panose="02020603050405020304" pitchFamily="18" charset="0"/>
                <a:ea typeface="-소망B"/>
                <a:cs typeface="-소망B"/>
              </a:rPr>
              <a:t>old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4883304" y="1412875"/>
            <a:ext cx="1434946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were</a:t>
            </a:r>
            <a:endParaRPr kumimoji="1" lang="en-US" altLang="zh-CN" sz="4800" dirty="0">
              <a:solidFill>
                <a:srgbClr val="FF0000"/>
              </a:solidFill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6433071" y="4796631"/>
            <a:ext cx="1217328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are</a:t>
            </a:r>
            <a:endParaRPr kumimoji="1" lang="en-US" altLang="zh-CN" sz="4800" dirty="0">
              <a:solidFill>
                <a:srgbClr val="FF0000"/>
              </a:solidFill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009102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8" grpId="0"/>
      <p:bldP spid="37899" grpId="0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1143000"/>
            <a:ext cx="184785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5" y="1857375"/>
            <a:ext cx="1133475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5" y="4572000"/>
            <a:ext cx="11049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Rectangle 8"/>
          <p:cNvSpPr>
            <a:spLocks noGrp="1" noChangeArrowheads="1"/>
          </p:cNvSpPr>
          <p:nvPr>
            <p:ph type="title"/>
          </p:nvPr>
        </p:nvSpPr>
        <p:spPr>
          <a:xfrm>
            <a:off x="4175125" y="1412875"/>
            <a:ext cx="4826000" cy="1143000"/>
          </a:xfrm>
          <a:noFill/>
        </p:spPr>
        <p:txBody>
          <a:bodyPr/>
          <a:lstStyle/>
          <a:p>
            <a:pPr eaLnBrk="1" hangingPunct="1"/>
            <a:r>
              <a:rPr lang="en-US" altLang="zh-CN" sz="4400" smtClean="0">
                <a:solidFill>
                  <a:schemeClr val="tx1"/>
                </a:solidFill>
                <a:latin typeface="Times New Roman" panose="02020603050405020304" pitchFamily="18" charset="0"/>
              </a:rPr>
              <a:t>It ____  ______</a:t>
            </a:r>
            <a:r>
              <a:rPr lang="en-US" altLang="zh-CN" sz="4400" smtClean="0">
                <a:solidFill>
                  <a:schemeClr val="accent1"/>
                </a:solidFill>
                <a:latin typeface="Times New Roman" panose="02020603050405020304" pitchFamily="18" charset="0"/>
              </a:rPr>
              <a:t>then</a:t>
            </a:r>
            <a:r>
              <a:rPr lang="en-US" altLang="zh-CN" sz="4400" smtClean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24582" name="Rectangle 9"/>
          <p:cNvSpPr>
            <a:spLocks noChangeArrowheads="1"/>
          </p:cNvSpPr>
          <p:nvPr/>
        </p:nvSpPr>
        <p:spPr bwMode="auto">
          <a:xfrm>
            <a:off x="4175125" y="4652963"/>
            <a:ext cx="482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 </a:t>
            </a:r>
            <a:r>
              <a:rPr kumimoji="1" lang="en-US" altLang="zh-CN" sz="4800" dirty="0" smtClean="0">
                <a:latin typeface="Times New Roman" panose="02020603050405020304" pitchFamily="18" charset="0"/>
                <a:ea typeface="-소망B"/>
                <a:cs typeface="-소망B"/>
              </a:rPr>
              <a:t>it __</a:t>
            </a:r>
            <a:r>
              <a:rPr kumimoji="1" lang="en-US" altLang="zh-CN" sz="48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 </a:t>
            </a:r>
            <a:r>
              <a:rPr kumimoji="1" lang="en-US" altLang="zh-CN" sz="4800" dirty="0" smtClean="0">
                <a:latin typeface="Times New Roman" panose="02020603050405020304" pitchFamily="18" charset="0"/>
                <a:ea typeface="-소망B"/>
                <a:cs typeface="-소망B"/>
              </a:rPr>
              <a:t>_____.</a:t>
            </a:r>
            <a:endParaRPr kumimoji="1" lang="en-US" altLang="zh-CN" sz="48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38922" name="Rectangle 10"/>
          <p:cNvSpPr>
            <a:spLocks noChangeArrowheads="1"/>
          </p:cNvSpPr>
          <p:nvPr/>
        </p:nvSpPr>
        <p:spPr bwMode="auto">
          <a:xfrm>
            <a:off x="6264275" y="1557338"/>
            <a:ext cx="1655763" cy="85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>
                <a:latin typeface="Times New Roman" panose="02020603050405020304" pitchFamily="18" charset="0"/>
                <a:ea typeface="-소망B"/>
                <a:cs typeface="-소망B"/>
              </a:rPr>
              <a:t>short</a:t>
            </a:r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4751388" y="1557338"/>
            <a:ext cx="1152525" cy="85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>
                <a:solidFill>
                  <a:srgbClr val="FF33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was</a:t>
            </a:r>
          </a:p>
        </p:txBody>
      </p:sp>
      <p:sp>
        <p:nvSpPr>
          <p:cNvPr id="38924" name="Rectangle 12"/>
          <p:cNvSpPr>
            <a:spLocks noChangeArrowheads="1"/>
          </p:cNvSpPr>
          <p:nvPr/>
        </p:nvSpPr>
        <p:spPr bwMode="auto">
          <a:xfrm>
            <a:off x="6982974" y="4768413"/>
            <a:ext cx="1584325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>
                <a:latin typeface="Times New Roman" panose="02020603050405020304" pitchFamily="18" charset="0"/>
                <a:ea typeface="-소망B"/>
                <a:cs typeface="-소망B"/>
              </a:rPr>
              <a:t>long</a:t>
            </a: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6022975" y="4796632"/>
            <a:ext cx="1152525" cy="85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 smtClean="0">
                <a:solidFill>
                  <a:srgbClr val="FF33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is</a:t>
            </a:r>
            <a:endParaRPr kumimoji="1" lang="en-US" altLang="zh-CN" sz="4800" dirty="0">
              <a:solidFill>
                <a:srgbClr val="FF3300"/>
              </a:solidFill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951463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2" grpId="0"/>
      <p:bldP spid="38923" grpId="0"/>
      <p:bldP spid="38924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13" y="857250"/>
            <a:ext cx="1797050" cy="488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1685925"/>
            <a:ext cx="1133475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4071938"/>
            <a:ext cx="11049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Rectangle 8"/>
          <p:cNvSpPr>
            <a:spLocks noGrp="1" noChangeArrowheads="1"/>
          </p:cNvSpPr>
          <p:nvPr>
            <p:ph type="title"/>
          </p:nvPr>
        </p:nvSpPr>
        <p:spPr>
          <a:xfrm>
            <a:off x="3708400" y="1412875"/>
            <a:ext cx="5435600" cy="1143000"/>
          </a:xfrm>
          <a:noFill/>
        </p:spPr>
        <p:txBody>
          <a:bodyPr/>
          <a:lstStyle/>
          <a:p>
            <a:pPr eaLnBrk="1" hangingPunct="1"/>
            <a:r>
              <a:rPr lang="en-US" altLang="zh-CN" sz="4400" smtClean="0">
                <a:solidFill>
                  <a:schemeClr val="tx1"/>
                </a:solidFill>
                <a:latin typeface="Times New Roman" panose="02020603050405020304" pitchFamily="18" charset="0"/>
              </a:rPr>
              <a:t>They _____ _____</a:t>
            </a:r>
            <a:r>
              <a:rPr lang="en-US" altLang="zh-CN" sz="4400" smtClean="0">
                <a:solidFill>
                  <a:schemeClr val="accent1"/>
                </a:solidFill>
                <a:latin typeface="Times New Roman" panose="02020603050405020304" pitchFamily="18" charset="0"/>
              </a:rPr>
              <a:t>then</a:t>
            </a:r>
            <a:r>
              <a:rPr lang="en-US" altLang="zh-CN" sz="4400" smtClean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25606" name="Rectangle 9"/>
          <p:cNvSpPr>
            <a:spLocks noChangeArrowheads="1"/>
          </p:cNvSpPr>
          <p:nvPr/>
        </p:nvSpPr>
        <p:spPr bwMode="auto">
          <a:xfrm>
            <a:off x="3708400" y="4652963"/>
            <a:ext cx="5435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 </a:t>
            </a:r>
            <a:r>
              <a:rPr kumimoji="1" lang="en-US" altLang="zh-CN" sz="4800" dirty="0">
                <a:latin typeface="Times New Roman" panose="02020603050405020304" pitchFamily="18" charset="0"/>
                <a:ea typeface="-소망B"/>
                <a:cs typeface="-소망B"/>
              </a:rPr>
              <a:t>they ___</a:t>
            </a:r>
            <a:r>
              <a:rPr kumimoji="1" lang="en-US" altLang="zh-CN" sz="4800" dirty="0">
                <a:solidFill>
                  <a:schemeClr val="accent1"/>
                </a:solidFill>
                <a:latin typeface="Times New Roman" panose="02020603050405020304" pitchFamily="18" charset="0"/>
                <a:ea typeface="-소망B"/>
                <a:cs typeface="-소망B"/>
              </a:rPr>
              <a:t> </a:t>
            </a:r>
            <a:r>
              <a:rPr kumimoji="1" lang="en-US" altLang="zh-CN" sz="4800" dirty="0">
                <a:latin typeface="Times New Roman" panose="02020603050405020304" pitchFamily="18" charset="0"/>
                <a:ea typeface="-소망B"/>
                <a:cs typeface="-소망B"/>
              </a:rPr>
              <a:t>____.</a:t>
            </a: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5003800" y="1557338"/>
            <a:ext cx="1439863" cy="85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>
                <a:solidFill>
                  <a:srgbClr val="FF33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were</a:t>
            </a:r>
          </a:p>
        </p:txBody>
      </p:sp>
      <p:sp>
        <p:nvSpPr>
          <p:cNvPr id="39947" name="Rectangle 11"/>
          <p:cNvSpPr>
            <a:spLocks noChangeArrowheads="1"/>
          </p:cNvSpPr>
          <p:nvPr/>
        </p:nvSpPr>
        <p:spPr bwMode="auto">
          <a:xfrm>
            <a:off x="6372225" y="4797425"/>
            <a:ext cx="1439863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>
                <a:solidFill>
                  <a:srgbClr val="FF33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are</a:t>
            </a:r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6516688" y="1557338"/>
            <a:ext cx="1439862" cy="85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>
                <a:latin typeface="Times New Roman" panose="02020603050405020304" pitchFamily="18" charset="0"/>
                <a:ea typeface="-소망B"/>
                <a:cs typeface="-소망B"/>
              </a:rPr>
              <a:t>short</a:t>
            </a:r>
          </a:p>
        </p:txBody>
      </p:sp>
      <p:sp>
        <p:nvSpPr>
          <p:cNvPr id="39949" name="Rectangle 13"/>
          <p:cNvSpPr>
            <a:spLocks noChangeArrowheads="1"/>
          </p:cNvSpPr>
          <p:nvPr/>
        </p:nvSpPr>
        <p:spPr bwMode="auto">
          <a:xfrm>
            <a:off x="7451725" y="4797425"/>
            <a:ext cx="1152525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>
                <a:latin typeface="Times New Roman" panose="02020603050405020304" pitchFamily="18" charset="0"/>
                <a:ea typeface="-소망B"/>
                <a:cs typeface="-소망B"/>
              </a:rPr>
              <a:t>tall</a:t>
            </a:r>
          </a:p>
        </p:txBody>
      </p:sp>
    </p:spTree>
    <p:extLst>
      <p:ext uri="{BB962C8B-B14F-4D97-AF65-F5344CB8AC3E}">
        <p14:creationId xmlns="" xmlns:p14="http://schemas.microsoft.com/office/powerpoint/2010/main" val="40298132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9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9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6481593" y="447652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</a:p>
        </p:txBody>
      </p:sp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1352784" y="422677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658793" y="461857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928037" y="23201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072246" y="23201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1778263" y="32016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940782" y="34939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4705206" y="4494557"/>
            <a:ext cx="461942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  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She____ ___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4469583"/>
            <a:ext cx="557778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She ____ _____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939482" y="4687140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3277" t="6567" r="30440" b="36319"/>
          <a:stretch/>
        </p:blipFill>
        <p:spPr>
          <a:xfrm>
            <a:off x="919506" y="1582313"/>
            <a:ext cx="2160369" cy="255154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0448" t="15018" r="40597" b="41773"/>
          <a:stretch/>
        </p:blipFill>
        <p:spPr>
          <a:xfrm>
            <a:off x="5899966" y="1178444"/>
            <a:ext cx="2081631" cy="3163422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958365" y="4712114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4788625" y="5376806"/>
            <a:ext cx="461942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  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Her hair__ 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83419" y="5351832"/>
            <a:ext cx="557778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Her hair___ ___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810893" y="5654558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799489" y="5612583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80457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22" grpId="0"/>
      <p:bldP spid="2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6481593" y="447652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</a:p>
        </p:txBody>
      </p:sp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1352784" y="422677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658793" y="461857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928037" y="23201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072246" y="23201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1778263" y="32016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940782" y="34939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4705206" y="4494557"/>
            <a:ext cx="461942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 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He____ ___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4469583"/>
            <a:ext cx="557778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He ____ _____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939482" y="4687140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78996" y="4712114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4788625" y="5376806"/>
            <a:ext cx="461942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  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His hair__ 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83419" y="5351832"/>
            <a:ext cx="557778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His hair___ ___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810893" y="5654558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799489" y="5612583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9158"/>
          <a:stretch/>
        </p:blipFill>
        <p:spPr>
          <a:xfrm>
            <a:off x="6087605" y="1230113"/>
            <a:ext cx="1969281" cy="321449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536" y="1457393"/>
            <a:ext cx="2135002" cy="284555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7367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22" grpId="0"/>
      <p:bldP spid="2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6481593" y="447652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</a:p>
        </p:txBody>
      </p:sp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1352784" y="422677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658793" y="461857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928037" y="23201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072246" y="23201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1778263" y="32016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940782" y="34939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4705206" y="4494557"/>
            <a:ext cx="461942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 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She____ ___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4469583"/>
            <a:ext cx="557778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She ____ _____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939482" y="4687140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78996" y="4712114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4788625" y="5376806"/>
            <a:ext cx="461942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  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Her hair__ 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83419" y="5351832"/>
            <a:ext cx="557778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Her hair___ ___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810893" y="5654558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799489" y="5612583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954" y="1285770"/>
            <a:ext cx="2468815" cy="329046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4329" t="14347" r="16268" b="25653"/>
          <a:stretch/>
        </p:blipFill>
        <p:spPr>
          <a:xfrm>
            <a:off x="5161115" y="1237450"/>
            <a:ext cx="3423327" cy="347519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36332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22" grpId="0"/>
      <p:bldP spid="2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6481593" y="447652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</a:p>
        </p:txBody>
      </p:sp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1352784" y="422677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658793" y="461857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928037" y="23201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072246" y="23201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1778263" y="32016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940782" y="34939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4705206" y="4494557"/>
            <a:ext cx="461942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 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I ____ ___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4469583"/>
            <a:ext cx="557778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I ____ _____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216010" y="4687140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am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75402" y="4734041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4729631" y="5715000"/>
            <a:ext cx="461942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My hair__ 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___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29496" y="5715000"/>
            <a:ext cx="557778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My 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hair ___ 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___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420086" y="5967778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739546" y="5932557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41784" y="1433015"/>
            <a:ext cx="2165440" cy="242930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dirty="0" smtClean="0">
                <a:solidFill>
                  <a:schemeClr val="tx1"/>
                </a:solidFill>
              </a:rPr>
              <a:t>?</a:t>
            </a:r>
            <a:endParaRPr lang="zh-CN" altLang="en-US" sz="8000" dirty="0">
              <a:solidFill>
                <a:schemeClr val="tx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125057" y="1294043"/>
            <a:ext cx="2165440" cy="26142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dirty="0" smtClean="0">
                <a:solidFill>
                  <a:schemeClr val="tx1"/>
                </a:solidFill>
              </a:rPr>
              <a:t>?</a:t>
            </a:r>
            <a:endParaRPr lang="zh-CN" altLang="en-US" sz="8000" dirty="0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364" y="4146416"/>
            <a:ext cx="29292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Look! It’s me. </a:t>
            </a:r>
          </a:p>
        </p:txBody>
      </p:sp>
      <p:sp>
        <p:nvSpPr>
          <p:cNvPr id="25" name="Rectangle 9"/>
          <p:cNvSpPr>
            <a:spLocks noChangeArrowheads="1"/>
          </p:cNvSpPr>
          <p:nvPr/>
        </p:nvSpPr>
        <p:spPr bwMode="auto">
          <a:xfrm>
            <a:off x="4705206" y="5089407"/>
            <a:ext cx="461942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 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I ____ ___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26" name="Rectangle 10"/>
          <p:cNvSpPr>
            <a:spLocks noChangeArrowheads="1"/>
          </p:cNvSpPr>
          <p:nvPr/>
        </p:nvSpPr>
        <p:spPr bwMode="auto">
          <a:xfrm>
            <a:off x="0" y="5064433"/>
            <a:ext cx="557778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I ____ _____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</a:p>
        </p:txBody>
      </p:sp>
      <p:sp>
        <p:nvSpPr>
          <p:cNvPr id="27" name="文本框 13"/>
          <p:cNvSpPr txBox="1"/>
          <p:nvPr/>
        </p:nvSpPr>
        <p:spPr>
          <a:xfrm>
            <a:off x="5216010" y="5281990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am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8" name="文本框 18"/>
          <p:cNvSpPr txBox="1"/>
          <p:nvPr/>
        </p:nvSpPr>
        <p:spPr>
          <a:xfrm>
            <a:off x="475402" y="5328891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4382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22" grpId="0"/>
      <p:bldP spid="23" grpId="0"/>
      <p:bldP spid="27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2068" y="2046108"/>
            <a:ext cx="3108846" cy="28135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1443104" y="2172482"/>
            <a:ext cx="2226291" cy="2660689"/>
          </a:xfrm>
          <a:prstGeom prst="rect">
            <a:avLst/>
          </a:prstGeom>
        </p:spPr>
      </p:pic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6355063" y="1239222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1443104" y="1200607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</a:p>
        </p:txBody>
      </p:sp>
      <p:sp>
        <p:nvSpPr>
          <p:cNvPr id="37" name="Rectangle 9"/>
          <p:cNvSpPr>
            <a:spLocks noChangeArrowheads="1"/>
          </p:cNvSpPr>
          <p:nvPr/>
        </p:nvSpPr>
        <p:spPr bwMode="auto">
          <a:xfrm>
            <a:off x="4235193" y="5509775"/>
            <a:ext cx="504259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  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It ____ ________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38" name="Rectangle 10"/>
          <p:cNvSpPr>
            <a:spLocks noChangeArrowheads="1"/>
          </p:cNvSpPr>
          <p:nvPr/>
        </p:nvSpPr>
        <p:spPr bwMode="auto">
          <a:xfrm>
            <a:off x="463474" y="4954089"/>
            <a:ext cx="50768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It ____ ________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907705" y="5144199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348133" y="5727332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096769" y="5747284"/>
            <a:ext cx="2122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beautiful</a:t>
            </a:r>
            <a:endParaRPr lang="zh-CN" altLang="en-US" sz="4000" dirty="0"/>
          </a:p>
        </p:txBody>
      </p:sp>
      <p:sp>
        <p:nvSpPr>
          <p:cNvPr id="42" name="文本框 41"/>
          <p:cNvSpPr txBox="1"/>
          <p:nvPr/>
        </p:nvSpPr>
        <p:spPr>
          <a:xfrm>
            <a:off x="1982836" y="5144199"/>
            <a:ext cx="2122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beautiful</a:t>
            </a:r>
            <a:endParaRPr lang="zh-CN" altLang="en-US" sz="4000" dirty="0"/>
          </a:p>
        </p:txBody>
      </p:sp>
      <p:cxnSp>
        <p:nvCxnSpPr>
          <p:cNvPr id="43" name="直接连接符 42"/>
          <p:cNvCxnSpPr/>
          <p:nvPr/>
        </p:nvCxnSpPr>
        <p:spPr>
          <a:xfrm>
            <a:off x="655093" y="1253427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1924337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7068546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椭圆 45"/>
          <p:cNvSpPr/>
          <p:nvPr/>
        </p:nvSpPr>
        <p:spPr>
          <a:xfrm>
            <a:off x="1774563" y="111173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6937082" y="114096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573610" y="4383962"/>
            <a:ext cx="1965278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600" dirty="0" smtClean="0"/>
              <a:t>silkworm</a:t>
            </a:r>
            <a:endParaRPr lang="zh-CN" altLang="en-US" sz="3600" dirty="0"/>
          </a:p>
        </p:txBody>
      </p:sp>
      <p:sp>
        <p:nvSpPr>
          <p:cNvPr id="19" name="文本框 18"/>
          <p:cNvSpPr txBox="1"/>
          <p:nvPr/>
        </p:nvSpPr>
        <p:spPr>
          <a:xfrm>
            <a:off x="5911944" y="4378231"/>
            <a:ext cx="1965278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600" dirty="0" smtClean="0"/>
              <a:t>butterfly</a:t>
            </a:r>
            <a:endParaRPr lang="zh-CN" altLang="en-US" sz="3600" dirty="0"/>
          </a:p>
        </p:txBody>
      </p:sp>
    </p:spTree>
    <p:extLst>
      <p:ext uri="{BB962C8B-B14F-4D97-AF65-F5344CB8AC3E}">
        <p14:creationId xmlns="" xmlns:p14="http://schemas.microsoft.com/office/powerpoint/2010/main" val="3996088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8" grpId="0"/>
      <p:bldP spid="39" grpId="0"/>
      <p:bldP spid="40" grpId="0"/>
      <p:bldP spid="41" grpId="0"/>
      <p:bldP spid="42" grpId="0"/>
      <p:bldP spid="46" grpId="0" animBg="1"/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913858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043521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97183469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687927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 descr="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1195" t="4216" b="48852"/>
          <a:stretch/>
        </p:blipFill>
        <p:spPr bwMode="auto">
          <a:xfrm>
            <a:off x="4468761" y="2124548"/>
            <a:ext cx="3349345" cy="2421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6477893" y="1239222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1349084" y="1214247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655093" y="1253427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924337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7068546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1774563" y="111173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6937082" y="114096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Rectangle 9"/>
          <p:cNvSpPr>
            <a:spLocks noChangeArrowheads="1"/>
          </p:cNvSpPr>
          <p:nvPr/>
        </p:nvSpPr>
        <p:spPr bwMode="auto">
          <a:xfrm>
            <a:off x="4715648" y="4632347"/>
            <a:ext cx="416963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400" dirty="0">
                <a:latin typeface="Times New Roman" panose="02020603050405020304" pitchFamily="18" charset="0"/>
                <a:ea typeface="-소망B"/>
                <a:cs typeface="-소망B"/>
              </a:rPr>
              <a:t>  </a:t>
            </a:r>
            <a:r>
              <a:rPr kumimoji="1" lang="en-US" altLang="zh-CN" sz="4400" dirty="0" smtClean="0">
                <a:latin typeface="Times New Roman" panose="02020603050405020304" pitchFamily="18" charset="0"/>
                <a:ea typeface="-소망B"/>
                <a:cs typeface="-소망B"/>
              </a:rPr>
              <a:t>It____</a:t>
            </a:r>
            <a:r>
              <a:rPr kumimoji="1" lang="en-US" altLang="zh-CN" sz="4400" dirty="0">
                <a:latin typeface="Times New Roman" panose="02020603050405020304" pitchFamily="18" charset="0"/>
                <a:ea typeface="-소망B"/>
                <a:cs typeface="-소망B"/>
              </a:rPr>
              <a:t> </a:t>
            </a:r>
            <a:r>
              <a:rPr kumimoji="1" lang="en-US" altLang="zh-CN" sz="4400" dirty="0" smtClean="0">
                <a:latin typeface="Times New Roman" panose="02020603050405020304" pitchFamily="18" charset="0"/>
                <a:ea typeface="-소망B"/>
                <a:cs typeface="-소망B"/>
              </a:rPr>
              <a:t>fat </a:t>
            </a:r>
            <a:r>
              <a:rPr kumimoji="1" lang="en-US" altLang="zh-CN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400" dirty="0" smtClean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  <a:endParaRPr kumimoji="1" lang="en-US" altLang="zh-CN" sz="44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49" name="Rectangle 10"/>
          <p:cNvSpPr>
            <a:spLocks noChangeArrowheads="1"/>
          </p:cNvSpPr>
          <p:nvPr/>
        </p:nvSpPr>
        <p:spPr bwMode="auto">
          <a:xfrm>
            <a:off x="0" y="4581525"/>
            <a:ext cx="50768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400" dirty="0">
                <a:latin typeface="Times New Roman" panose="02020603050405020304" pitchFamily="18" charset="0"/>
                <a:ea typeface="-소망B"/>
                <a:cs typeface="-소망B"/>
              </a:rPr>
              <a:t>   It </a:t>
            </a:r>
            <a:r>
              <a:rPr kumimoji="1" lang="en-US" altLang="zh-CN" sz="4400" dirty="0" smtClean="0">
                <a:latin typeface="Times New Roman" panose="02020603050405020304" pitchFamily="18" charset="0"/>
                <a:ea typeface="-소망B"/>
                <a:cs typeface="-소망B"/>
              </a:rPr>
              <a:t>____ thin </a:t>
            </a:r>
            <a:r>
              <a:rPr kumimoji="1" lang="en-US" altLang="zh-CN" sz="4400" dirty="0" smtClean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  <a:r>
              <a:rPr kumimoji="1" lang="en-US" altLang="zh-CN" sz="4400" dirty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1078174" y="4813440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803166" y="4810657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pic>
        <p:nvPicPr>
          <p:cNvPr id="16" name="Picture 5" descr="2"/>
          <p:cNvPicPr>
            <a:picLocks noChangeAspect="1" noChangeArrowheads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423" t="4216" r="48447" b="48852"/>
          <a:stretch/>
        </p:blipFill>
        <p:spPr bwMode="auto">
          <a:xfrm>
            <a:off x="884903" y="1967231"/>
            <a:ext cx="3097161" cy="2421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689873" y="2118264"/>
            <a:ext cx="3316406" cy="27353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117083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6" grpId="0" animBg="1"/>
      <p:bldP spid="49" grpId="0"/>
      <p:bldP spid="50" grpId="0"/>
      <p:bldP spid="51" grpId="0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939" y="2964681"/>
            <a:ext cx="2174733" cy="21747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0657" y="2092697"/>
            <a:ext cx="1954382" cy="3290888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774563" y="2934966"/>
            <a:ext cx="4241944" cy="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flipH="1">
            <a:off x="2715904" y="2111413"/>
            <a:ext cx="6682" cy="906131"/>
          </a:xfrm>
          <a:prstGeom prst="straightConnector1">
            <a:avLst/>
          </a:prstGeom>
          <a:ln w="28575"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6477893" y="1239222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</a:p>
        </p:txBody>
      </p:sp>
      <p:sp>
        <p:nvSpPr>
          <p:cNvPr id="19" name="Rectangle 14"/>
          <p:cNvSpPr>
            <a:spLocks noChangeArrowheads="1"/>
          </p:cNvSpPr>
          <p:nvPr/>
        </p:nvSpPr>
        <p:spPr bwMode="auto">
          <a:xfrm>
            <a:off x="1349084" y="1214247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</a:p>
        </p:txBody>
      </p:sp>
      <p:cxnSp>
        <p:nvCxnSpPr>
          <p:cNvPr id="35" name="直接连接符 34"/>
          <p:cNvCxnSpPr/>
          <p:nvPr/>
        </p:nvCxnSpPr>
        <p:spPr>
          <a:xfrm>
            <a:off x="1908060" y="2149500"/>
            <a:ext cx="4916456" cy="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9"/>
          <p:cNvSpPr>
            <a:spLocks noChangeArrowheads="1"/>
          </p:cNvSpPr>
          <p:nvPr/>
        </p:nvSpPr>
        <p:spPr bwMode="auto">
          <a:xfrm>
            <a:off x="4701506" y="5286127"/>
            <a:ext cx="461942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400" dirty="0">
                <a:latin typeface="Times New Roman" panose="02020603050405020304" pitchFamily="18" charset="0"/>
                <a:ea typeface="-소망B"/>
                <a:cs typeface="-소망B"/>
              </a:rPr>
              <a:t>  </a:t>
            </a:r>
            <a:r>
              <a:rPr kumimoji="1" lang="en-US" altLang="zh-CN" sz="4400" dirty="0" smtClean="0">
                <a:latin typeface="Times New Roman" panose="02020603050405020304" pitchFamily="18" charset="0"/>
                <a:ea typeface="-소망B"/>
                <a:cs typeface="-소망B"/>
              </a:rPr>
              <a:t>She____ ___</a:t>
            </a:r>
            <a:r>
              <a:rPr kumimoji="1" lang="en-US" altLang="zh-CN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400" dirty="0" smtClean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  <a:endParaRPr kumimoji="1" lang="en-US" altLang="zh-CN" sz="44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39" name="Rectangle 10"/>
          <p:cNvSpPr>
            <a:spLocks noChangeArrowheads="1"/>
          </p:cNvSpPr>
          <p:nvPr/>
        </p:nvSpPr>
        <p:spPr bwMode="auto">
          <a:xfrm>
            <a:off x="309892" y="5261429"/>
            <a:ext cx="50768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400" dirty="0">
                <a:latin typeface="Times New Roman" panose="02020603050405020304" pitchFamily="18" charset="0"/>
                <a:ea typeface="-소망B"/>
                <a:cs typeface="-소망B"/>
              </a:rPr>
              <a:t>S</a:t>
            </a:r>
            <a:r>
              <a:rPr kumimoji="1" lang="en-US" altLang="zh-CN" sz="4400" dirty="0" smtClean="0">
                <a:latin typeface="Times New Roman" panose="02020603050405020304" pitchFamily="18" charset="0"/>
                <a:ea typeface="-소망B"/>
                <a:cs typeface="-소망B"/>
              </a:rPr>
              <a:t>he____ ____</a:t>
            </a:r>
            <a:r>
              <a:rPr kumimoji="1" lang="en-US" altLang="zh-CN" sz="4400" dirty="0" smtClean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  <a:r>
              <a:rPr kumimoji="1" lang="en-US" altLang="zh-CN" sz="4400" dirty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1349084" y="5440702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222503" y="5474314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122747" y="5514968"/>
            <a:ext cx="14604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tall</a:t>
            </a:r>
            <a:endParaRPr lang="zh-CN" altLang="en-US" sz="4000" dirty="0"/>
          </a:p>
        </p:txBody>
      </p:sp>
      <p:sp>
        <p:nvSpPr>
          <p:cNvPr id="44" name="文本框 43"/>
          <p:cNvSpPr txBox="1"/>
          <p:nvPr/>
        </p:nvSpPr>
        <p:spPr>
          <a:xfrm>
            <a:off x="2411766" y="5475876"/>
            <a:ext cx="14604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short</a:t>
            </a:r>
            <a:endParaRPr lang="zh-CN" altLang="en-US" sz="4000" dirty="0"/>
          </a:p>
        </p:txBody>
      </p:sp>
      <p:cxnSp>
        <p:nvCxnSpPr>
          <p:cNvPr id="34" name="直接连接符 33"/>
          <p:cNvCxnSpPr/>
          <p:nvPr/>
        </p:nvCxnSpPr>
        <p:spPr>
          <a:xfrm>
            <a:off x="655093" y="1253427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1924337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7068546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椭圆 44"/>
          <p:cNvSpPr/>
          <p:nvPr/>
        </p:nvSpPr>
        <p:spPr>
          <a:xfrm>
            <a:off x="1774563" y="111173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6937082" y="114096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6561002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9" grpId="0"/>
      <p:bldP spid="40" grpId="0"/>
      <p:bldP spid="41" grpId="0"/>
      <p:bldP spid="43" grpId="0"/>
      <p:bldP spid="44" grpId="0"/>
      <p:bldP spid="4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7" name="Picture 13" descr="8572_150630115515_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024" y="2013164"/>
            <a:ext cx="8038531" cy="31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4" name="Line 10"/>
          <p:cNvSpPr>
            <a:spLocks noChangeShapeType="1"/>
          </p:cNvSpPr>
          <p:nvPr/>
        </p:nvSpPr>
        <p:spPr bwMode="auto">
          <a:xfrm flipH="1" flipV="1">
            <a:off x="1342523" y="4592929"/>
            <a:ext cx="133852" cy="900391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246" name="Picture 14" descr="8572_150630115515_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3120"/>
          <a:stretch>
            <a:fillRect/>
          </a:stretch>
        </p:blipFill>
        <p:spPr bwMode="auto">
          <a:xfrm>
            <a:off x="4734080" y="2013164"/>
            <a:ext cx="3768475" cy="31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9" name="Picture 15" descr="8572_150630115515_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863" t="-1440"/>
          <a:stretch>
            <a:fillRect/>
          </a:stretch>
        </p:blipFill>
        <p:spPr bwMode="auto">
          <a:xfrm>
            <a:off x="2864552" y="1968492"/>
            <a:ext cx="5638003" cy="3144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3" name="Line 9"/>
          <p:cNvSpPr>
            <a:spLocks noChangeShapeType="1"/>
          </p:cNvSpPr>
          <p:nvPr/>
        </p:nvSpPr>
        <p:spPr bwMode="auto">
          <a:xfrm flipH="1" flipV="1">
            <a:off x="7315248" y="4847115"/>
            <a:ext cx="0" cy="1368425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4237481" y="5873230"/>
            <a:ext cx="504259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  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It ____ ________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309892" y="5261429"/>
            <a:ext cx="50768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It ____ ________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09993" y="5507654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50421" y="6090787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6355063" y="1239222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</a:p>
        </p:txBody>
      </p:sp>
      <p:sp>
        <p:nvSpPr>
          <p:cNvPr id="19" name="Rectangle 14"/>
          <p:cNvSpPr>
            <a:spLocks noChangeArrowheads="1"/>
          </p:cNvSpPr>
          <p:nvPr/>
        </p:nvSpPr>
        <p:spPr bwMode="auto">
          <a:xfrm>
            <a:off x="1443104" y="1200607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6019916" y="6140352"/>
            <a:ext cx="2122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beautiful</a:t>
            </a:r>
            <a:endParaRPr lang="zh-CN" altLang="en-US" sz="4000" dirty="0"/>
          </a:p>
        </p:txBody>
      </p:sp>
      <p:sp>
        <p:nvSpPr>
          <p:cNvPr id="53" name="文本框 52"/>
          <p:cNvSpPr txBox="1"/>
          <p:nvPr/>
        </p:nvSpPr>
        <p:spPr>
          <a:xfrm>
            <a:off x="1981499" y="5519204"/>
            <a:ext cx="2122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beautiful</a:t>
            </a:r>
            <a:endParaRPr lang="zh-CN" altLang="en-US" sz="4000" dirty="0"/>
          </a:p>
        </p:txBody>
      </p:sp>
      <p:cxnSp>
        <p:nvCxnSpPr>
          <p:cNvPr id="50" name="直接连接符 49"/>
          <p:cNvCxnSpPr/>
          <p:nvPr/>
        </p:nvCxnSpPr>
        <p:spPr>
          <a:xfrm>
            <a:off x="655093" y="1253427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1924337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7068546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椭圆 55"/>
          <p:cNvSpPr/>
          <p:nvPr/>
        </p:nvSpPr>
        <p:spPr>
          <a:xfrm>
            <a:off x="1774563" y="111173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6937082" y="114096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050132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4" grpId="0" animBg="1"/>
      <p:bldP spid="26633" grpId="0" animBg="1"/>
      <p:bldP spid="11" grpId="0"/>
      <p:bldP spid="12" grpId="0"/>
      <p:bldP spid="13" grpId="0"/>
      <p:bldP spid="19" grpId="0"/>
      <p:bldP spid="52" grpId="0"/>
      <p:bldP spid="53" grpId="0"/>
      <p:bldP spid="5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u=3280575689,3465297790&amp;fm=21&amp;gp=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267" name="AutoShape 3" descr="u=3280575689,3465297790&amp;fm=21&amp;gp=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268" name="AutoShape 4" descr="u=3280575689,3465297790&amp;fm=21&amp;gp=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269" name="AutoShape 5" descr="2Q==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270" name="AutoShape 6" descr="u=2081944090,576675055&amp;fm=21&amp;gp=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11271" name="Picture 7" descr="p9618462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107" r="9270"/>
          <a:stretch>
            <a:fillRect/>
          </a:stretch>
        </p:blipFill>
        <p:spPr bwMode="auto">
          <a:xfrm>
            <a:off x="668808" y="2045982"/>
            <a:ext cx="2369535" cy="2712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8" descr="2531170_124551571559_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5618" t="7930" r="25652" b="14568"/>
          <a:stretch>
            <a:fillRect/>
          </a:stretch>
        </p:blipFill>
        <p:spPr bwMode="auto">
          <a:xfrm>
            <a:off x="6187626" y="2641651"/>
            <a:ext cx="2563363" cy="2719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3903260" y="5361057"/>
            <a:ext cx="563761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400" dirty="0">
                <a:latin typeface="Times New Roman" panose="02020603050405020304" pitchFamily="18" charset="0"/>
                <a:ea typeface="-소망B"/>
                <a:cs typeface="-소망B"/>
              </a:rPr>
              <a:t>  </a:t>
            </a:r>
            <a:r>
              <a:rPr kumimoji="1" lang="en-US" altLang="zh-CN" sz="4400" dirty="0" err="1" smtClean="0">
                <a:latin typeface="Times New Roman" panose="02020603050405020304" pitchFamily="18" charset="0"/>
                <a:ea typeface="-소망B"/>
                <a:cs typeface="-소망B"/>
              </a:rPr>
              <a:t>It____a</a:t>
            </a:r>
            <a:r>
              <a:rPr kumimoji="1" lang="en-US" altLang="zh-CN" sz="4400" dirty="0" smtClean="0">
                <a:latin typeface="Times New Roman" panose="02020603050405020304" pitchFamily="18" charset="0"/>
                <a:ea typeface="-소망B"/>
                <a:cs typeface="-소망B"/>
              </a:rPr>
              <a:t> chicken </a:t>
            </a:r>
            <a:r>
              <a:rPr kumimoji="1" lang="en-US" altLang="zh-CN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400" dirty="0" smtClean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  <a:endParaRPr kumimoji="1" lang="en-US" altLang="zh-CN" sz="44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11274" name="Rectangle 10"/>
          <p:cNvSpPr>
            <a:spLocks noChangeArrowheads="1"/>
          </p:cNvSpPr>
          <p:nvPr/>
        </p:nvSpPr>
        <p:spPr bwMode="auto">
          <a:xfrm>
            <a:off x="0" y="4581525"/>
            <a:ext cx="50768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400" dirty="0">
                <a:latin typeface="Times New Roman" panose="02020603050405020304" pitchFamily="18" charset="0"/>
                <a:ea typeface="-소망B"/>
                <a:cs typeface="-소망B"/>
              </a:rPr>
              <a:t>   It </a:t>
            </a:r>
            <a:r>
              <a:rPr kumimoji="1" lang="en-US" altLang="zh-CN" sz="4400" dirty="0" smtClean="0">
                <a:latin typeface="Times New Roman" panose="02020603050405020304" pitchFamily="18" charset="0"/>
                <a:ea typeface="-소망B"/>
                <a:cs typeface="-소망B"/>
              </a:rPr>
              <a:t>____ </a:t>
            </a:r>
            <a:r>
              <a:rPr kumimoji="1" lang="en-US" altLang="zh-CN" sz="4400" dirty="0">
                <a:latin typeface="Times New Roman" panose="02020603050405020304" pitchFamily="18" charset="0"/>
                <a:ea typeface="-소망B"/>
                <a:cs typeface="-소망B"/>
              </a:rPr>
              <a:t>an </a:t>
            </a:r>
            <a:r>
              <a:rPr kumimoji="1" lang="en-US" altLang="zh-CN" sz="4400" dirty="0" smtClean="0">
                <a:latin typeface="Times New Roman" panose="02020603050405020304" pitchFamily="18" charset="0"/>
                <a:ea typeface="-소망B"/>
                <a:cs typeface="-소망B"/>
              </a:rPr>
              <a:t>egg </a:t>
            </a:r>
            <a:r>
              <a:rPr kumimoji="1" lang="en-US" altLang="zh-CN" sz="4400" dirty="0" smtClean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  <a:r>
              <a:rPr kumimoji="1" lang="en-US" altLang="zh-CN" sz="4400" dirty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</a:p>
        </p:txBody>
      </p:sp>
      <p:sp>
        <p:nvSpPr>
          <p:cNvPr id="11277" name="Rectangle 13"/>
          <p:cNvSpPr>
            <a:spLocks noChangeArrowheads="1"/>
          </p:cNvSpPr>
          <p:nvPr/>
        </p:nvSpPr>
        <p:spPr bwMode="auto">
          <a:xfrm>
            <a:off x="6587333" y="1404581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</a:p>
        </p:txBody>
      </p:sp>
      <p:sp>
        <p:nvSpPr>
          <p:cNvPr id="11278" name="Rectangle 14"/>
          <p:cNvSpPr>
            <a:spLocks noChangeArrowheads="1"/>
          </p:cNvSpPr>
          <p:nvPr/>
        </p:nvSpPr>
        <p:spPr bwMode="auto">
          <a:xfrm>
            <a:off x="1424814" y="1351025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78174" y="4813440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29119" y="5595389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655093" y="1253427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1924337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7068546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椭圆 52"/>
          <p:cNvSpPr/>
          <p:nvPr/>
        </p:nvSpPr>
        <p:spPr>
          <a:xfrm>
            <a:off x="1774563" y="111173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6937082" y="114096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34296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4" grpId="0"/>
      <p:bldP spid="11278" grpId="0"/>
      <p:bldP spid="2" grpId="0"/>
      <p:bldP spid="16" grpId="0"/>
      <p:bldP spid="5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AutoShape 7" descr="u=3984578020,2104123953&amp;fm=21&amp;gp=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12293" name="Picture 9" descr="69_001_btg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8873" t="17244" r="33333" b="17245"/>
          <a:stretch>
            <a:fillRect/>
          </a:stretch>
        </p:blipFill>
        <p:spPr bwMode="auto">
          <a:xfrm>
            <a:off x="1116013" y="3644900"/>
            <a:ext cx="2447925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13" descr="BC10195364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242" r="9959"/>
          <a:stretch>
            <a:fillRect/>
          </a:stretch>
        </p:blipFill>
        <p:spPr bwMode="auto">
          <a:xfrm>
            <a:off x="5638410" y="1834713"/>
            <a:ext cx="2860272" cy="3860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6477893" y="1239222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1349084" y="1214247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</a:p>
        </p:txBody>
      </p:sp>
      <p:sp>
        <p:nvSpPr>
          <p:cNvPr id="29" name="Rectangle 9"/>
          <p:cNvSpPr>
            <a:spLocks noChangeArrowheads="1"/>
          </p:cNvSpPr>
          <p:nvPr/>
        </p:nvSpPr>
        <p:spPr bwMode="auto">
          <a:xfrm>
            <a:off x="4701506" y="5286127"/>
            <a:ext cx="461942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  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They ____ ___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30" name="Rectangle 10"/>
          <p:cNvSpPr>
            <a:spLocks noChangeArrowheads="1"/>
          </p:cNvSpPr>
          <p:nvPr/>
        </p:nvSpPr>
        <p:spPr bwMode="auto">
          <a:xfrm>
            <a:off x="72302" y="5286127"/>
            <a:ext cx="557778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anose="02020603050405020304" pitchFamily="18" charset="0"/>
                <a:ea typeface="-소망B"/>
                <a:cs typeface="-소망B"/>
              </a:rPr>
              <a:t>They ____ ____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158720" y="5503684"/>
            <a:ext cx="14604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were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391756" y="5568550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are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pic>
        <p:nvPicPr>
          <p:cNvPr id="34" name="Picture 9" descr="69_001_bt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8873" t="17244" r="33333" b="17245"/>
          <a:stretch>
            <a:fillRect/>
          </a:stretch>
        </p:blipFill>
        <p:spPr bwMode="auto">
          <a:xfrm>
            <a:off x="19089" y="3638776"/>
            <a:ext cx="2447925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9" descr="69_001_bt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8873" t="17244" r="33333" b="17245"/>
          <a:stretch>
            <a:fillRect/>
          </a:stretch>
        </p:blipFill>
        <p:spPr bwMode="auto">
          <a:xfrm>
            <a:off x="2081314" y="3625972"/>
            <a:ext cx="2447925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3" descr="BC10195364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242" r="9959"/>
          <a:stretch>
            <a:fillRect/>
          </a:stretch>
        </p:blipFill>
        <p:spPr bwMode="auto">
          <a:xfrm>
            <a:off x="4390575" y="1768582"/>
            <a:ext cx="2860272" cy="3860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3" descr="BC10195364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242" r="9959"/>
          <a:stretch>
            <a:fillRect/>
          </a:stretch>
        </p:blipFill>
        <p:spPr bwMode="auto">
          <a:xfrm>
            <a:off x="6728716" y="1806751"/>
            <a:ext cx="2860272" cy="3860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文本框 37"/>
          <p:cNvSpPr txBox="1"/>
          <p:nvPr/>
        </p:nvSpPr>
        <p:spPr>
          <a:xfrm>
            <a:off x="7240288" y="5580679"/>
            <a:ext cx="14604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tall</a:t>
            </a:r>
            <a:endParaRPr lang="zh-CN" altLang="en-US" sz="4000" dirty="0"/>
          </a:p>
        </p:txBody>
      </p:sp>
      <p:sp>
        <p:nvSpPr>
          <p:cNvPr id="39" name="文本框 38"/>
          <p:cNvSpPr txBox="1"/>
          <p:nvPr/>
        </p:nvSpPr>
        <p:spPr>
          <a:xfrm>
            <a:off x="2319441" y="5503684"/>
            <a:ext cx="14604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short</a:t>
            </a:r>
            <a:endParaRPr lang="zh-CN" altLang="en-US" sz="4000" dirty="0"/>
          </a:p>
        </p:txBody>
      </p:sp>
      <p:cxnSp>
        <p:nvCxnSpPr>
          <p:cNvPr id="40" name="直接连接符 39"/>
          <p:cNvCxnSpPr/>
          <p:nvPr/>
        </p:nvCxnSpPr>
        <p:spPr>
          <a:xfrm>
            <a:off x="655093" y="1253427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1924337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7068546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椭圆 42"/>
          <p:cNvSpPr/>
          <p:nvPr/>
        </p:nvSpPr>
        <p:spPr>
          <a:xfrm>
            <a:off x="1774563" y="111173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6937082" y="114096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14946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4" grpId="0"/>
      <p:bldP spid="30" grpId="0"/>
      <p:bldP spid="31" grpId="0"/>
      <p:bldP spid="32" grpId="0"/>
      <p:bldP spid="38" grpId="0"/>
      <p:bldP spid="39" grpId="0"/>
      <p:bldP spid="4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altLang="zh-CN" dirty="0" smtClean="0"/>
              <a:t>Who are they?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539" y="1143049"/>
            <a:ext cx="6668922" cy="5340152"/>
          </a:xfrm>
          <a:prstGeom prst="rect">
            <a:avLst/>
          </a:prstGeom>
        </p:spPr>
      </p:pic>
      <p:sp>
        <p:nvSpPr>
          <p:cNvPr id="5" name="下箭头 4"/>
          <p:cNvSpPr/>
          <p:nvPr/>
        </p:nvSpPr>
        <p:spPr>
          <a:xfrm rot="20875542">
            <a:off x="1651378" y="965531"/>
            <a:ext cx="504967" cy="1385436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下箭头 5"/>
          <p:cNvSpPr/>
          <p:nvPr/>
        </p:nvSpPr>
        <p:spPr>
          <a:xfrm rot="19067881">
            <a:off x="3667151" y="847854"/>
            <a:ext cx="504967" cy="1385436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78325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711</TotalTime>
  <Words>564</Words>
  <Application>Microsoft Office PowerPoint</Application>
  <PresentationFormat>全屏显示(4:3)</PresentationFormat>
  <Paragraphs>201</Paragraphs>
  <Slides>33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Office 主题</vt:lpstr>
      <vt:lpstr>Module 9 Unit 1 They were very young. </vt:lpstr>
      <vt:lpstr>Look and say:  What are they talking about?</vt:lpstr>
      <vt:lpstr>幻灯片 3</vt:lpstr>
      <vt:lpstr>幻灯片 4</vt:lpstr>
      <vt:lpstr>幻灯片 5</vt:lpstr>
      <vt:lpstr>幻灯片 6</vt:lpstr>
      <vt:lpstr>幻灯片 7</vt:lpstr>
      <vt:lpstr>幻灯片 8</vt:lpstr>
      <vt:lpstr>Who are they?</vt:lpstr>
      <vt:lpstr>幻灯片 10</vt:lpstr>
      <vt:lpstr>Who are they, Lingling?</vt:lpstr>
      <vt:lpstr>幻灯片 12</vt:lpstr>
      <vt:lpstr>幻灯片 13</vt:lpstr>
      <vt:lpstr>Listen and look. Then find the details.</vt:lpstr>
      <vt:lpstr>幻灯片 15</vt:lpstr>
      <vt:lpstr>幻灯片 16</vt:lpstr>
      <vt:lpstr>幻灯片 17</vt:lpstr>
      <vt:lpstr>Then: 那时候，表示发生在过去的事情。    </vt:lpstr>
      <vt:lpstr>与then一样表达过去的时间词</vt:lpstr>
      <vt:lpstr>Listen and say. Then role-play.</vt:lpstr>
      <vt:lpstr>幻灯片 21</vt:lpstr>
      <vt:lpstr>It ___ ____then.</vt:lpstr>
      <vt:lpstr>They _____ ______then.</vt:lpstr>
      <vt:lpstr>It ____  ______then.</vt:lpstr>
      <vt:lpstr>They _____ _____then.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May</dc:creator>
  <cp:lastModifiedBy>tw</cp:lastModifiedBy>
  <cp:revision>68</cp:revision>
  <dcterms:created xsi:type="dcterms:W3CDTF">2017-05-07T02:23:27Z</dcterms:created>
  <dcterms:modified xsi:type="dcterms:W3CDTF">2017-05-08T02:36:46Z</dcterms:modified>
</cp:coreProperties>
</file>