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3"/>
    <p:sldId id="287" r:id="rId4"/>
    <p:sldId id="288" r:id="rId5"/>
    <p:sldId id="265" r:id="rId6"/>
    <p:sldId id="264" r:id="rId7"/>
    <p:sldId id="268" r:id="rId8"/>
    <p:sldId id="269" r:id="rId9"/>
    <p:sldId id="270" r:id="rId11"/>
    <p:sldId id="272" r:id="rId12"/>
    <p:sldId id="275" r:id="rId13"/>
    <p:sldId id="276" r:id="rId14"/>
    <p:sldId id="257" r:id="rId15"/>
    <p:sldId id="258" r:id="rId16"/>
    <p:sldId id="278" r:id="rId17"/>
    <p:sldId id="280" r:id="rId18"/>
    <p:sldId id="281" r:id="rId19"/>
    <p:sldId id="277" r:id="rId20"/>
    <p:sldId id="279" r:id="rId21"/>
    <p:sldId id="293" r:id="rId22"/>
    <p:sldId id="289" r:id="rId23"/>
    <p:sldId id="282" r:id="rId24"/>
    <p:sldId id="283" r:id="rId25"/>
    <p:sldId id="284" r:id="rId26"/>
    <p:sldId id="285" r:id="rId27"/>
    <p:sldId id="286" r:id="rId28"/>
    <p:sldId id="259" r:id="rId29"/>
    <p:sldId id="290" r:id="rId30"/>
    <p:sldId id="291" r:id="rId31"/>
    <p:sldId id="294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DAC7C8-4148-485D-840A-218F21ED4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0D430-609D-45E0-9855-819F8474F4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fld id="{316C28F5-FC40-48BB-BFFE-A4771F5472C3}" type="slidenum">
              <a:rPr lang="zh-CN" altLang="en-US">
                <a:latin typeface="Calibri" panose="020F0502020204030204" pitchFamily="34" charset="0"/>
                <a:ea typeface="宋体" pitchFamily="2" charset="-122"/>
              </a:rPr>
            </a:fld>
            <a:endParaRPr lang="zh-CN" altLang="en-US">
              <a:latin typeface="Calibri" panose="020F0502020204030204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25A35-6AB3-4691-BE6A-5A20E241CA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FA282-7B55-4559-B315-6DA3C94228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wmf"/><Relationship Id="rId1" Type="http://schemas.openxmlformats.org/officeDocument/2006/relationships/control" Target="../activeX/activeX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hyperlink" Target="m9u1a2.swf" TargetMode="Externa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wmf"/><Relationship Id="rId1" Type="http://schemas.openxmlformats.org/officeDocument/2006/relationships/control" Target="../activeX/activeX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wmf"/><Relationship Id="rId1" Type="http://schemas.openxmlformats.org/officeDocument/2006/relationships/control" Target="../activeX/activeX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30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122363"/>
            <a:ext cx="9144000" cy="3517876"/>
          </a:xfrm>
          <a:solidFill>
            <a:schemeClr val="bg1">
              <a:alpha val="90000"/>
            </a:schemeClr>
          </a:solidFill>
        </p:spPr>
        <p:txBody>
          <a:bodyPr/>
          <a:lstStyle/>
          <a:p>
            <a:r>
              <a:rPr lang="en-US" altLang="zh-CN" dirty="0" smtClean="0"/>
              <a:t>Module 9 Unit 1</a:t>
            </a:r>
            <a:br>
              <a:rPr lang="en-US" altLang="zh-CN" dirty="0" smtClean="0"/>
            </a:br>
            <a:r>
              <a:rPr lang="en-US" altLang="zh-CN" dirty="0" smtClean="0"/>
              <a:t>They were very young.</a:t>
            </a:r>
            <a:br>
              <a:rPr lang="en-US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5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15363" name="AutoShape 7" descr="u=3782552091,3108930664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pic>
        <p:nvPicPr>
          <p:cNvPr id="15364" name="Picture 9" descr="20090525_ecee8747b5de3c3c43beFhOnfNmcWgzU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149725"/>
            <a:ext cx="2447925" cy="215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1" descr="318761-130G30S006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884613"/>
            <a:ext cx="2230438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395288" y="3068638"/>
            <a:ext cx="17287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itchFamily="18" charset="0"/>
                <a:ea typeface="-소망B"/>
                <a:cs typeface="-소망B"/>
              </a:rPr>
              <a:t>father</a:t>
            </a:r>
            <a:endParaRPr kumimoji="1" lang="en-US" altLang="zh-CN" sz="440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4765" name="Rectangle 13"/>
          <p:cNvSpPr>
            <a:spLocks noChangeArrowheads="1"/>
          </p:cNvSpPr>
          <p:nvPr/>
        </p:nvSpPr>
        <p:spPr bwMode="auto">
          <a:xfrm>
            <a:off x="2195513" y="3068638"/>
            <a:ext cx="17668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itchFamily="18" charset="0"/>
                <a:ea typeface="-소망B"/>
                <a:cs typeface="-소망B"/>
              </a:rPr>
              <a:t>mother</a:t>
            </a:r>
            <a:endParaRPr kumimoji="1" lang="en-US" altLang="zh-CN" sz="440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4766" name="Rectangle 14"/>
          <p:cNvSpPr>
            <a:spLocks noChangeArrowheads="1"/>
          </p:cNvSpPr>
          <p:nvPr/>
        </p:nvSpPr>
        <p:spPr bwMode="auto">
          <a:xfrm>
            <a:off x="4643438" y="3068638"/>
            <a:ext cx="19827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itchFamily="18" charset="0"/>
                <a:ea typeface="-소망B"/>
                <a:cs typeface="-소망B"/>
              </a:rPr>
              <a:t>grandpa</a:t>
            </a:r>
            <a:endParaRPr kumimoji="1" lang="en-US" altLang="zh-CN" sz="440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4767" name="Rectangle 15"/>
          <p:cNvSpPr>
            <a:spLocks noChangeArrowheads="1"/>
          </p:cNvSpPr>
          <p:nvPr/>
        </p:nvSpPr>
        <p:spPr bwMode="auto">
          <a:xfrm>
            <a:off x="7005638" y="3068638"/>
            <a:ext cx="21383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itchFamily="18" charset="0"/>
                <a:ea typeface="-소망B"/>
                <a:cs typeface="-소망B"/>
              </a:rPr>
              <a:t>grandma</a:t>
            </a:r>
            <a:endParaRPr kumimoji="1" lang="en-US" altLang="zh-CN" sz="440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4769" name="AutoShape 17"/>
          <p:cNvSpPr/>
          <p:nvPr/>
        </p:nvSpPr>
        <p:spPr bwMode="auto">
          <a:xfrm rot="-5400000">
            <a:off x="133111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74770" name="AutoShape 18"/>
          <p:cNvSpPr/>
          <p:nvPr/>
        </p:nvSpPr>
        <p:spPr bwMode="auto">
          <a:xfrm rot="-5400000">
            <a:off x="6226969" y="1485106"/>
            <a:ext cx="1296988" cy="2016125"/>
          </a:xfrm>
          <a:prstGeom prst="rightBrace">
            <a:avLst>
              <a:gd name="adj1" fmla="val 1295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74771" name="Rectangle 19"/>
          <p:cNvSpPr>
            <a:spLocks noChangeArrowheads="1"/>
          </p:cNvSpPr>
          <p:nvPr/>
        </p:nvSpPr>
        <p:spPr bwMode="auto">
          <a:xfrm>
            <a:off x="1116013" y="981075"/>
            <a:ext cx="17970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latin typeface="Times New Roman" pitchFamily="18" charset="0"/>
                <a:ea typeface="-소망B"/>
                <a:cs typeface="-소망B"/>
              </a:rPr>
              <a:t>parents</a:t>
            </a:r>
            <a:endParaRPr kumimoji="1" lang="en-US" altLang="zh-CN" sz="440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4772" name="Rectangle 20"/>
          <p:cNvSpPr>
            <a:spLocks noChangeArrowheads="1"/>
          </p:cNvSpPr>
          <p:nvPr/>
        </p:nvSpPr>
        <p:spPr bwMode="auto">
          <a:xfrm>
            <a:off x="5003800" y="1052513"/>
            <a:ext cx="3816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grandparents</a:t>
            </a:r>
            <a:endParaRPr kumimoji="1" lang="en-US" altLang="zh-CN" sz="440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4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747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4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4" grpId="0"/>
      <p:bldP spid="74765" grpId="0"/>
      <p:bldP spid="74766" grpId="0"/>
      <p:bldP spid="74767" grpId="0"/>
      <p:bldP spid="74769" grpId="0" animBg="1"/>
      <p:bldP spid="74770" grpId="0" animBg="1"/>
      <p:bldP spid="74771" grpId="0"/>
      <p:bldP spid="747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Grp="1" noChangeArrowheads="1"/>
          </p:cNvSpPr>
          <p:nvPr>
            <p:ph type="title"/>
          </p:nvPr>
        </p:nvSpPr>
        <p:spPr>
          <a:xfrm>
            <a:off x="1476375" y="476250"/>
            <a:ext cx="6769100" cy="1143000"/>
          </a:xfrm>
          <a:noFill/>
        </p:spPr>
        <p:txBody>
          <a:bodyPr/>
          <a:lstStyle/>
          <a:p>
            <a:pPr eaLnBrk="1" hangingPunct="1"/>
            <a:r>
              <a:rPr kumimoji="0" lang="en-US" altLang="zh-CN" sz="5400" smtClean="0">
                <a:latin typeface="Times New Roman" pitchFamily="18" charset="0"/>
              </a:rPr>
              <a:t>Who are they, Lingling?</a:t>
            </a:r>
            <a:endParaRPr kumimoji="0" lang="en-US" altLang="zh-CN" sz="5400" smtClean="0">
              <a:latin typeface="Times New Roman" pitchFamily="18" charset="0"/>
            </a:endParaRPr>
          </a:p>
        </p:txBody>
      </p:sp>
      <p:sp>
        <p:nvSpPr>
          <p:cNvPr id="16387" name="Rectangle 12"/>
          <p:cNvSpPr>
            <a:spLocks noChangeArrowheads="1"/>
          </p:cNvSpPr>
          <p:nvPr/>
        </p:nvSpPr>
        <p:spPr bwMode="auto">
          <a:xfrm>
            <a:off x="755650" y="5516563"/>
            <a:ext cx="8388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lang="en-US" altLang="zh-CN" sz="5400">
                <a:solidFill>
                  <a:srgbClr val="000080"/>
                </a:solidFill>
                <a:latin typeface="Times New Roman" pitchFamily="18" charset="0"/>
                <a:ea typeface="-소망B"/>
                <a:cs typeface="-소망B"/>
              </a:rPr>
              <a:t>They are my ____________.</a:t>
            </a:r>
            <a:endParaRPr lang="en-US" altLang="zh-CN" sz="5400">
              <a:solidFill>
                <a:srgbClr val="00008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pic>
        <p:nvPicPr>
          <p:cNvPr id="16388" name="Picture 1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51" r="26404" b="61238"/>
          <a:stretch>
            <a:fillRect/>
          </a:stretch>
        </p:blipFill>
        <p:spPr bwMode="auto">
          <a:xfrm>
            <a:off x="2555875" y="1557338"/>
            <a:ext cx="4464050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2" name="Rectangle 16"/>
          <p:cNvSpPr>
            <a:spLocks noChangeArrowheads="1"/>
          </p:cNvSpPr>
          <p:nvPr/>
        </p:nvSpPr>
        <p:spPr bwMode="auto">
          <a:xfrm>
            <a:off x="4500563" y="5589588"/>
            <a:ext cx="4146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5400" b="1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grandparents</a:t>
            </a:r>
            <a:endParaRPr lang="zh-CN" altLang="en-US" sz="5400" b="1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451802" y="1295417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272214" y="1211436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444" y="249237"/>
            <a:ext cx="8515350" cy="1325563"/>
          </a:xfrm>
        </p:spPr>
        <p:txBody>
          <a:bodyPr/>
          <a:lstStyle/>
          <a:p>
            <a:r>
              <a:rPr lang="en-US" altLang="zh-CN" dirty="0" smtClean="0"/>
              <a:t>Listen and look. Then find the details.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84" name="" r:id="rId1" imgW="7759700" imgH="4914900"/>
        </mc:Choice>
        <mc:Fallback>
          <p:control name="" r:id="rId1" imgW="7759700" imgH="49149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49300" y="1498600"/>
                  <a:ext cx="7759700" cy="49149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120" y="2106645"/>
            <a:ext cx="2452310" cy="25566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6216" y="2253826"/>
            <a:ext cx="2592222" cy="2262303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587333" y="1268078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385709" y="1282731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4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5" name="Rectangle 10"/>
          <p:cNvSpPr>
            <a:spLocks noChangeArrowheads="1"/>
          </p:cNvSpPr>
          <p:nvPr/>
        </p:nvSpPr>
        <p:spPr bwMode="auto">
          <a:xfrm>
            <a:off x="-3700" y="526115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They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80860" y="5568550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old</a:t>
            </a:r>
            <a:endParaRPr lang="zh-CN" altLang="en-US" sz="4000" dirty="0"/>
          </a:p>
        </p:txBody>
      </p:sp>
      <p:sp>
        <p:nvSpPr>
          <p:cNvPr id="59" name="文本框 58"/>
          <p:cNvSpPr txBox="1"/>
          <p:nvPr/>
        </p:nvSpPr>
        <p:spPr>
          <a:xfrm>
            <a:off x="2300568" y="5516527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young</a:t>
            </a:r>
            <a:endParaRPr lang="zh-CN" altLang="en-US" sz="4000" dirty="0"/>
          </a:p>
        </p:txBody>
      </p:sp>
      <p:cxnSp>
        <p:nvCxnSpPr>
          <p:cNvPr id="45" name="直接连接符 44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4274" y="2140677"/>
            <a:ext cx="1814567" cy="2716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1126" y="2460983"/>
            <a:ext cx="2695962" cy="1856501"/>
          </a:xfrm>
          <a:prstGeom prst="rect">
            <a:avLst/>
          </a:prstGeom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6" name="Rectangle 9"/>
          <p:cNvSpPr>
            <a:spLocks noChangeArrowheads="1"/>
          </p:cNvSpPr>
          <p:nvPr/>
        </p:nvSpPr>
        <p:spPr bwMode="auto">
          <a:xfrm>
            <a:off x="3927873" y="5408917"/>
            <a:ext cx="52613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 ___ 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57721" y="4599211"/>
            <a:ext cx="55822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 ____ _____ 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56815" y="484611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89370" y="5626474"/>
            <a:ext cx="6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37082" y="5640146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long</a:t>
            </a:r>
            <a:endParaRPr lang="zh-CN" altLang="en-US" sz="4000" dirty="0"/>
          </a:p>
        </p:txBody>
      </p:sp>
      <p:sp>
        <p:nvSpPr>
          <p:cNvPr id="31" name="文本框 30"/>
          <p:cNvSpPr txBox="1"/>
          <p:nvPr/>
        </p:nvSpPr>
        <p:spPr>
          <a:xfrm>
            <a:off x="3288466" y="4858828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-487385" y="3917282"/>
            <a:ext cx="7616553" cy="204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 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1.I</a:t>
            </a:r>
            <a:r>
              <a:rPr lang="en-US" altLang="zh-CN" sz="3200" dirty="0" smtClean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____</a:t>
            </a:r>
            <a:r>
              <a:rPr lang="en-US" altLang="zh-CN" sz="3200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two </a:t>
            </a:r>
            <a:r>
              <a:rPr lang="en-US" altLang="zh-CN" sz="3200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</a:rPr>
              <a:t>then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.</a:t>
            </a:r>
            <a:endParaRPr lang="en-US" altLang="zh-CN" sz="3200" dirty="0">
              <a:latin typeface="Times New Roman" pitchFamily="18" charset="0"/>
              <a:ea typeface="宋体" pitchFamily="2" charset="-122"/>
            </a:endParaRPr>
          </a:p>
          <a:p>
            <a:pPr algn="l"/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 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2.My 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hair ____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very short </a:t>
            </a:r>
            <a:r>
              <a:rPr lang="en-US" altLang="zh-CN" sz="3200" dirty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</a:rPr>
              <a:t>then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. </a:t>
            </a:r>
            <a:endParaRPr lang="en-US" altLang="zh-CN" sz="3200" dirty="0">
              <a:latin typeface="Times New Roman" pitchFamily="18" charset="0"/>
              <a:ea typeface="宋体" pitchFamily="2" charset="-122"/>
            </a:endParaRPr>
          </a:p>
          <a:p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3.I  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 very cute </a:t>
            </a:r>
            <a:r>
              <a:rPr lang="en-US" altLang="zh-CN" sz="3200" dirty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</a:rPr>
              <a:t>then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</a:t>
            </a:r>
            <a:endParaRPr lang="en-US" altLang="zh-CN" sz="32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4.I 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_____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naughty </a:t>
            </a:r>
            <a:r>
              <a:rPr lang="en-US" altLang="zh-CN" sz="3200" dirty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</a:rPr>
              <a:t>then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 </a:t>
            </a:r>
            <a:endParaRPr lang="en-US" altLang="zh-CN" sz="3200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745213" y="500424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643093" y="441727"/>
            <a:ext cx="123507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48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lang="en-US" altLang="zh-CN" sz="48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pic>
        <p:nvPicPr>
          <p:cNvPr id="20485" name="Picture 5" descr="47e3293dt9db01ad9f4ae&amp;69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51" t="12842" r="47513" b="41711"/>
          <a:stretch>
            <a:fillRect/>
          </a:stretch>
        </p:blipFill>
        <p:spPr bwMode="auto">
          <a:xfrm>
            <a:off x="5928719" y="1460145"/>
            <a:ext cx="2663825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9" t="24652" r="64523" b="46718"/>
          <a:stretch>
            <a:fillRect/>
          </a:stretch>
        </p:blipFill>
        <p:spPr bwMode="auto">
          <a:xfrm>
            <a:off x="1785938" y="1408113"/>
            <a:ext cx="1871662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11"/>
          <p:cNvSpPr>
            <a:spLocks noChangeArrowheads="1"/>
          </p:cNvSpPr>
          <p:nvPr/>
        </p:nvSpPr>
        <p:spPr bwMode="auto">
          <a:xfrm>
            <a:off x="4848152" y="3942078"/>
            <a:ext cx="5148262" cy="2042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/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   1. I</a:t>
            </a:r>
            <a:r>
              <a:rPr lang="en-US" altLang="zh-CN" sz="3200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 am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ten.</a:t>
            </a:r>
            <a:endParaRPr lang="en-US" altLang="zh-CN" sz="3200" dirty="0">
              <a:latin typeface="Times New Roman" pitchFamily="18" charset="0"/>
              <a:ea typeface="宋体" pitchFamily="2" charset="-122"/>
            </a:endParaRPr>
          </a:p>
          <a:p>
            <a:pPr algn="l"/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   2. My hair </a:t>
            </a:r>
            <a:r>
              <a:rPr lang="en-US" altLang="zh-CN" sz="3200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is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long.</a:t>
            </a:r>
            <a:endParaRPr lang="en-US" altLang="zh-CN" sz="3200" dirty="0">
              <a:latin typeface="Times New Roman" pitchFamily="18" charset="0"/>
              <a:ea typeface="宋体" pitchFamily="2" charset="-122"/>
            </a:endParaRPr>
          </a:p>
          <a:p>
            <a:pPr algn="l"/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3. I </a:t>
            </a:r>
            <a:r>
              <a:rPr lang="en-US" altLang="zh-CN" sz="3200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am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very clever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endParaRPr lang="en-US" altLang="zh-CN" sz="3200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algn="l"/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4. I </a:t>
            </a:r>
            <a:r>
              <a:rPr lang="en-US" altLang="zh-CN" sz="3200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am</a:t>
            </a:r>
            <a:r>
              <a:rPr lang="en-US" altLang="zh-CN" sz="3200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quiet.</a:t>
            </a:r>
            <a:r>
              <a:rPr lang="en-US" altLang="zh-CN" sz="3200" dirty="0" smtClean="0">
                <a:latin typeface="Times New Roman" pitchFamily="18" charset="0"/>
                <a:ea typeface="宋体" pitchFamily="2" charset="-122"/>
              </a:rPr>
              <a:t> </a:t>
            </a:r>
            <a:endParaRPr lang="en-US" altLang="zh-CN" sz="3200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79887" name="Rectangle 15"/>
          <p:cNvSpPr>
            <a:spLocks noChangeArrowheads="1"/>
          </p:cNvSpPr>
          <p:nvPr/>
        </p:nvSpPr>
        <p:spPr bwMode="auto">
          <a:xfrm>
            <a:off x="280441" y="3888237"/>
            <a:ext cx="1133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  was</a:t>
            </a:r>
            <a:endParaRPr lang="en-US" altLang="zh-CN" sz="36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9888" name="Rectangle 16"/>
          <p:cNvSpPr>
            <a:spLocks noChangeArrowheads="1"/>
          </p:cNvSpPr>
          <p:nvPr/>
        </p:nvSpPr>
        <p:spPr bwMode="auto">
          <a:xfrm>
            <a:off x="1831366" y="4342041"/>
            <a:ext cx="1019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 was</a:t>
            </a:r>
            <a:endParaRPr lang="en-US" altLang="zh-CN" sz="36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9889" name="Rectangle 17"/>
          <p:cNvSpPr>
            <a:spLocks noChangeArrowheads="1"/>
          </p:cNvSpPr>
          <p:nvPr/>
        </p:nvSpPr>
        <p:spPr bwMode="auto">
          <a:xfrm>
            <a:off x="280441" y="5359365"/>
            <a:ext cx="1365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    was</a:t>
            </a:r>
            <a:endParaRPr lang="en-US" altLang="zh-CN" sz="36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9890" name="Rectangle 18"/>
          <p:cNvSpPr>
            <a:spLocks noChangeArrowheads="1"/>
          </p:cNvSpPr>
          <p:nvPr/>
        </p:nvSpPr>
        <p:spPr bwMode="auto">
          <a:xfrm>
            <a:off x="578891" y="4789546"/>
            <a:ext cx="89408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was</a:t>
            </a:r>
            <a:endParaRPr lang="en-US" altLang="zh-CN" sz="36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7179" y="395288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116423" y="165443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60632" y="16544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966649" y="253591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129168" y="282824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79887" grpId="0"/>
      <p:bldP spid="79888" grpId="0"/>
      <p:bldP spid="79889" grpId="0"/>
      <p:bldP spid="798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59943"/>
            <a:ext cx="8604250" cy="498197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zh-CN" altLang="en-US" sz="4400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-소망B"/>
              </a:rPr>
              <a:t>现在</a:t>
            </a:r>
            <a:r>
              <a:rPr lang="en-US" altLang="zh-CN" sz="48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now</a:t>
            </a:r>
            <a:r>
              <a:rPr lang="zh-CN" altLang="en-US" sz="4800" dirty="0" smtClean="0">
                <a:ea typeface="宋体" pitchFamily="2" charset="-122"/>
                <a:cs typeface="Times New Roman" pitchFamily="18" charset="0"/>
              </a:rPr>
              <a:t>：    </a:t>
            </a:r>
            <a:r>
              <a:rPr lang="zh-CN" altLang="en-US" sz="4400" dirty="0" smtClean="0">
                <a:solidFill>
                  <a:srgbClr val="000080"/>
                </a:solidFill>
                <a:latin typeface="宋体" pitchFamily="2" charset="-122"/>
                <a:ea typeface="宋体" pitchFamily="2" charset="-122"/>
                <a:cs typeface="-소망B"/>
              </a:rPr>
              <a:t>过去</a:t>
            </a:r>
            <a:r>
              <a:rPr lang="en-US" altLang="zh-CN" sz="4800" dirty="0" smtClean="0">
                <a:latin typeface="Times New Roman" pitchFamily="18" charset="0"/>
                <a:cs typeface="Times New Roman" pitchFamily="18" charset="0"/>
              </a:rPr>
              <a:t>then</a:t>
            </a:r>
            <a:r>
              <a:rPr lang="zh-CN" altLang="en-US" sz="4800" dirty="0" smtClean="0"/>
              <a:t>：</a:t>
            </a:r>
            <a:r>
              <a:rPr lang="en-US" altLang="zh-CN" sz="4800" dirty="0" smtClean="0"/>
              <a:t>                  </a:t>
            </a:r>
            <a:endParaRPr lang="en-US" altLang="zh-CN" sz="4800" dirty="0" smtClean="0"/>
          </a:p>
          <a:p>
            <a:pPr eaLnBrk="1" hangingPunct="1">
              <a:buFontTx/>
              <a:buNone/>
            </a:pPr>
            <a:r>
              <a:rPr lang="zh-CN" altLang="en-US" sz="4800" dirty="0" smtClean="0"/>
              <a:t>  </a:t>
            </a: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</a:t>
            </a:r>
            <a:endParaRPr lang="en-US" altLang="zh-CN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en-US" altLang="zh-CN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is </a:t>
            </a:r>
            <a:endParaRPr lang="en-US" altLang="zh-CN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are</a:t>
            </a:r>
            <a:endParaRPr lang="en-US" altLang="zh-CN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5076825" y="1527175"/>
            <a:ext cx="4067175" cy="53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>
              <a:spcBef>
                <a:spcPct val="20000"/>
              </a:spcBef>
            </a:pPr>
            <a:endParaRPr kumimoji="1" lang="zh-CN" altLang="en-US" sz="5400">
              <a:latin typeface="-소망M"/>
            </a:endParaRPr>
          </a:p>
        </p:txBody>
      </p:sp>
      <p:sp>
        <p:nvSpPr>
          <p:cNvPr id="13316" name="AutoShape 5"/>
          <p:cNvSpPr/>
          <p:nvPr/>
        </p:nvSpPr>
        <p:spPr bwMode="auto">
          <a:xfrm>
            <a:off x="3494787" y="2542885"/>
            <a:ext cx="540900" cy="2326828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4103302" y="3254955"/>
            <a:ext cx="106150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 dirty="0">
                <a:solidFill>
                  <a:srgbClr val="002060"/>
                </a:solidFill>
                <a:latin typeface="Times New Roman" pitchFamily="18" charset="0"/>
                <a:ea typeface="-소망B"/>
                <a:cs typeface="-소망B"/>
              </a:rPr>
              <a:t>was</a:t>
            </a:r>
            <a:endParaRPr kumimoji="1" lang="en-US" altLang="zh-CN" sz="4400" dirty="0">
              <a:solidFill>
                <a:srgbClr val="00206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994297" y="5270387"/>
            <a:ext cx="12795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400" dirty="0">
                <a:solidFill>
                  <a:srgbClr val="002060"/>
                </a:solidFill>
                <a:latin typeface="Times New Roman" pitchFamily="18" charset="0"/>
                <a:ea typeface="-소망B"/>
                <a:cs typeface="-소망B"/>
              </a:rPr>
              <a:t>were</a:t>
            </a:r>
            <a:endParaRPr kumimoji="1" lang="en-US" altLang="zh-CN" sz="4400" dirty="0">
              <a:solidFill>
                <a:srgbClr val="00206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3319" name="Rectangle 8"/>
          <p:cNvSpPr>
            <a:spLocks noGrp="1" noChangeArrowheads="1"/>
          </p:cNvSpPr>
          <p:nvPr>
            <p:ph type="title"/>
          </p:nvPr>
        </p:nvSpPr>
        <p:spPr>
          <a:xfrm>
            <a:off x="410392" y="0"/>
            <a:ext cx="8505778" cy="1582737"/>
          </a:xfrm>
          <a:noFill/>
        </p:spPr>
        <p:txBody>
          <a:bodyPr/>
          <a:lstStyle/>
          <a:p>
            <a:pPr eaLnBrk="1" hangingPunct="1"/>
            <a:r>
              <a:rPr lang="en-US" altLang="zh-CN" sz="4000" dirty="0" smtClean="0">
                <a:latin typeface="Times New Roman" pitchFamily="18" charset="0"/>
                <a:cs typeface="Times New Roman" pitchFamily="18" charset="0"/>
              </a:rPr>
              <a:t>Then: </a:t>
            </a:r>
            <a:r>
              <a:rPr lang="zh-CN" altLang="en-US" sz="3600" dirty="0" smtClean="0">
                <a:latin typeface="宋体" pitchFamily="2" charset="-122"/>
                <a:ea typeface="宋体" pitchFamily="2" charset="-122"/>
              </a:rPr>
              <a:t>那时候，表示发生在过去的事情。</a:t>
            </a:r>
            <a:r>
              <a:rPr lang="zh-CN" altLang="en-US" sz="4000" dirty="0" smtClean="0">
                <a:latin typeface="宋体" pitchFamily="2" charset="-122"/>
                <a:ea typeface="宋体" pitchFamily="2" charset="-122"/>
              </a:rPr>
              <a:t>    </a:t>
            </a:r>
            <a:endParaRPr lang="zh-CN" altLang="en-US" sz="4000" dirty="0" smtClean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2614798" y="5679793"/>
            <a:ext cx="1366838" cy="1364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10392" y="2760824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FF0000"/>
                </a:solidFill>
              </a:rPr>
              <a:t>am</a:t>
            </a:r>
            <a:r>
              <a:rPr lang="en-US" altLang="zh-CN" sz="3600" dirty="0" smtClean="0"/>
              <a:t> tall now.</a:t>
            </a:r>
            <a:endParaRPr lang="zh-CN" altLang="en-US" sz="3600" dirty="0"/>
          </a:p>
        </p:txBody>
      </p:sp>
      <p:sp>
        <p:nvSpPr>
          <p:cNvPr id="10" name="文本框 9"/>
          <p:cNvSpPr txBox="1"/>
          <p:nvPr/>
        </p:nvSpPr>
        <p:spPr>
          <a:xfrm>
            <a:off x="5760244" y="2792573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0070C0"/>
                </a:solidFill>
              </a:rPr>
              <a:t>was </a:t>
            </a:r>
            <a:r>
              <a:rPr lang="en-US" altLang="zh-CN" sz="3600" dirty="0" smtClean="0"/>
              <a:t>tall then.</a:t>
            </a:r>
            <a:endParaRPr lang="zh-CN" altLang="en-US" sz="3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31647" y="4412276"/>
            <a:ext cx="292062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She </a:t>
            </a:r>
            <a:r>
              <a:rPr lang="en-US" altLang="zh-CN" sz="3600" dirty="0" smtClean="0">
                <a:solidFill>
                  <a:srgbClr val="FF0000"/>
                </a:solidFill>
              </a:rPr>
              <a:t>is </a:t>
            </a:r>
            <a:r>
              <a:rPr lang="en-US" altLang="zh-CN" sz="3600" dirty="0" smtClean="0"/>
              <a:t>fat now.</a:t>
            </a:r>
            <a:endParaRPr lang="zh-CN" altLang="en-US" sz="3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760244" y="4223382"/>
            <a:ext cx="3291237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She </a:t>
            </a:r>
            <a:r>
              <a:rPr lang="en-US" altLang="zh-CN" sz="3600" dirty="0" smtClean="0">
                <a:solidFill>
                  <a:srgbClr val="0070C0"/>
                </a:solidFill>
              </a:rPr>
              <a:t>was</a:t>
            </a:r>
            <a:r>
              <a:rPr lang="en-US" altLang="zh-CN" sz="3600" dirty="0" smtClean="0">
                <a:solidFill>
                  <a:srgbClr val="FF0000"/>
                </a:solidFill>
              </a:rPr>
              <a:t> </a:t>
            </a:r>
            <a:r>
              <a:rPr lang="en-US" altLang="zh-CN" sz="3600" dirty="0" smtClean="0"/>
              <a:t>fat then.</a:t>
            </a:r>
            <a:endParaRPr lang="zh-CN" altLang="en-US" sz="3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250899" y="5991460"/>
            <a:ext cx="403225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FF0000"/>
                </a:solidFill>
              </a:rPr>
              <a:t>are </a:t>
            </a:r>
            <a:r>
              <a:rPr lang="en-US" altLang="zh-CN" sz="3600" dirty="0" smtClean="0"/>
              <a:t>young now.</a:t>
            </a:r>
            <a:endParaRPr lang="zh-CN" altLang="en-US" sz="3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286475" y="5953629"/>
            <a:ext cx="3772293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They </a:t>
            </a:r>
            <a:r>
              <a:rPr lang="en-US" altLang="zh-CN" sz="3600" dirty="0" smtClean="0">
                <a:solidFill>
                  <a:srgbClr val="FF0000"/>
                </a:solidFill>
              </a:rPr>
              <a:t>were </a:t>
            </a:r>
            <a:r>
              <a:rPr lang="en-US" altLang="zh-CN" sz="3600" dirty="0" smtClean="0"/>
              <a:t>old now.</a:t>
            </a:r>
            <a:endParaRPr lang="zh-CN" altLang="en-US" sz="3600" dirty="0"/>
          </a:p>
        </p:txBody>
      </p:sp>
      <p:sp>
        <p:nvSpPr>
          <p:cNvPr id="16" name="AutoShape 5"/>
          <p:cNvSpPr/>
          <p:nvPr/>
        </p:nvSpPr>
        <p:spPr bwMode="auto">
          <a:xfrm flipH="1">
            <a:off x="5174207" y="2542885"/>
            <a:ext cx="493518" cy="2326828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uiExpand="1" build="p"/>
      <p:bldP spid="13316" grpId="0" animBg="1"/>
      <p:bldP spid="72710" grpId="0"/>
      <p:bldP spid="72711" grpId="0"/>
      <p:bldP spid="2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与</a:t>
            </a:r>
            <a:r>
              <a:rPr lang="en-US" altLang="zh-CN" dirty="0" smtClean="0"/>
              <a:t>then</a:t>
            </a:r>
            <a:r>
              <a:rPr lang="zh-CN" altLang="en-US" dirty="0" smtClean="0"/>
              <a:t>一样表达</a:t>
            </a:r>
            <a:r>
              <a:rPr lang="zh-CN" altLang="en-US" b="1" dirty="0" smtClean="0">
                <a:solidFill>
                  <a:srgbClr val="FF0000"/>
                </a:solidFill>
              </a:rPr>
              <a:t>过去</a:t>
            </a:r>
            <a:r>
              <a:rPr lang="zh-CN" altLang="en-US" dirty="0" smtClean="0"/>
              <a:t>的时间词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539022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4000" dirty="0"/>
          </a:p>
          <a:p>
            <a:pPr marL="0" indent="0">
              <a:buNone/>
            </a:pPr>
            <a:r>
              <a:rPr lang="en-US" altLang="zh-CN" sz="4000" dirty="0" smtClean="0"/>
              <a:t>Yesterday</a:t>
            </a:r>
            <a:endParaRPr lang="en-US" altLang="zh-CN" sz="4000" dirty="0" smtClean="0"/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en-US" altLang="zh-CN" sz="4000" dirty="0" smtClean="0"/>
              <a:t>last year/week…</a:t>
            </a:r>
            <a:endParaRPr lang="en-US" altLang="zh-CN" sz="4000" dirty="0" smtClean="0"/>
          </a:p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3822065" y="1973580"/>
            <a:ext cx="5293360" cy="6699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Yesterday</a:t>
            </a:r>
            <a:r>
              <a:rPr lang="en-US" altLang="zh-CN" sz="3600" dirty="0" smtClean="0"/>
              <a:t>  </a:t>
            </a:r>
            <a:r>
              <a:rPr lang="en-US" altLang="zh-CN" sz="3600" dirty="0" smtClean="0">
                <a:solidFill>
                  <a:srgbClr val="0070C0"/>
                </a:solidFill>
              </a:rPr>
              <a:t>was </a:t>
            </a:r>
            <a:r>
              <a:rPr lang="en-US" altLang="zh-CN" sz="3600" dirty="0" smtClean="0"/>
              <a:t>Sunday.</a:t>
            </a:r>
            <a:endParaRPr lang="zh-CN" altLang="en-US" sz="3600" dirty="0"/>
          </a:p>
        </p:txBody>
      </p:sp>
      <p:sp>
        <p:nvSpPr>
          <p:cNvPr id="5" name="文本框 4"/>
          <p:cNvSpPr txBox="1"/>
          <p:nvPr/>
        </p:nvSpPr>
        <p:spPr>
          <a:xfrm>
            <a:off x="3971290" y="3003550"/>
            <a:ext cx="5125720" cy="12185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I </a:t>
            </a:r>
            <a:r>
              <a:rPr lang="en-US" altLang="zh-CN" sz="3600" dirty="0" smtClean="0">
                <a:solidFill>
                  <a:srgbClr val="0070C0"/>
                </a:solidFill>
              </a:rPr>
              <a:t>was</a:t>
            </a:r>
            <a:r>
              <a:rPr lang="en-US" altLang="zh-CN" sz="3600" dirty="0" smtClean="0"/>
              <a:t> in Beijing </a:t>
            </a:r>
            <a:r>
              <a:rPr lang="en-US" altLang="zh-CN" sz="3600" dirty="0" smtClean="0">
                <a:solidFill>
                  <a:srgbClr val="FF0000"/>
                </a:solidFill>
              </a:rPr>
              <a:t>last week</a:t>
            </a:r>
            <a:r>
              <a:rPr lang="en-US" altLang="zh-CN" sz="3600" dirty="0" smtClean="0"/>
              <a:t>.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5471" y="0"/>
            <a:ext cx="9513631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Look and say: </a:t>
            </a:r>
            <a:br>
              <a:rPr lang="en-US" altLang="zh-CN" sz="3600" dirty="0" smtClean="0"/>
            </a:br>
            <a:r>
              <a:rPr lang="en-US" altLang="zh-CN" sz="3600" dirty="0" smtClean="0"/>
              <a:t>What are they talking about?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" r:id="rId1" imgW="8110220" imgH="5410200"/>
        </mc:Choice>
        <mc:Fallback>
          <p:control name="" r:id="rId1" imgW="8110220" imgH="54102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46113" y="1241425"/>
                  <a:ext cx="8110220" cy="54102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444" y="249237"/>
            <a:ext cx="8515350" cy="1325563"/>
          </a:xfrm>
        </p:spPr>
        <p:txBody>
          <a:bodyPr/>
          <a:lstStyle/>
          <a:p>
            <a:r>
              <a:rPr lang="en-US" altLang="zh-CN" dirty="0" smtClean="0"/>
              <a:t>Listen and say. Then role-play.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4" name="" r:id="rId1" imgW="7759700" imgH="4914900"/>
        </mc:Choice>
        <mc:Fallback>
          <p:control name="" r:id="rId1" imgW="7759700" imgH="4914900">
            <p:pic>
              <p:nvPicPr>
                <p:cNvPr id="0" name="ShockwaveFlash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749300" y="1498600"/>
                  <a:ext cx="7759700" cy="49149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8" y="979488"/>
            <a:ext cx="9085262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4438"/>
            <a:ext cx="27225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8"/>
          <p:cNvSpPr>
            <a:spLocks noGrp="1" noChangeArrowheads="1"/>
          </p:cNvSpPr>
          <p:nvPr>
            <p:ph type="title"/>
          </p:nvPr>
        </p:nvSpPr>
        <p:spPr>
          <a:xfrm>
            <a:off x="4092575" y="1436688"/>
            <a:ext cx="4465638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800" dirty="0" smtClean="0">
                <a:solidFill>
                  <a:schemeClr val="tx1"/>
                </a:solidFill>
                <a:latin typeface="Times New Roman" pitchFamily="18" charset="0"/>
              </a:rPr>
              <a:t>It </a:t>
            </a:r>
            <a:r>
              <a:rPr lang="en-US" altLang="zh-CN" sz="4800" dirty="0" smtClean="0">
                <a:latin typeface="Times New Roman" pitchFamily="18" charset="0"/>
              </a:rPr>
              <a:t>___</a:t>
            </a:r>
            <a:r>
              <a:rPr lang="en-US" altLang="zh-CN" sz="4800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  <a:latin typeface="Times New Roman" pitchFamily="18" charset="0"/>
              </a:rPr>
              <a:t>____</a:t>
            </a:r>
            <a:r>
              <a:rPr lang="en-US" altLang="zh-CN" sz="4800" dirty="0" smtClean="0">
                <a:solidFill>
                  <a:schemeClr val="accent1"/>
                </a:solidFill>
                <a:latin typeface="Times New Roman" pitchFamily="18" charset="0"/>
              </a:rPr>
              <a:t>then</a:t>
            </a:r>
            <a:r>
              <a:rPr lang="en-US" altLang="zh-CN" sz="4800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endParaRPr lang="en-US" altLang="zh-CN" sz="48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532" name="Rectangle 9"/>
          <p:cNvSpPr>
            <a:spLocks noChangeArrowheads="1"/>
          </p:cNvSpPr>
          <p:nvPr/>
        </p:nvSpPr>
        <p:spPr bwMode="auto">
          <a:xfrm>
            <a:off x="4092575" y="4615219"/>
            <a:ext cx="4465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 smtClean="0">
                <a:latin typeface="Times New Roman" pitchFamily="18" charset="0"/>
                <a:ea typeface="-소망B"/>
                <a:cs typeface="-소망B"/>
              </a:rPr>
              <a:t>it___ </a:t>
            </a:r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____.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5857875" y="1571625"/>
            <a:ext cx="93503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fat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6911169" y="4758888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thin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640547" y="1571624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was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075493" y="4758888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is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4" grpId="0"/>
      <p:bldP spid="36875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214438"/>
            <a:ext cx="1871663" cy="509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85938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714875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8"/>
          <p:cNvSpPr>
            <a:spLocks noGrp="1" noChangeArrowheads="1"/>
          </p:cNvSpPr>
          <p:nvPr>
            <p:ph type="title"/>
          </p:nvPr>
        </p:nvSpPr>
        <p:spPr>
          <a:xfrm>
            <a:off x="3706813" y="1412875"/>
            <a:ext cx="5508625" cy="11430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4400" dirty="0" smtClean="0">
                <a:solidFill>
                  <a:schemeClr val="tx1"/>
                </a:solidFill>
                <a:latin typeface="Times New Roman" pitchFamily="18" charset="0"/>
              </a:rPr>
              <a:t>They </a:t>
            </a:r>
            <a:r>
              <a:rPr lang="en-US" altLang="zh-CN" sz="4400" dirty="0" smtClean="0">
                <a:latin typeface="Times New Roman" pitchFamily="18" charset="0"/>
              </a:rPr>
              <a:t>_____</a:t>
            </a:r>
            <a:r>
              <a:rPr lang="en-US" altLang="zh-CN" sz="4400" dirty="0" smtClean="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altLang="zh-CN" sz="4400" dirty="0" smtClean="0">
                <a:solidFill>
                  <a:schemeClr val="tx1"/>
                </a:solidFill>
                <a:latin typeface="Times New Roman" pitchFamily="18" charset="0"/>
              </a:rPr>
              <a:t>______</a:t>
            </a:r>
            <a:r>
              <a:rPr lang="en-US" altLang="zh-CN" sz="4400" dirty="0" smtClean="0">
                <a:solidFill>
                  <a:schemeClr val="accent1"/>
                </a:solidFill>
                <a:latin typeface="Times New Roman" pitchFamily="18" charset="0"/>
              </a:rPr>
              <a:t>then</a:t>
            </a:r>
            <a:r>
              <a:rPr lang="en-US" altLang="zh-CN" sz="4400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endParaRPr lang="en-US" altLang="zh-CN" sz="4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3558" name="Rectangle 9"/>
          <p:cNvSpPr>
            <a:spLocks noChangeArrowheads="1"/>
          </p:cNvSpPr>
          <p:nvPr/>
        </p:nvSpPr>
        <p:spPr bwMode="auto">
          <a:xfrm>
            <a:off x="3779838" y="4652963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they </a:t>
            </a:r>
            <a:r>
              <a:rPr kumimoji="1" lang="en-US" altLang="zh-CN" sz="4800" dirty="0" smtClean="0">
                <a:latin typeface="Times New Roman" pitchFamily="18" charset="0"/>
                <a:ea typeface="-소망B"/>
                <a:cs typeface="-소망B"/>
              </a:rPr>
              <a:t>___</a:t>
            </a:r>
            <a:r>
              <a:rPr kumimoji="1" lang="en-US" altLang="zh-CN" sz="4800" dirty="0" smtClean="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  <a:ea typeface="-소망B"/>
                <a:cs typeface="-소망B"/>
              </a:rPr>
              <a:t>____.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6200775" y="1412875"/>
            <a:ext cx="18002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>
                <a:latin typeface="Times New Roman" pitchFamily="18" charset="0"/>
                <a:ea typeface="-소망B"/>
                <a:cs typeface="-소망B"/>
              </a:rPr>
              <a:t>young</a:t>
            </a:r>
            <a:endParaRPr kumimoji="1" lang="en-US" altLang="zh-CN" sz="480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7632700" y="4783137"/>
            <a:ext cx="12239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old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883304" y="1412875"/>
            <a:ext cx="1434946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were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433071" y="4796631"/>
            <a:ext cx="1217328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are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37899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143000"/>
            <a:ext cx="18478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85737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4572000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8"/>
          <p:cNvSpPr>
            <a:spLocks noGrp="1" noChangeArrowheads="1"/>
          </p:cNvSpPr>
          <p:nvPr>
            <p:ph type="title"/>
          </p:nvPr>
        </p:nvSpPr>
        <p:spPr>
          <a:xfrm>
            <a:off x="4175125" y="1412875"/>
            <a:ext cx="48260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itchFamily="18" charset="0"/>
              </a:rPr>
              <a:t>It ____  ______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endParaRPr lang="en-US" altLang="zh-CN" sz="44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582" name="Rectangle 9"/>
          <p:cNvSpPr>
            <a:spLocks noChangeArrowheads="1"/>
          </p:cNvSpPr>
          <p:nvPr/>
        </p:nvSpPr>
        <p:spPr bwMode="auto">
          <a:xfrm>
            <a:off x="4175125" y="4652963"/>
            <a:ext cx="482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 smtClean="0">
                <a:latin typeface="Times New Roman" pitchFamily="18" charset="0"/>
                <a:ea typeface="-소망B"/>
                <a:cs typeface="-소망B"/>
              </a:rPr>
              <a:t>it __</a:t>
            </a:r>
            <a:r>
              <a:rPr kumimoji="1" lang="en-US" altLang="zh-CN" sz="48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 smtClean="0">
                <a:latin typeface="Times New Roman" pitchFamily="18" charset="0"/>
                <a:ea typeface="-소망B"/>
                <a:cs typeface="-소망B"/>
              </a:rPr>
              <a:t>_____.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6264275" y="1557338"/>
            <a:ext cx="16557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short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4751388" y="1557338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was</a:t>
            </a:r>
            <a:endParaRPr kumimoji="1" lang="en-US" altLang="zh-CN" sz="48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6982974" y="4768413"/>
            <a:ext cx="15843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long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022975" y="4796632"/>
            <a:ext cx="1152525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 smtClean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is</a:t>
            </a:r>
            <a:endParaRPr kumimoji="1" lang="en-US" altLang="zh-CN" sz="48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2" grpId="0"/>
      <p:bldP spid="38923" grpId="0"/>
      <p:bldP spid="38924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857250"/>
            <a:ext cx="1797050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685925"/>
            <a:ext cx="113347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4071938"/>
            <a:ext cx="110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8"/>
          <p:cNvSpPr>
            <a:spLocks noGrp="1" noChangeArrowheads="1"/>
          </p:cNvSpPr>
          <p:nvPr>
            <p:ph type="title"/>
          </p:nvPr>
        </p:nvSpPr>
        <p:spPr>
          <a:xfrm>
            <a:off x="3708400" y="1412875"/>
            <a:ext cx="5435600" cy="1143000"/>
          </a:xfrm>
          <a:noFill/>
        </p:spPr>
        <p:txBody>
          <a:bodyPr/>
          <a:lstStyle/>
          <a:p>
            <a:pPr eaLnBrk="1" hangingPunct="1"/>
            <a:r>
              <a:rPr lang="en-US" altLang="zh-CN" sz="4400" smtClean="0">
                <a:solidFill>
                  <a:schemeClr val="tx1"/>
                </a:solidFill>
                <a:latin typeface="Times New Roman" pitchFamily="18" charset="0"/>
              </a:rPr>
              <a:t>They _____ _____</a:t>
            </a:r>
            <a:r>
              <a:rPr lang="en-US" altLang="zh-CN" sz="4400" smtClean="0">
                <a:solidFill>
                  <a:schemeClr val="accent1"/>
                </a:solidFill>
                <a:latin typeface="Times New Roman" pitchFamily="18" charset="0"/>
              </a:rPr>
              <a:t>then</a:t>
            </a:r>
            <a:r>
              <a:rPr lang="en-US" altLang="zh-CN" sz="440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endParaRPr lang="en-US" altLang="zh-CN" sz="440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5606" name="Rectangle 9"/>
          <p:cNvSpPr>
            <a:spLocks noChangeArrowheads="1"/>
          </p:cNvSpPr>
          <p:nvPr/>
        </p:nvSpPr>
        <p:spPr bwMode="auto">
          <a:xfrm>
            <a:off x="3708400" y="4652963"/>
            <a:ext cx="543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 </a:t>
            </a:r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they ___</a:t>
            </a:r>
            <a:r>
              <a:rPr kumimoji="1" lang="en-US" altLang="zh-CN" sz="4800" dirty="0">
                <a:solidFill>
                  <a:schemeClr val="accent1"/>
                </a:solidFill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____.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5003800" y="1557338"/>
            <a:ext cx="1439863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were</a:t>
            </a:r>
            <a:endParaRPr kumimoji="1" lang="en-US" altLang="zh-CN" sz="48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6372225" y="4797425"/>
            <a:ext cx="143986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solidFill>
                  <a:srgbClr val="FF3300"/>
                </a:solidFill>
                <a:latin typeface="Times New Roman" pitchFamily="18" charset="0"/>
                <a:ea typeface="-소망B"/>
                <a:cs typeface="-소망B"/>
              </a:rPr>
              <a:t>are</a:t>
            </a:r>
            <a:endParaRPr kumimoji="1" lang="en-US" altLang="zh-CN" sz="4800" dirty="0">
              <a:solidFill>
                <a:srgbClr val="FF33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6516688" y="1557338"/>
            <a:ext cx="1439862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short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9949" name="Rectangle 13"/>
          <p:cNvSpPr>
            <a:spLocks noChangeArrowheads="1"/>
          </p:cNvSpPr>
          <p:nvPr/>
        </p:nvSpPr>
        <p:spPr bwMode="auto">
          <a:xfrm>
            <a:off x="7451725" y="4797425"/>
            <a:ext cx="1152525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tall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She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7" t="6567" r="30440" b="36319"/>
          <a:stretch>
            <a:fillRect/>
          </a:stretch>
        </p:blipFill>
        <p:spPr>
          <a:xfrm>
            <a:off x="919506" y="1582313"/>
            <a:ext cx="2160369" cy="25515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8" t="15018" r="40597" b="41773"/>
          <a:stretch>
            <a:fillRect/>
          </a:stretch>
        </p:blipFill>
        <p:spPr>
          <a:xfrm>
            <a:off x="5899966" y="1178444"/>
            <a:ext cx="2081631" cy="316342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58365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996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His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His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58"/>
          <a:stretch>
            <a:fillRect/>
          </a:stretch>
        </p:blipFill>
        <p:spPr>
          <a:xfrm>
            <a:off x="6087605" y="1230113"/>
            <a:ext cx="1969281" cy="321449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536" y="1457393"/>
            <a:ext cx="2135002" cy="2845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She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39482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8996" y="47121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88625" y="5376806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hair__ 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83419" y="5351832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Her hair___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0893" y="565455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9489" y="5612583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954" y="1285770"/>
            <a:ext cx="2468815" cy="329046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29" t="14347" r="16268" b="25653"/>
          <a:stretch>
            <a:fillRect/>
          </a:stretch>
        </p:blipFill>
        <p:spPr>
          <a:xfrm>
            <a:off x="5161115" y="1237450"/>
            <a:ext cx="3423327" cy="347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6481593" y="44765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1352784" y="42267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58793" y="46185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928037" y="23201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72246" y="23201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778263" y="32016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940782" y="34939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705206" y="449455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446958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16010" y="46871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am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5402" y="4734041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4729631" y="5715000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My hair__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29496" y="5715000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My hair ___ 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20086" y="5967778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39546" y="593255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1784" y="1433015"/>
            <a:ext cx="2165440" cy="24293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solidFill>
                  <a:schemeClr val="tx1"/>
                </a:solidFill>
              </a:rPr>
              <a:t>?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25057" y="1294043"/>
            <a:ext cx="2165440" cy="2614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>
                <a:solidFill>
                  <a:schemeClr val="tx1"/>
                </a:solidFill>
              </a:rPr>
              <a:t>?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64" y="4146416"/>
            <a:ext cx="2929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</a:rPr>
              <a:t>Look! It’s me. </a:t>
            </a:r>
            <a:endParaRPr lang="en-US" altLang="zh-CN" sz="36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4705206" y="508940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5064433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 ____ 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7" name="文本框 13"/>
          <p:cNvSpPr txBox="1"/>
          <p:nvPr/>
        </p:nvSpPr>
        <p:spPr>
          <a:xfrm>
            <a:off x="5216010" y="528199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am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8" name="文本框 18"/>
          <p:cNvSpPr txBox="1"/>
          <p:nvPr/>
        </p:nvSpPr>
        <p:spPr>
          <a:xfrm>
            <a:off x="475402" y="5328891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2" grpId="0"/>
      <p:bldP spid="23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2068" y="2046108"/>
            <a:ext cx="3108846" cy="2813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443104" y="2172482"/>
            <a:ext cx="2226291" cy="2660689"/>
          </a:xfrm>
          <a:prstGeom prst="rect">
            <a:avLst/>
          </a:prstGeom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4235193" y="5509775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463474" y="495408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7705" y="514419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48133" y="5727332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96769" y="5747284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42" name="文本框 41"/>
          <p:cNvSpPr txBox="1"/>
          <p:nvPr/>
        </p:nvSpPr>
        <p:spPr>
          <a:xfrm>
            <a:off x="1982836" y="5144199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cxnSp>
        <p:nvCxnSpPr>
          <p:cNvPr id="43" name="直接连接符 42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73610" y="4383962"/>
            <a:ext cx="196527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silkworm</a:t>
            </a:r>
            <a:endParaRPr lang="zh-CN" altLang="en-US" sz="3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911944" y="4378231"/>
            <a:ext cx="1965278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dirty="0" smtClean="0"/>
              <a:t>butterfly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8" grpId="0"/>
      <p:bldP spid="39" grpId="0"/>
      <p:bldP spid="40" grpId="0"/>
      <p:bldP spid="41" grpId="0"/>
      <p:bldP spid="42" grpId="0"/>
      <p:bldP spid="46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5" t="4216" b="48852"/>
          <a:stretch>
            <a:fillRect/>
          </a:stretch>
        </p:blipFill>
        <p:spPr bwMode="auto">
          <a:xfrm>
            <a:off x="4468761" y="2124548"/>
            <a:ext cx="3349345" cy="24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Rectangle 9"/>
          <p:cNvSpPr>
            <a:spLocks noChangeArrowheads="1"/>
          </p:cNvSpPr>
          <p:nvPr/>
        </p:nvSpPr>
        <p:spPr bwMode="auto">
          <a:xfrm>
            <a:off x="4715648" y="4632347"/>
            <a:ext cx="416963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It____</a:t>
            </a:r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 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fat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49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____ thin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803166" y="481065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16" name="Picture 5" descr="2"/>
          <p:cNvPicPr>
            <a:picLocks noChangeAspect="1" noChangeArrowheads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3" t="4216" r="48447" b="48852"/>
          <a:stretch>
            <a:fillRect/>
          </a:stretch>
        </p:blipFill>
        <p:spPr bwMode="auto">
          <a:xfrm>
            <a:off x="884903" y="1967231"/>
            <a:ext cx="3097161" cy="2421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89873" y="2118264"/>
            <a:ext cx="3316406" cy="2735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 animBg="1"/>
      <p:bldP spid="49" grpId="0"/>
      <p:bldP spid="50" grpId="0"/>
      <p:bldP spid="51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39" y="2964681"/>
            <a:ext cx="2174733" cy="21747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657" y="2092697"/>
            <a:ext cx="1954382" cy="329088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74563" y="2934966"/>
            <a:ext cx="42419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2715904" y="2111413"/>
            <a:ext cx="6682" cy="906131"/>
          </a:xfrm>
          <a:prstGeom prst="straightConnector1">
            <a:avLst/>
          </a:prstGeom>
          <a:ln w="28575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908060" y="2149500"/>
            <a:ext cx="4916456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She____ ___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9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S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he____ ____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349084" y="5440702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22503" y="547431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22747" y="5514968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44" name="文本框 43"/>
          <p:cNvSpPr txBox="1"/>
          <p:nvPr/>
        </p:nvSpPr>
        <p:spPr>
          <a:xfrm>
            <a:off x="2411766" y="5475876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/>
      <p:bldP spid="40" grpId="0"/>
      <p:bldP spid="41" grpId="0"/>
      <p:bldP spid="43" grpId="0"/>
      <p:bldP spid="44" grpId="0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7" name="Picture 13" descr="8572_150630115515_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24" y="2013164"/>
            <a:ext cx="8038531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Line 10"/>
          <p:cNvSpPr>
            <a:spLocks noChangeShapeType="1"/>
          </p:cNvSpPr>
          <p:nvPr/>
        </p:nvSpPr>
        <p:spPr bwMode="auto">
          <a:xfrm flipH="1" flipV="1">
            <a:off x="1342523" y="4592929"/>
            <a:ext cx="133852" cy="90039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6" name="Picture 14" descr="8572_150630115515_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0"/>
          <a:stretch>
            <a:fillRect/>
          </a:stretch>
        </p:blipFill>
        <p:spPr bwMode="auto">
          <a:xfrm>
            <a:off x="4734080" y="2013164"/>
            <a:ext cx="3768475" cy="31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15" descr="8572_150630115515_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3" t="-1440"/>
          <a:stretch>
            <a:fillRect/>
          </a:stretch>
        </p:blipFill>
        <p:spPr bwMode="auto">
          <a:xfrm>
            <a:off x="2864552" y="1968492"/>
            <a:ext cx="5638003" cy="314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3" name="Line 9"/>
          <p:cNvSpPr>
            <a:spLocks noChangeShapeType="1"/>
          </p:cNvSpPr>
          <p:nvPr/>
        </p:nvSpPr>
        <p:spPr bwMode="auto">
          <a:xfrm flipH="1" flipV="1">
            <a:off x="7315248" y="4847115"/>
            <a:ext cx="0" cy="13684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37481" y="5873230"/>
            <a:ext cx="504259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09892" y="5261429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It ____ ________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9993" y="5507654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0421" y="6090787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635506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1443104" y="120060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019916" y="6140352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sp>
        <p:nvSpPr>
          <p:cNvPr id="53" name="文本框 52"/>
          <p:cNvSpPr txBox="1"/>
          <p:nvPr/>
        </p:nvSpPr>
        <p:spPr>
          <a:xfrm>
            <a:off x="1981499" y="5519204"/>
            <a:ext cx="2122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beautiful</a:t>
            </a:r>
            <a:endParaRPr lang="zh-CN" altLang="en-US" sz="4000" dirty="0"/>
          </a:p>
        </p:txBody>
      </p:sp>
      <p:cxnSp>
        <p:nvCxnSpPr>
          <p:cNvPr id="50" name="直接连接符 4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4" grpId="0" animBg="1"/>
      <p:bldP spid="26633" grpId="0" animBg="1"/>
      <p:bldP spid="11" grpId="0"/>
      <p:bldP spid="12" grpId="0"/>
      <p:bldP spid="13" grpId="0"/>
      <p:bldP spid="19" grpId="0"/>
      <p:bldP spid="52" grpId="0"/>
      <p:bldP spid="53" grpId="0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11267" name="AutoShape 3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11268" name="AutoShape 4" descr="u=3280575689,3465297790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11269" name="AutoShape 5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sp>
        <p:nvSpPr>
          <p:cNvPr id="11270" name="AutoShape 6" descr="u=2081944090,576675055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pic>
        <p:nvPicPr>
          <p:cNvPr id="11271" name="Picture 7" descr="p9618462"/>
          <p:cNvPicPr>
            <a:picLocks noChangeAspect="1" noChangeArrowheads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r="9270"/>
          <a:stretch>
            <a:fillRect/>
          </a:stretch>
        </p:blipFill>
        <p:spPr bwMode="auto">
          <a:xfrm>
            <a:off x="668808" y="2045982"/>
            <a:ext cx="2369535" cy="271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 descr="2531170_124551571559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8" t="7930" r="25652" b="14568"/>
          <a:stretch>
            <a:fillRect/>
          </a:stretch>
        </p:blipFill>
        <p:spPr bwMode="auto">
          <a:xfrm>
            <a:off x="6187626" y="2641651"/>
            <a:ext cx="2563363" cy="271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3903260" y="5361057"/>
            <a:ext cx="56376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400" dirty="0" err="1" smtClean="0">
                <a:latin typeface="Times New Roman" pitchFamily="18" charset="0"/>
                <a:ea typeface="-소망B"/>
                <a:cs typeface="-소망B"/>
              </a:rPr>
              <a:t>It____a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 chicken </a:t>
            </a:r>
            <a:r>
              <a:rPr kumimoji="1" lang="en-US" altLang="zh-CN" sz="44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4581525"/>
            <a:ext cx="50768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   It 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____ </a:t>
            </a:r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an </a:t>
            </a:r>
            <a:r>
              <a:rPr kumimoji="1" lang="en-US" altLang="zh-CN" sz="4400" dirty="0" smtClean="0">
                <a:latin typeface="Times New Roman" pitchFamily="18" charset="0"/>
                <a:ea typeface="-소망B"/>
                <a:cs typeface="-소망B"/>
              </a:rPr>
              <a:t>egg </a:t>
            </a:r>
            <a:r>
              <a:rPr kumimoji="1" lang="en-US" altLang="zh-CN" sz="44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4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4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6587333" y="1404581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1424814" y="1351025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8174" y="481344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was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29119" y="5595389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is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78" grpId="0"/>
      <p:bldP spid="2" grpId="0"/>
      <p:bldP spid="16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7" descr="u=3984578020,2104123953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endParaRPr lang="zh-CN" altLang="en-US">
              <a:ea typeface="宋体" pitchFamily="2" charset="-122"/>
            </a:endParaRPr>
          </a:p>
        </p:txBody>
      </p:sp>
      <p:pic>
        <p:nvPicPr>
          <p:cNvPr id="12293" name="Picture 9" descr="69_001_btg"/>
          <p:cNvPicPr>
            <a:picLocks noChangeAspect="1" noChangeArrowheads="1"/>
          </p:cNvPicPr>
          <p:nvPr/>
        </p:nvPicPr>
        <p:blipFill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116013" y="3644900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3" descr="BC1019536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5638410" y="1834713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477893" y="1239222"/>
            <a:ext cx="12334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endParaRPr kumimoji="1" lang="en-US" altLang="zh-CN" sz="4800" dirty="0">
              <a:solidFill>
                <a:srgbClr val="FF000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1349084" y="1214247"/>
            <a:ext cx="12334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eaLnBrk="1" hangingPunct="1"/>
            <a:r>
              <a:rPr kumimoji="1" lang="en-US" altLang="zh-CN" sz="4800" dirty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endParaRPr kumimoji="1" lang="en-US" altLang="zh-CN" sz="4800" dirty="0">
              <a:solidFill>
                <a:srgbClr val="0070C0"/>
              </a:solidFill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4701506" y="5286127"/>
            <a:ext cx="461942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  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They ____ ___</a:t>
            </a:r>
            <a:r>
              <a:rPr kumimoji="1" lang="en-US" altLang="zh-CN" sz="4000" dirty="0" smtClean="0">
                <a:solidFill>
                  <a:srgbClr val="FF0000"/>
                </a:solidFill>
                <a:latin typeface="Times New Roman" pitchFamily="18" charset="0"/>
                <a:ea typeface="-소망B"/>
                <a:cs typeface="-소망B"/>
              </a:rPr>
              <a:t>now</a:t>
            </a:r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72302" y="5286127"/>
            <a:ext cx="557778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-소망M"/>
                <a:cs typeface="-소망M"/>
              </a:defRPr>
            </a:lvl9pPr>
          </a:lstStyle>
          <a:p>
            <a:pPr algn="l" eaLnBrk="1" latinLnBrk="1" hangingPunct="1"/>
            <a:r>
              <a:rPr kumimoji="1" lang="en-US" altLang="zh-CN" sz="4000" dirty="0" smtClean="0">
                <a:latin typeface="Times New Roman" pitchFamily="18" charset="0"/>
                <a:ea typeface="-소망B"/>
                <a:cs typeface="-소망B"/>
              </a:rPr>
              <a:t>They ____ ____</a:t>
            </a:r>
            <a:r>
              <a:rPr kumimoji="1" lang="en-US" altLang="zh-CN" sz="4000" dirty="0" smtClean="0">
                <a:solidFill>
                  <a:srgbClr val="0070C0"/>
                </a:solidFill>
                <a:latin typeface="Times New Roman" pitchFamily="18" charset="0"/>
                <a:ea typeface="-소망B"/>
                <a:cs typeface="-소망B"/>
              </a:rPr>
              <a:t>then</a:t>
            </a:r>
            <a:r>
              <a:rPr kumimoji="1" lang="en-US" altLang="zh-CN" sz="4000" dirty="0">
                <a:latin typeface="Times New Roman" pitchFamily="18" charset="0"/>
                <a:ea typeface="-소망B"/>
                <a:cs typeface="-소망B"/>
              </a:rPr>
              <a:t>.</a:t>
            </a:r>
            <a:endParaRPr kumimoji="1" lang="en-US" altLang="zh-CN" sz="4000" dirty="0">
              <a:latin typeface="Times New Roman" pitchFamily="18" charset="0"/>
              <a:ea typeface="-소망B"/>
              <a:cs typeface="-소망B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58720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were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91756" y="5568550"/>
            <a:ext cx="1132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are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34" name="Picture 9" descr="69_001_bt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19089" y="3638776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9" descr="69_001_bt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3" t="17244" r="33333" b="17245"/>
          <a:stretch>
            <a:fillRect/>
          </a:stretch>
        </p:blipFill>
        <p:spPr bwMode="auto">
          <a:xfrm>
            <a:off x="2081314" y="3625972"/>
            <a:ext cx="24479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3" descr="BC10195364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4390575" y="1768582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3" descr="BC10195364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 r="9959"/>
          <a:stretch>
            <a:fillRect/>
          </a:stretch>
        </p:blipFill>
        <p:spPr bwMode="auto">
          <a:xfrm>
            <a:off x="6728716" y="1806751"/>
            <a:ext cx="2860272" cy="3860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37"/>
          <p:cNvSpPr txBox="1"/>
          <p:nvPr/>
        </p:nvSpPr>
        <p:spPr>
          <a:xfrm>
            <a:off x="7240288" y="5580679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tall</a:t>
            </a:r>
            <a:endParaRPr lang="zh-CN" altLang="en-US" sz="4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2319441" y="5503684"/>
            <a:ext cx="14604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short</a:t>
            </a:r>
            <a:endParaRPr lang="zh-CN" altLang="en-US" sz="40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655093" y="1253427"/>
            <a:ext cx="809282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924337" y="1023582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068546" y="1023581"/>
            <a:ext cx="0" cy="2298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1774563" y="1111730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937082" y="1140963"/>
            <a:ext cx="266995" cy="2549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896358" y="3691251"/>
            <a:ext cx="42419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1029855" y="2016785"/>
            <a:ext cx="4916456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2701925" y="2111375"/>
            <a:ext cx="20955" cy="1594485"/>
          </a:xfrm>
          <a:prstGeom prst="straightConnector1">
            <a:avLst/>
          </a:prstGeom>
          <a:ln w="28575"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4" grpId="0"/>
      <p:bldP spid="30" grpId="0"/>
      <p:bldP spid="31" grpId="0"/>
      <p:bldP spid="32" grpId="0"/>
      <p:bldP spid="38" grpId="0"/>
      <p:bldP spid="39" grpId="0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Who are they?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539" y="1143049"/>
            <a:ext cx="6668922" cy="5340152"/>
          </a:xfrm>
          <a:prstGeom prst="rect">
            <a:avLst/>
          </a:prstGeom>
        </p:spPr>
      </p:pic>
      <p:sp>
        <p:nvSpPr>
          <p:cNvPr id="5" name="下箭头 4"/>
          <p:cNvSpPr/>
          <p:nvPr/>
        </p:nvSpPr>
        <p:spPr>
          <a:xfrm rot="20875542">
            <a:off x="1651378" y="965531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 rot="19067881">
            <a:off x="3667151" y="847854"/>
            <a:ext cx="504967" cy="13854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2005</Words>
  <Application>Kingsoft Office WPP</Application>
  <PresentationFormat>全屏显示(4:3)</PresentationFormat>
  <Paragraphs>377</Paragraphs>
  <Slides>29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Module 9 Unit 1 They were very young. </vt:lpstr>
      <vt:lpstr>Look and say:  What are they talking about?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Who are they?</vt:lpstr>
      <vt:lpstr>PowerPoint 演示文稿</vt:lpstr>
      <vt:lpstr>Who are they, Lingling?</vt:lpstr>
      <vt:lpstr>PowerPoint 演示文稿</vt:lpstr>
      <vt:lpstr>PowerPoint 演示文稿</vt:lpstr>
      <vt:lpstr>Listen and look. Then find the details.</vt:lpstr>
      <vt:lpstr>PowerPoint 演示文稿</vt:lpstr>
      <vt:lpstr>PowerPoint 演示文稿</vt:lpstr>
      <vt:lpstr>PowerPoint 演示文稿</vt:lpstr>
      <vt:lpstr>Then: 那时候，表示发生在过去的事情。    </vt:lpstr>
      <vt:lpstr>与then一样表达过去的时间词</vt:lpstr>
      <vt:lpstr>Listen and say. Then role-play.</vt:lpstr>
      <vt:lpstr>PowerPoint 演示文稿</vt:lpstr>
      <vt:lpstr>It ___ ____then.</vt:lpstr>
      <vt:lpstr>They _____ ______then.</vt:lpstr>
      <vt:lpstr>It ____  ______then.</vt:lpstr>
      <vt:lpstr>They _____ _____then.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</dc:creator>
  <cp:lastModifiedBy>Admin</cp:lastModifiedBy>
  <cp:revision>70</cp:revision>
  <dcterms:created xsi:type="dcterms:W3CDTF">2017-05-07T02:23:00Z</dcterms:created>
  <dcterms:modified xsi:type="dcterms:W3CDTF">2017-05-15T10:22:23Z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