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93" r:id="rId3"/>
    <p:sldId id="266" r:id="rId4"/>
    <p:sldId id="267" r:id="rId5"/>
    <p:sldId id="268" r:id="rId6"/>
    <p:sldId id="295" r:id="rId7"/>
    <p:sldId id="259" r:id="rId8"/>
    <p:sldId id="271" r:id="rId9"/>
    <p:sldId id="270" r:id="rId10"/>
    <p:sldId id="294" r:id="rId11"/>
    <p:sldId id="262" r:id="rId12"/>
    <p:sldId id="263" r:id="rId13"/>
    <p:sldId id="275" r:id="rId14"/>
    <p:sldId id="287" r:id="rId15"/>
    <p:sldId id="264" r:id="rId16"/>
    <p:sldId id="261" r:id="rId17"/>
    <p:sldId id="296" r:id="rId18"/>
    <p:sldId id="276" r:id="rId19"/>
    <p:sldId id="256" r:id="rId20"/>
    <p:sldId id="258" r:id="rId21"/>
    <p:sldId id="297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14"/>
      </p:cViewPr>
      <p:guideLst>
        <p:guide orient="horz" pos="211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88C0-2BCD-41E1-944B-777A27F78515}" type="datetimeFigureOut">
              <a:rPr lang="zh-CN" altLang="en-US" smtClean="0"/>
              <a:pPr/>
              <a:t>2017/5/21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6841-A95A-460E-BB8C-2EFBDC0B258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88C0-2BCD-41E1-944B-777A27F78515}" type="datetimeFigureOut">
              <a:rPr lang="zh-CN" altLang="en-US" smtClean="0"/>
              <a:pPr/>
              <a:t>2017/5/21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6841-A95A-460E-BB8C-2EFBDC0B258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88C0-2BCD-41E1-944B-777A27F78515}" type="datetimeFigureOut">
              <a:rPr lang="zh-CN" altLang="en-US" smtClean="0"/>
              <a:pPr/>
              <a:t>2017/5/21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6841-A95A-460E-BB8C-2EFBDC0B258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88C0-2BCD-41E1-944B-777A27F78515}" type="datetimeFigureOut">
              <a:rPr lang="zh-CN" altLang="en-US" smtClean="0"/>
              <a:pPr/>
              <a:t>2017/5/21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6841-A95A-460E-BB8C-2EFBDC0B258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88C0-2BCD-41E1-944B-777A27F78515}" type="datetimeFigureOut">
              <a:rPr lang="zh-CN" altLang="en-US" smtClean="0"/>
              <a:pPr/>
              <a:t>2017/5/21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6841-A95A-460E-BB8C-2EFBDC0B258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88C0-2BCD-41E1-944B-777A27F78515}" type="datetimeFigureOut">
              <a:rPr lang="zh-CN" altLang="en-US" smtClean="0"/>
              <a:pPr/>
              <a:t>2017/5/21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6841-A95A-460E-BB8C-2EFBDC0B258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88C0-2BCD-41E1-944B-777A27F78515}" type="datetimeFigureOut">
              <a:rPr lang="zh-CN" altLang="en-US" smtClean="0"/>
              <a:pPr/>
              <a:t>2017/5/21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6841-A95A-460E-BB8C-2EFBDC0B258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88C0-2BCD-41E1-944B-777A27F78515}" type="datetimeFigureOut">
              <a:rPr lang="zh-CN" altLang="en-US" smtClean="0"/>
              <a:pPr/>
              <a:t>2017/5/21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6841-A95A-460E-BB8C-2EFBDC0B258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88C0-2BCD-41E1-944B-777A27F78515}" type="datetimeFigureOut">
              <a:rPr lang="zh-CN" altLang="en-US" smtClean="0"/>
              <a:pPr/>
              <a:t>2017/5/21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6841-A95A-460E-BB8C-2EFBDC0B258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88C0-2BCD-41E1-944B-777A27F78515}" type="datetimeFigureOut">
              <a:rPr lang="zh-CN" altLang="en-US" smtClean="0"/>
              <a:pPr/>
              <a:t>2017/5/21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6841-A95A-460E-BB8C-2EFBDC0B258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88C0-2BCD-41E1-944B-777A27F78515}" type="datetimeFigureOut">
              <a:rPr lang="zh-CN" altLang="en-US" smtClean="0"/>
              <a:pPr/>
              <a:t>2017/5/21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6841-A95A-460E-BB8C-2EFBDC0B258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E88C0-2BCD-41E1-944B-777A27F78515}" type="datetimeFigureOut">
              <a:rPr lang="zh-CN" altLang="en-US" smtClean="0"/>
              <a:pPr/>
              <a:t>2017/5/21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76841-A95A-460E-BB8C-2EFBDC0B258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18" Type="http://schemas.openxmlformats.org/officeDocument/2006/relationships/image" Target="../media/image29.jpeg"/><Relationship Id="rId26" Type="http://schemas.openxmlformats.org/officeDocument/2006/relationships/image" Target="../media/image37.jpeg"/><Relationship Id="rId39" Type="http://schemas.openxmlformats.org/officeDocument/2006/relationships/image" Target="../media/image50.jpeg"/><Relationship Id="rId3" Type="http://schemas.openxmlformats.org/officeDocument/2006/relationships/image" Target="../media/image14.jpeg"/><Relationship Id="rId21" Type="http://schemas.openxmlformats.org/officeDocument/2006/relationships/image" Target="../media/image32.jpeg"/><Relationship Id="rId34" Type="http://schemas.openxmlformats.org/officeDocument/2006/relationships/image" Target="../media/image45.jpeg"/><Relationship Id="rId42" Type="http://schemas.openxmlformats.org/officeDocument/2006/relationships/image" Target="../media/image53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5" Type="http://schemas.openxmlformats.org/officeDocument/2006/relationships/image" Target="../media/image36.jpeg"/><Relationship Id="rId33" Type="http://schemas.openxmlformats.org/officeDocument/2006/relationships/image" Target="../media/image44.jpeg"/><Relationship Id="rId38" Type="http://schemas.openxmlformats.org/officeDocument/2006/relationships/image" Target="../media/image49.jpeg"/><Relationship Id="rId2" Type="http://schemas.openxmlformats.org/officeDocument/2006/relationships/image" Target="../media/image13.jpeg"/><Relationship Id="rId16" Type="http://schemas.openxmlformats.org/officeDocument/2006/relationships/image" Target="../media/image27.jpeg"/><Relationship Id="rId20" Type="http://schemas.openxmlformats.org/officeDocument/2006/relationships/image" Target="../media/image31.jpeg"/><Relationship Id="rId29" Type="http://schemas.openxmlformats.org/officeDocument/2006/relationships/image" Target="../media/image40.jpeg"/><Relationship Id="rId41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24" Type="http://schemas.openxmlformats.org/officeDocument/2006/relationships/image" Target="../media/image35.jpeg"/><Relationship Id="rId32" Type="http://schemas.openxmlformats.org/officeDocument/2006/relationships/image" Target="../media/image43.jpeg"/><Relationship Id="rId37" Type="http://schemas.openxmlformats.org/officeDocument/2006/relationships/image" Target="../media/image48.jpeg"/><Relationship Id="rId40" Type="http://schemas.openxmlformats.org/officeDocument/2006/relationships/image" Target="../media/image51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23" Type="http://schemas.openxmlformats.org/officeDocument/2006/relationships/image" Target="../media/image34.jpeg"/><Relationship Id="rId28" Type="http://schemas.openxmlformats.org/officeDocument/2006/relationships/image" Target="../media/image39.jpeg"/><Relationship Id="rId36" Type="http://schemas.openxmlformats.org/officeDocument/2006/relationships/image" Target="../media/image47.jpeg"/><Relationship Id="rId10" Type="http://schemas.openxmlformats.org/officeDocument/2006/relationships/image" Target="../media/image21.jpeg"/><Relationship Id="rId19" Type="http://schemas.openxmlformats.org/officeDocument/2006/relationships/image" Target="../media/image30.jpeg"/><Relationship Id="rId31" Type="http://schemas.openxmlformats.org/officeDocument/2006/relationships/image" Target="../media/image42.jpeg"/><Relationship Id="rId44" Type="http://schemas.openxmlformats.org/officeDocument/2006/relationships/image" Target="../media/image55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Relationship Id="rId22" Type="http://schemas.openxmlformats.org/officeDocument/2006/relationships/image" Target="../media/image33.jpeg"/><Relationship Id="rId27" Type="http://schemas.openxmlformats.org/officeDocument/2006/relationships/image" Target="../media/image38.jpeg"/><Relationship Id="rId30" Type="http://schemas.openxmlformats.org/officeDocument/2006/relationships/image" Target="../media/image41.jpeg"/><Relationship Id="rId35" Type="http://schemas.openxmlformats.org/officeDocument/2006/relationships/image" Target="../media/image46.jpeg"/><Relationship Id="rId43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9977;&#65288;2&#65289;&#29677;\&#26368;&#32654;&#30340;&#33457;&#26463;\&#35753;&#19990;&#30028;&#20805;&#28385;&#29233;_-_&#31461;&#22768;&#29256;.mp3" TargetMode="Externa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img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57224" y="642918"/>
            <a:ext cx="65532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66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北师大版  三年级语文下册  </a:t>
            </a:r>
            <a:r>
              <a:rPr lang="zh-CN" altLang="en-US" sz="2400" b="1" dirty="0" smtClean="0">
                <a:solidFill>
                  <a:srgbClr val="0066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第八单元</a:t>
            </a:r>
            <a:endParaRPr lang="zh-CN" altLang="en-US" sz="2400" b="1" dirty="0">
              <a:solidFill>
                <a:srgbClr val="0066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835150" y="2276475"/>
            <a:ext cx="4321175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最美的花束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628" y="5786454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执教：陈凤</a:t>
            </a:r>
            <a:endParaRPr lang="zh-CN" altLang="en-US" sz="3200" dirty="0"/>
          </a:p>
        </p:txBody>
      </p:sp>
      <p:sp>
        <p:nvSpPr>
          <p:cNvPr id="18434" name="AutoShape 2" descr="http://img5.imgtn.bdimg.com/it/u=1944956921,1465637376&amp;fm=23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436" name="AutoShape 4" descr="http://img5.imgtn.bdimg.com/it/u=1944956921,1465637376&amp;fm=23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img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05790" y="415925"/>
            <a:ext cx="446913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/>
              <a:t>再读诗文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952625" y="2196465"/>
            <a:ext cx="3756660" cy="19202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 dirty="0">
                <a:solidFill>
                  <a:srgbClr val="464646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同桌读</a:t>
            </a:r>
            <a:r>
              <a:rPr lang="zh-CN" altLang="en-US" sz="4000" b="1" dirty="0" smtClean="0">
                <a:solidFill>
                  <a:srgbClr val="464646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课文</a:t>
            </a:r>
            <a:r>
              <a:rPr lang="en-US" altLang="zh-CN" sz="4000" b="1" dirty="0" smtClean="0">
                <a:solidFill>
                  <a:srgbClr val="464646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:</a:t>
            </a:r>
            <a:endParaRPr lang="zh-CN" altLang="en-US" sz="4000" b="1" dirty="0">
              <a:solidFill>
                <a:srgbClr val="464646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  <a:p>
            <a:r>
              <a:rPr lang="zh-CN" altLang="en-US" sz="4000" b="1" dirty="0">
                <a:solidFill>
                  <a:srgbClr val="464646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可以同桌齐读</a:t>
            </a:r>
          </a:p>
          <a:p>
            <a:r>
              <a:rPr lang="zh-CN" altLang="en-US" sz="4000" b="1" dirty="0">
                <a:solidFill>
                  <a:srgbClr val="464646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或一个读一个评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img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928662" y="285728"/>
            <a:ext cx="4751388" cy="5930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ea typeface="楷体_GB2312" pitchFamily="49" charset="-122"/>
              </a:rPr>
              <a:t>人人都有一双眼，</a:t>
            </a: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ea typeface="楷体_GB2312" pitchFamily="49" charset="-122"/>
              </a:rPr>
              <a:t>星星一样亮晶晶，</a:t>
            </a: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ea typeface="楷体_GB2312" pitchFamily="49" charset="-122"/>
              </a:rPr>
              <a:t>你那眼睛的颜色，</a:t>
            </a: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ea typeface="楷体_GB2312" pitchFamily="49" charset="-122"/>
              </a:rPr>
              <a:t>不必和我一个样。</a:t>
            </a:r>
          </a:p>
          <a:p>
            <a:pPr>
              <a:spcBef>
                <a:spcPct val="50000"/>
              </a:spcBef>
            </a:pPr>
            <a:endParaRPr lang="zh-CN" altLang="en-US" sz="1000" b="1" dirty="0"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 smtClean="0">
                <a:ea typeface="楷体_GB2312" pitchFamily="49" charset="-122"/>
              </a:rPr>
              <a:t>黄或蓝，灰或黑，</a:t>
            </a:r>
          </a:p>
          <a:p>
            <a:pPr>
              <a:spcBef>
                <a:spcPct val="50000"/>
              </a:spcBef>
            </a:pPr>
            <a:r>
              <a:rPr lang="zh-CN" altLang="en-US" sz="3200" b="1" dirty="0" smtClean="0">
                <a:ea typeface="楷体_GB2312" pitchFamily="49" charset="-122"/>
              </a:rPr>
              <a:t>到底有什么两样？</a:t>
            </a:r>
          </a:p>
          <a:p>
            <a:pPr>
              <a:spcBef>
                <a:spcPct val="50000"/>
              </a:spcBef>
            </a:pPr>
            <a:r>
              <a:rPr lang="zh-CN" altLang="en-US" sz="3200" b="1" dirty="0" smtClean="0">
                <a:ea typeface="楷体_GB2312" pitchFamily="49" charset="-122"/>
              </a:rPr>
              <a:t>只要它们一睁开，</a:t>
            </a:r>
          </a:p>
          <a:p>
            <a:pPr>
              <a:spcBef>
                <a:spcPct val="50000"/>
              </a:spcBef>
            </a:pPr>
            <a:r>
              <a:rPr lang="zh-CN" altLang="en-US" sz="3200" b="1" dirty="0" smtClean="0">
                <a:ea typeface="楷体_GB2312" pitchFamily="49" charset="-122"/>
              </a:rPr>
              <a:t>都能看到太阳。</a:t>
            </a:r>
            <a:endParaRPr lang="zh-CN" altLang="en-US" sz="3200" b="1" dirty="0">
              <a:ea typeface="楷体_GB2312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357686" y="3643314"/>
            <a:ext cx="4500594" cy="1200329"/>
            <a:chOff x="4357686" y="3643314"/>
            <a:chExt cx="4500594" cy="1200329"/>
          </a:xfrm>
        </p:grpSpPr>
        <p:sp>
          <p:nvSpPr>
            <p:cNvPr id="8" name="右箭头 7"/>
            <p:cNvSpPr/>
            <p:nvPr/>
          </p:nvSpPr>
          <p:spPr>
            <a:xfrm>
              <a:off x="4357686" y="4071942"/>
              <a:ext cx="785818" cy="2143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57818" y="3643314"/>
              <a:ext cx="35004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 smtClean="0"/>
                <a:t>黄或蓝，灰或黑，</a:t>
              </a:r>
              <a:endParaRPr lang="en-US" altLang="zh-CN" sz="3600" b="1" dirty="0" smtClean="0"/>
            </a:p>
            <a:p>
              <a:r>
                <a:rPr lang="zh-CN" altLang="en-US" sz="3600" b="1" dirty="0" smtClean="0"/>
                <a:t>没有什么两样！</a:t>
              </a:r>
              <a:endParaRPr lang="zh-CN" altLang="en-US" sz="3600" b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143372" y="3357562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反问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timg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500166" y="1285860"/>
            <a:ext cx="3786214" cy="280076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/>
              <a:t>你的头发漆黑，</a:t>
            </a:r>
          </a:p>
          <a:p>
            <a:pPr>
              <a:spcBef>
                <a:spcPct val="50000"/>
              </a:spcBef>
            </a:pPr>
            <a:r>
              <a:rPr lang="zh-CN" altLang="en-US" sz="3200" b="1" dirty="0"/>
              <a:t>他的头发金黄，</a:t>
            </a:r>
          </a:p>
          <a:p>
            <a:pPr>
              <a:spcBef>
                <a:spcPct val="50000"/>
              </a:spcBef>
            </a:pPr>
            <a:r>
              <a:rPr lang="zh-CN" altLang="en-US" sz="3200" b="1" dirty="0"/>
              <a:t>不管它颜色怎么样，</a:t>
            </a:r>
          </a:p>
          <a:p>
            <a:pPr>
              <a:spcBef>
                <a:spcPct val="50000"/>
              </a:spcBef>
            </a:pPr>
            <a:r>
              <a:rPr lang="zh-CN" altLang="en-US" sz="3200" b="1" dirty="0"/>
              <a:t>都是花冠多漂亮。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img.jpg"/>
          <p:cNvPicPr>
            <a:picLocks noChangeAspect="1"/>
          </p:cNvPicPr>
          <p:nvPr/>
        </p:nvPicPr>
        <p:blipFill>
          <a:blip r:embed="rId2"/>
          <a:srcRect b="520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57158" y="428604"/>
            <a:ext cx="4643469" cy="31089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/>
              <a:t>你的头发漆黑</a:t>
            </a:r>
            <a:r>
              <a:rPr lang="zh-CN" altLang="en-US" sz="3600" b="1" dirty="0" smtClean="0"/>
              <a:t>，</a:t>
            </a:r>
            <a:endParaRPr lang="en-US" altLang="zh-CN" sz="3600" b="1" dirty="0" smtClean="0"/>
          </a:p>
          <a:p>
            <a:pPr>
              <a:spcBef>
                <a:spcPct val="50000"/>
              </a:spcBef>
            </a:pPr>
            <a:r>
              <a:rPr lang="zh-CN" altLang="en-US" sz="3600" b="1" dirty="0" smtClean="0"/>
              <a:t>他</a:t>
            </a:r>
            <a:r>
              <a:rPr lang="zh-CN" altLang="en-US" sz="3600" b="1" dirty="0"/>
              <a:t>的头发金黄，</a:t>
            </a:r>
          </a:p>
          <a:p>
            <a:pPr>
              <a:spcBef>
                <a:spcPct val="50000"/>
              </a:spcBef>
            </a:pPr>
            <a:r>
              <a:rPr lang="zh-CN" altLang="en-US" sz="3600" b="1" dirty="0"/>
              <a:t>不管它颜色怎么样，</a:t>
            </a:r>
          </a:p>
          <a:p>
            <a:pPr>
              <a:spcBef>
                <a:spcPct val="50000"/>
              </a:spcBef>
            </a:pPr>
            <a:r>
              <a:rPr lang="zh-CN" altLang="en-US" sz="3600" b="1" dirty="0"/>
              <a:t>都</a:t>
            </a:r>
            <a:r>
              <a:rPr lang="zh-CN" altLang="en-US" sz="3600" b="1" u="sng" dirty="0">
                <a:solidFill>
                  <a:srgbClr val="FF0000"/>
                </a:solidFill>
              </a:rPr>
              <a:t>是</a:t>
            </a:r>
            <a:r>
              <a:rPr lang="zh-CN" altLang="en-US" sz="3600" b="1" dirty="0"/>
              <a:t>花冠多漂亮。</a:t>
            </a:r>
            <a:endParaRPr lang="zh-CN" alt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857488" y="3500438"/>
            <a:ext cx="60722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在这广阔的世界上，</a:t>
            </a:r>
            <a:endParaRPr lang="en-US" altLang="zh-CN" sz="3600" b="1" dirty="0" smtClean="0"/>
          </a:p>
          <a:p>
            <a:r>
              <a:rPr lang="zh-CN" altLang="en-US" sz="3600" b="1" dirty="0"/>
              <a:t>孩子们</a:t>
            </a:r>
            <a:r>
              <a:rPr lang="zh-CN" altLang="en-US" sz="3600" b="1" u="sng" dirty="0">
                <a:solidFill>
                  <a:srgbClr val="FF0000"/>
                </a:solidFill>
              </a:rPr>
              <a:t>像</a:t>
            </a:r>
            <a:r>
              <a:rPr lang="zh-CN" altLang="en-US" sz="3600" b="1" dirty="0" smtClean="0"/>
              <a:t>鲜花一样漂亮，</a:t>
            </a:r>
            <a:endParaRPr lang="en-US" altLang="zh-CN" sz="3600" b="1" dirty="0" smtClean="0"/>
          </a:p>
          <a:p>
            <a:r>
              <a:rPr lang="zh-CN" altLang="en-US" sz="3600" b="1" dirty="0"/>
              <a:t>有的颜色</a:t>
            </a:r>
            <a:r>
              <a:rPr lang="zh-CN" altLang="en-US" sz="3600" b="1" dirty="0" smtClean="0"/>
              <a:t>深，有的颜色淡，</a:t>
            </a:r>
            <a:endParaRPr lang="en-US" altLang="zh-CN" sz="3600" b="1" dirty="0" smtClean="0"/>
          </a:p>
          <a:p>
            <a:r>
              <a:rPr lang="zh-CN" altLang="en-US" sz="3600" b="1" u="sng" dirty="0" smtClean="0">
                <a:solidFill>
                  <a:srgbClr val="FF0000"/>
                </a:solidFill>
              </a:rPr>
              <a:t>像</a:t>
            </a:r>
            <a:r>
              <a:rPr lang="zh-CN" altLang="en-US" sz="3600" b="1" dirty="0" smtClean="0"/>
              <a:t>最美的花束一样。</a:t>
            </a:r>
            <a:endParaRPr lang="zh-CN" alt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87375" y="5715333"/>
            <a:ext cx="2643206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</a:rPr>
              <a:t>比喻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48" y="2928934"/>
            <a:ext cx="3143272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</a:rPr>
              <a:t>比喻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739255" y="5710555"/>
            <a:ext cx="192532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sym typeface="+mn-ea"/>
              </a:rPr>
              <a:t>——</a:t>
            </a:r>
            <a:r>
              <a:rPr lang="zh-CN" altLang="en-US" sz="3600" dirty="0" smtClean="0">
                <a:solidFill>
                  <a:srgbClr val="FF0000"/>
                </a:solidFill>
                <a:sym typeface="+mn-ea"/>
              </a:rPr>
              <a:t>明喻</a:t>
            </a:r>
            <a:endParaRPr lang="zh-CN" altLang="en-US" sz="3600"/>
          </a:p>
        </p:txBody>
      </p:sp>
      <p:sp>
        <p:nvSpPr>
          <p:cNvPr id="5" name="文本框 4"/>
          <p:cNvSpPr txBox="1"/>
          <p:nvPr/>
        </p:nvSpPr>
        <p:spPr>
          <a:xfrm>
            <a:off x="5307330" y="2922905"/>
            <a:ext cx="192532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sym typeface="+mn-ea"/>
              </a:rPr>
              <a:t>——</a:t>
            </a:r>
            <a:r>
              <a:rPr lang="zh-CN" altLang="en-US" sz="3600" dirty="0" smtClean="0">
                <a:solidFill>
                  <a:srgbClr val="FF0000"/>
                </a:solidFill>
                <a:sym typeface="+mn-ea"/>
              </a:rPr>
              <a:t>暗喻</a:t>
            </a:r>
            <a:endParaRPr lang="zh-CN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bldLvl="0" animBg="1"/>
      <p:bldP spid="3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img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25195" y="1375410"/>
            <a:ext cx="7632700" cy="1071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/>
              <a:t>①明喻：</a:t>
            </a:r>
          </a:p>
          <a:p>
            <a:r>
              <a:rPr lang="zh-CN" altLang="en-US" sz="3200"/>
              <a:t>              本体、喻体和比喻词都出现的比喻。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25195" y="2674620"/>
            <a:ext cx="7725410" cy="20466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/>
              <a:t>②暗喻：</a:t>
            </a:r>
          </a:p>
          <a:p>
            <a:r>
              <a:rPr lang="zh-CN" altLang="en-US" sz="3200"/>
              <a:t>             又叫隐喻，只出现本体和喻体，不用比喻词语，或用“是、变成、成为、等于”等喻词。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74420" y="4954905"/>
            <a:ext cx="7407275" cy="1558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/>
              <a:t>③借喻：</a:t>
            </a:r>
          </a:p>
          <a:p>
            <a:r>
              <a:rPr lang="zh-CN" altLang="en-US" sz="3200"/>
              <a:t>             只出现用来代替本体的喻体，而本体和喻词都不出现。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298190" y="278130"/>
            <a:ext cx="2293620" cy="109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>
                <a:solidFill>
                  <a:srgbClr val="FF0000"/>
                </a:solidFill>
              </a:rPr>
              <a:t>比喻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img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85720" y="428604"/>
            <a:ext cx="4891092" cy="76944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dirty="0" smtClean="0">
                <a:solidFill>
                  <a:srgbClr val="FF0000"/>
                </a:solidFill>
              </a:rPr>
              <a:t>练一练   写一写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3000372"/>
            <a:ext cx="75009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        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在浩瀚的宇宙中，星星像钻石一样耀眼夺目。有的光亮弱，有的光亮强，都是最美的珠宝。</a:t>
            </a:r>
            <a:endParaRPr lang="zh-CN" altLang="en-US" sz="36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57224" y="1285860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/>
              <a:t>写一句或两句比喻的句子。</a:t>
            </a:r>
            <a:endParaRPr lang="en-US" altLang="zh-CN" sz="3600" b="1" dirty="0" smtClean="0"/>
          </a:p>
          <a:p>
            <a:r>
              <a:rPr lang="zh-CN" altLang="en-US" sz="3600" b="1" dirty="0" smtClean="0"/>
              <a:t>（最好有明喻和暗喻）</a:t>
            </a:r>
            <a:endParaRPr lang="zh-CN" altLang="en-US" sz="3600" b="1" dirty="0"/>
          </a:p>
        </p:txBody>
      </p:sp>
      <p:sp>
        <p:nvSpPr>
          <p:cNvPr id="12" name="直角上箭头 11"/>
          <p:cNvSpPr/>
          <p:nvPr/>
        </p:nvSpPr>
        <p:spPr>
          <a:xfrm>
            <a:off x="8001024" y="2857496"/>
            <a:ext cx="642942" cy="57150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929554" y="2143116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明喻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下箭头 13"/>
          <p:cNvSpPr/>
          <p:nvPr/>
        </p:nvSpPr>
        <p:spPr>
          <a:xfrm>
            <a:off x="4143372" y="4714884"/>
            <a:ext cx="35719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3714744" y="5214950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暗喻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/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img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57158" y="5214950"/>
            <a:ext cx="7705725" cy="132343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/>
              <a:t>课文中“你”“我”“他”指的是谁呢？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539750" y="333375"/>
            <a:ext cx="7848600" cy="132343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/>
              <a:t>如果“我”是黄种人，</a:t>
            </a:r>
            <a:r>
              <a:rPr lang="zh-CN" altLang="en-US" sz="4000" dirty="0" smtClean="0"/>
              <a:t>那么“你”</a:t>
            </a:r>
            <a:r>
              <a:rPr lang="zh-CN" altLang="en-US" sz="4000" dirty="0"/>
              <a:t>“他”就是指（              </a:t>
            </a:r>
            <a:r>
              <a:rPr lang="zh-CN" altLang="en-US" sz="4000" dirty="0" smtClean="0"/>
              <a:t>     </a:t>
            </a:r>
            <a:r>
              <a:rPr lang="zh-CN" altLang="en-US" sz="4000" dirty="0"/>
              <a:t>）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611188" y="1714489"/>
            <a:ext cx="7848600" cy="163121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/>
              <a:t>如果“我”是白种人，</a:t>
            </a:r>
            <a:r>
              <a:rPr lang="zh-CN" altLang="en-US" sz="4000" dirty="0" smtClean="0"/>
              <a:t>那么</a:t>
            </a:r>
            <a:endParaRPr lang="en-US" altLang="zh-CN" sz="4000" dirty="0" smtClean="0"/>
          </a:p>
          <a:p>
            <a:pPr>
              <a:spcBef>
                <a:spcPct val="50000"/>
              </a:spcBef>
            </a:pPr>
            <a:r>
              <a:rPr lang="zh-CN" altLang="en-US" sz="4000" dirty="0" smtClean="0"/>
              <a:t>“你”“他”就是指（                  ）</a:t>
            </a:r>
            <a:endParaRPr lang="zh-CN" altLang="en-US" sz="4000" dirty="0"/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357158" y="3357562"/>
            <a:ext cx="8496300" cy="17240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 smtClean="0"/>
              <a:t>   如果</a:t>
            </a:r>
            <a:r>
              <a:rPr lang="zh-CN" altLang="en-US" sz="4000" dirty="0"/>
              <a:t>“我”是（      ），那么“你”“他”就是指（                    ）</a:t>
            </a:r>
          </a:p>
          <a:p>
            <a:pPr>
              <a:spcBef>
                <a:spcPct val="50000"/>
              </a:spcBef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6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6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36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36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8" grpId="1"/>
      <p:bldP spid="36870" grpId="0"/>
      <p:bldP spid="36870" grpId="1"/>
      <p:bldP spid="36874" grpId="0" build="allAtOnce"/>
      <p:bldP spid="368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img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95288" y="620713"/>
            <a:ext cx="3455987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dirty="0">
                <a:solidFill>
                  <a:srgbClr val="FF0000"/>
                </a:solidFill>
              </a:rPr>
              <a:t>练一练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79388" y="3141663"/>
            <a:ext cx="8604250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/>
              <a:t>黑眼睛和蓝眼睛一样</a:t>
            </a:r>
            <a:r>
              <a:rPr lang="en-US" altLang="zh-CN" sz="4000"/>
              <a:t>____________</a:t>
            </a:r>
            <a:r>
              <a:rPr lang="zh-CN" altLang="en-US" sz="4000"/>
              <a:t>。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0" y="4598988"/>
            <a:ext cx="9144000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/>
              <a:t>_______</a:t>
            </a:r>
            <a:r>
              <a:rPr lang="zh-CN" altLang="en-US" sz="4000"/>
              <a:t>和</a:t>
            </a:r>
            <a:r>
              <a:rPr lang="en-US" altLang="zh-CN" sz="4000"/>
              <a:t>______</a:t>
            </a:r>
            <a:r>
              <a:rPr lang="zh-CN" altLang="en-US" sz="4000"/>
              <a:t>一样</a:t>
            </a:r>
            <a:r>
              <a:rPr lang="en-US" altLang="zh-CN" sz="4000"/>
              <a:t>____________</a:t>
            </a:r>
            <a:r>
              <a:rPr lang="zh-CN" altLang="en-US" sz="4000"/>
              <a:t>。</a:t>
            </a:r>
            <a:endParaRPr lang="en-US" altLang="zh-CN" sz="4000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179388" y="1700213"/>
            <a:ext cx="8496300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/>
              <a:t>漆黑头发和金黄头发一样</a:t>
            </a:r>
            <a:r>
              <a:rPr lang="en-US" altLang="zh-CN" sz="4000"/>
              <a:t>_________</a:t>
            </a:r>
            <a:r>
              <a:rPr lang="zh-CN" altLang="en-US" sz="4000"/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img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434" name="AutoShape 2" descr="http://img5.imgtn.bdimg.com/it/u=1944956921,1465637376&amp;fm=23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436" name="AutoShape 4" descr="http://img5.imgtn.bdimg.com/it/u=1944956921,1465637376&amp;fm=23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42910" y="357166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我也知道你懂得，</a:t>
            </a:r>
          </a:p>
          <a:p>
            <a:pPr>
              <a:spcBef>
                <a:spcPct val="50000"/>
              </a:spcBef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花的颜色有深有浅，</a:t>
            </a:r>
          </a:p>
          <a:p>
            <a:pPr>
              <a:spcBef>
                <a:spcPct val="50000"/>
              </a:spcBef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各色各样的花儿，</a:t>
            </a:r>
          </a:p>
          <a:p>
            <a:pPr>
              <a:spcBef>
                <a:spcPct val="50000"/>
              </a:spcBef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开满可爱的花园。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786050" y="1785926"/>
            <a:ext cx="928694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857488" y="3500438"/>
            <a:ext cx="6072230" cy="228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在这广阔的世界上，</a:t>
            </a:r>
            <a:endParaRPr lang="en-US" altLang="zh-CN" sz="3600" b="1" dirty="0" smtClean="0"/>
          </a:p>
          <a:p>
            <a:r>
              <a:rPr lang="zh-CN" altLang="en-US" sz="3600" b="1" dirty="0"/>
              <a:t>孩子们</a:t>
            </a:r>
            <a:r>
              <a:rPr lang="zh-CN" altLang="en-US" sz="3600" b="1" dirty="0">
                <a:solidFill>
                  <a:schemeClr val="tx1"/>
                </a:solidFill>
              </a:rPr>
              <a:t>像</a:t>
            </a:r>
            <a:r>
              <a:rPr lang="zh-CN" altLang="en-US" sz="3600" b="1" dirty="0" smtClean="0"/>
              <a:t>鲜花一样漂亮，</a:t>
            </a:r>
            <a:endParaRPr lang="en-US" altLang="zh-CN" sz="3600" b="1" dirty="0" smtClean="0"/>
          </a:p>
          <a:p>
            <a:r>
              <a:rPr lang="zh-CN" altLang="en-US" sz="3600" b="1" dirty="0"/>
              <a:t>有的颜色</a:t>
            </a:r>
            <a:r>
              <a:rPr lang="zh-CN" altLang="en-US" sz="3600" b="1" dirty="0" smtClean="0"/>
              <a:t>深，有的颜色淡，</a:t>
            </a:r>
            <a:endParaRPr lang="en-US" altLang="zh-CN" sz="3600" b="1" dirty="0" smtClean="0"/>
          </a:p>
          <a:p>
            <a:r>
              <a:rPr lang="zh-CN" altLang="en-US" sz="3600" b="1" dirty="0" smtClean="0">
                <a:solidFill>
                  <a:schemeClr val="tx1"/>
                </a:solidFill>
              </a:rPr>
              <a:t>像</a:t>
            </a:r>
            <a:r>
              <a:rPr lang="zh-CN" altLang="en-US" sz="3600" b="1" dirty="0" smtClean="0"/>
              <a:t>最美的花束一样。</a:t>
            </a:r>
            <a:endParaRPr lang="zh-CN" altLang="en-US" sz="3600" b="1" dirty="0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4286248" y="207167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2786050" y="2500306"/>
            <a:ext cx="928694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786314" y="5143512"/>
            <a:ext cx="1000132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072066" y="1571612"/>
            <a:ext cx="357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世界各地的每个孩子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</a:rPr>
              <a:t>各个种族的孩子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4143372" y="292893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00628" y="2643182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世界（地球）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5000628" y="5786454"/>
            <a:ext cx="64294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43570" y="5643578"/>
            <a:ext cx="314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世界各地的孩子、各个种族和平共处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3" grpId="0"/>
      <p:bldP spid="12" grpId="2" animBg="1"/>
      <p:bldP spid="13" grpId="2" animBg="1"/>
      <p:bldP spid="14" grpId="0"/>
      <p:bldP spid="17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IM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" y="165735"/>
            <a:ext cx="955675" cy="1248410"/>
          </a:xfrm>
          <a:prstGeom prst="rect">
            <a:avLst/>
          </a:prstGeom>
        </p:spPr>
      </p:pic>
      <p:pic>
        <p:nvPicPr>
          <p:cNvPr id="5" name="图片 4" descr="IMG_00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85510" y="1414145"/>
            <a:ext cx="983615" cy="1332230"/>
          </a:xfrm>
          <a:prstGeom prst="rect">
            <a:avLst/>
          </a:prstGeom>
        </p:spPr>
      </p:pic>
      <p:pic>
        <p:nvPicPr>
          <p:cNvPr id="6" name="图片 5" descr="IMG_0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07770" y="158750"/>
            <a:ext cx="956310" cy="1255395"/>
          </a:xfrm>
          <a:prstGeom prst="rect">
            <a:avLst/>
          </a:prstGeom>
        </p:spPr>
      </p:pic>
      <p:pic>
        <p:nvPicPr>
          <p:cNvPr id="7" name="图片 6" descr="IMG_00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52775" y="4064000"/>
            <a:ext cx="996315" cy="1365264"/>
          </a:xfrm>
          <a:prstGeom prst="rect">
            <a:avLst/>
          </a:prstGeom>
        </p:spPr>
      </p:pic>
      <p:pic>
        <p:nvPicPr>
          <p:cNvPr id="8" name="图片 7" descr="IMG_00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64715" y="1414145"/>
            <a:ext cx="995680" cy="1416050"/>
          </a:xfrm>
          <a:prstGeom prst="rect">
            <a:avLst/>
          </a:prstGeom>
        </p:spPr>
      </p:pic>
      <p:pic>
        <p:nvPicPr>
          <p:cNvPr id="9" name="图片 8" descr="IMG_00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57695" y="4085590"/>
            <a:ext cx="954405" cy="1486550"/>
          </a:xfrm>
          <a:prstGeom prst="rect">
            <a:avLst/>
          </a:prstGeom>
        </p:spPr>
      </p:pic>
      <p:pic>
        <p:nvPicPr>
          <p:cNvPr id="10" name="图片 9" descr="IMG_00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18610" y="4070350"/>
            <a:ext cx="977265" cy="1430352"/>
          </a:xfrm>
          <a:prstGeom prst="rect">
            <a:avLst/>
          </a:prstGeom>
        </p:spPr>
      </p:pic>
      <p:pic>
        <p:nvPicPr>
          <p:cNvPr id="11" name="图片 10" descr="IMG_00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5425" y="1414145"/>
            <a:ext cx="955675" cy="1332230"/>
          </a:xfrm>
          <a:prstGeom prst="rect">
            <a:avLst/>
          </a:prstGeom>
        </p:spPr>
      </p:pic>
      <p:pic>
        <p:nvPicPr>
          <p:cNvPr id="12" name="图片 11" descr="IMG_00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28728" y="5429264"/>
            <a:ext cx="1338582" cy="1219517"/>
          </a:xfrm>
          <a:prstGeom prst="rect">
            <a:avLst/>
          </a:prstGeom>
        </p:spPr>
      </p:pic>
      <p:pic>
        <p:nvPicPr>
          <p:cNvPr id="13" name="图片 12" descr="IMG_00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92065" y="165735"/>
            <a:ext cx="933450" cy="1248410"/>
          </a:xfrm>
          <a:prstGeom prst="rect">
            <a:avLst/>
          </a:prstGeom>
        </p:spPr>
      </p:pic>
      <p:pic>
        <p:nvPicPr>
          <p:cNvPr id="14" name="图片 13" descr="IMG_01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79365" y="4081144"/>
            <a:ext cx="943610" cy="1419557"/>
          </a:xfrm>
          <a:prstGeom prst="rect">
            <a:avLst/>
          </a:prstGeom>
        </p:spPr>
      </p:pic>
      <p:pic>
        <p:nvPicPr>
          <p:cNvPr id="15" name="图片 14" descr="IMG_01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33170" y="2807335"/>
            <a:ext cx="951865" cy="1280160"/>
          </a:xfrm>
          <a:prstGeom prst="rect">
            <a:avLst/>
          </a:prstGeom>
        </p:spPr>
      </p:pic>
      <p:pic>
        <p:nvPicPr>
          <p:cNvPr id="16" name="图片 15" descr="IMG_01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207135" y="4070350"/>
            <a:ext cx="995680" cy="1358914"/>
          </a:xfrm>
          <a:prstGeom prst="rect">
            <a:avLst/>
          </a:prstGeom>
        </p:spPr>
      </p:pic>
      <p:pic>
        <p:nvPicPr>
          <p:cNvPr id="17" name="图片 16" descr="IMG_01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04470" y="4055110"/>
            <a:ext cx="1003300" cy="1374154"/>
          </a:xfrm>
          <a:prstGeom prst="rect">
            <a:avLst/>
          </a:prstGeom>
        </p:spPr>
      </p:pic>
      <p:pic>
        <p:nvPicPr>
          <p:cNvPr id="18" name="图片 17" descr="IMG_014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912735" y="158115"/>
            <a:ext cx="944245" cy="1280795"/>
          </a:xfrm>
          <a:prstGeom prst="rect">
            <a:avLst/>
          </a:prstGeom>
        </p:spPr>
      </p:pic>
      <p:pic>
        <p:nvPicPr>
          <p:cNvPr id="19" name="图片 18" descr="IMG_016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160395" y="1414145"/>
            <a:ext cx="955040" cy="1369060"/>
          </a:xfrm>
          <a:prstGeom prst="rect">
            <a:avLst/>
          </a:prstGeom>
        </p:spPr>
      </p:pic>
      <p:pic>
        <p:nvPicPr>
          <p:cNvPr id="20" name="图片 19" descr="IMG_018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115435" y="1414145"/>
            <a:ext cx="976630" cy="1368425"/>
          </a:xfrm>
          <a:prstGeom prst="rect">
            <a:avLst/>
          </a:prstGeom>
        </p:spPr>
      </p:pic>
      <p:pic>
        <p:nvPicPr>
          <p:cNvPr id="21" name="图片 20" descr="IMG_019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185035" y="2785745"/>
            <a:ext cx="975360" cy="1312545"/>
          </a:xfrm>
          <a:prstGeom prst="rect">
            <a:avLst/>
          </a:prstGeom>
        </p:spPr>
      </p:pic>
      <p:pic>
        <p:nvPicPr>
          <p:cNvPr id="22" name="图片 21" descr="IMG_021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185035" y="4046220"/>
            <a:ext cx="981075" cy="1383044"/>
          </a:xfrm>
          <a:prstGeom prst="rect">
            <a:avLst/>
          </a:prstGeom>
        </p:spPr>
      </p:pic>
      <p:pic>
        <p:nvPicPr>
          <p:cNvPr id="23" name="图片 22" descr="IMG_020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092065" y="1414780"/>
            <a:ext cx="934085" cy="1368425"/>
          </a:xfrm>
          <a:prstGeom prst="rect">
            <a:avLst/>
          </a:prstGeom>
        </p:spPr>
      </p:pic>
      <p:pic>
        <p:nvPicPr>
          <p:cNvPr id="24" name="图片 23" descr="IMG_023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912735" y="1438275"/>
            <a:ext cx="943610" cy="1369060"/>
          </a:xfrm>
          <a:prstGeom prst="rect">
            <a:avLst/>
          </a:prstGeom>
        </p:spPr>
      </p:pic>
      <p:pic>
        <p:nvPicPr>
          <p:cNvPr id="25" name="图片 24" descr="IMG_024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6894830" y="171450"/>
            <a:ext cx="1017905" cy="1368425"/>
          </a:xfrm>
          <a:prstGeom prst="rect">
            <a:avLst/>
          </a:prstGeom>
        </p:spPr>
      </p:pic>
      <p:pic>
        <p:nvPicPr>
          <p:cNvPr id="26" name="图片 25" descr="IMG_025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115435" y="2782570"/>
            <a:ext cx="981710" cy="1292860"/>
          </a:xfrm>
          <a:prstGeom prst="rect">
            <a:avLst/>
          </a:prstGeom>
        </p:spPr>
      </p:pic>
      <p:pic>
        <p:nvPicPr>
          <p:cNvPr id="27" name="图片 26" descr="IMG_026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6969125" y="1438275"/>
            <a:ext cx="942975" cy="1368425"/>
          </a:xfrm>
          <a:prstGeom prst="rect">
            <a:avLst/>
          </a:prstGeom>
        </p:spPr>
      </p:pic>
      <p:pic>
        <p:nvPicPr>
          <p:cNvPr id="28" name="图片 27" descr="IMG_027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5214942" y="5500702"/>
            <a:ext cx="1285884" cy="1147444"/>
          </a:xfrm>
          <a:prstGeom prst="rect">
            <a:avLst/>
          </a:prstGeom>
        </p:spPr>
      </p:pic>
      <p:pic>
        <p:nvPicPr>
          <p:cNvPr id="29" name="图片 28" descr="IMG_028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204470" y="2745740"/>
            <a:ext cx="942340" cy="1321435"/>
          </a:xfrm>
          <a:prstGeom prst="rect">
            <a:avLst/>
          </a:prstGeom>
        </p:spPr>
      </p:pic>
      <p:pic>
        <p:nvPicPr>
          <p:cNvPr id="30" name="图片 29" descr="IMG_029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6026150" y="2783205"/>
            <a:ext cx="974090" cy="1292860"/>
          </a:xfrm>
          <a:prstGeom prst="rect">
            <a:avLst/>
          </a:prstGeom>
        </p:spPr>
      </p:pic>
      <p:pic>
        <p:nvPicPr>
          <p:cNvPr id="31" name="图片 30" descr="IMG_030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6969125" y="2783205"/>
            <a:ext cx="943610" cy="1292225"/>
          </a:xfrm>
          <a:prstGeom prst="rect">
            <a:avLst/>
          </a:prstGeom>
        </p:spPr>
      </p:pic>
      <p:pic>
        <p:nvPicPr>
          <p:cNvPr id="32" name="图片 31" descr="IMG_036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7912735" y="2807335"/>
            <a:ext cx="943610" cy="1269365"/>
          </a:xfrm>
          <a:prstGeom prst="rect">
            <a:avLst/>
          </a:prstGeom>
        </p:spPr>
      </p:pic>
      <p:pic>
        <p:nvPicPr>
          <p:cNvPr id="33" name="图片 32" descr="IMG_035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214282" y="5429264"/>
            <a:ext cx="1224258" cy="1219517"/>
          </a:xfrm>
          <a:prstGeom prst="rect">
            <a:avLst/>
          </a:prstGeom>
        </p:spPr>
      </p:pic>
      <p:pic>
        <p:nvPicPr>
          <p:cNvPr id="34" name="图片 33" descr="IMG_032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3164205" y="2797175"/>
            <a:ext cx="951230" cy="1273175"/>
          </a:xfrm>
          <a:prstGeom prst="rect">
            <a:avLst/>
          </a:prstGeom>
        </p:spPr>
      </p:pic>
      <p:pic>
        <p:nvPicPr>
          <p:cNvPr id="35" name="图片 34" descr="IMG_033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2185035" y="147955"/>
            <a:ext cx="999490" cy="1312545"/>
          </a:xfrm>
          <a:prstGeom prst="rect">
            <a:avLst/>
          </a:prstGeom>
        </p:spPr>
      </p:pic>
      <p:pic>
        <p:nvPicPr>
          <p:cNvPr id="36" name="图片 35" descr="200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166110" y="147955"/>
            <a:ext cx="982980" cy="1301115"/>
          </a:xfrm>
          <a:prstGeom prst="rect">
            <a:avLst/>
          </a:prstGeom>
        </p:spPr>
      </p:pic>
      <p:pic>
        <p:nvPicPr>
          <p:cNvPr id="37" name="图片 36" descr="200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181100" y="1414145"/>
            <a:ext cx="984250" cy="1331595"/>
          </a:xfrm>
          <a:prstGeom prst="rect">
            <a:avLst/>
          </a:prstGeom>
        </p:spPr>
      </p:pic>
      <p:pic>
        <p:nvPicPr>
          <p:cNvPr id="38" name="图片 37" descr="200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912100" y="4087494"/>
            <a:ext cx="944245" cy="1413207"/>
          </a:xfrm>
          <a:prstGeom prst="rect">
            <a:avLst/>
          </a:prstGeom>
        </p:spPr>
      </p:pic>
      <p:pic>
        <p:nvPicPr>
          <p:cNvPr id="39" name="图片 38" descr="QQ图片20170416144411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4115435" y="139065"/>
            <a:ext cx="982980" cy="1299210"/>
          </a:xfrm>
          <a:prstGeom prst="rect">
            <a:avLst/>
          </a:prstGeom>
        </p:spPr>
      </p:pic>
      <p:pic>
        <p:nvPicPr>
          <p:cNvPr id="40" name="图片 39" descr="QQ图片20170416144611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6022975" y="147955"/>
            <a:ext cx="871855" cy="1290955"/>
          </a:xfrm>
          <a:prstGeom prst="rect">
            <a:avLst/>
          </a:prstGeom>
        </p:spPr>
      </p:pic>
      <p:pic>
        <p:nvPicPr>
          <p:cNvPr id="41" name="图片 40" descr="QQ图片20170416144803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6022975" y="4087495"/>
            <a:ext cx="1001395" cy="1413207"/>
          </a:xfrm>
          <a:prstGeom prst="rect">
            <a:avLst/>
          </a:prstGeom>
        </p:spPr>
      </p:pic>
      <p:pic>
        <p:nvPicPr>
          <p:cNvPr id="42" name="图片 41" descr="QQ图片20170416144823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2786050" y="5429264"/>
            <a:ext cx="1215074" cy="1214446"/>
          </a:xfrm>
          <a:prstGeom prst="rect">
            <a:avLst/>
          </a:prstGeom>
        </p:spPr>
      </p:pic>
      <p:pic>
        <p:nvPicPr>
          <p:cNvPr id="43" name="图片 42" descr="webwxgetmsgimg (1).jpg"/>
          <p:cNvPicPr>
            <a:picLocks noChangeAspect="1"/>
          </p:cNvPicPr>
          <p:nvPr/>
        </p:nvPicPr>
        <p:blipFill>
          <a:blip r:embed="rId41" cstate="print"/>
          <a:stretch>
            <a:fillRect/>
          </a:stretch>
        </p:blipFill>
        <p:spPr>
          <a:xfrm>
            <a:off x="4000496" y="5500702"/>
            <a:ext cx="1214446" cy="1143008"/>
          </a:xfrm>
          <a:prstGeom prst="rect">
            <a:avLst/>
          </a:prstGeom>
        </p:spPr>
      </p:pic>
      <p:pic>
        <p:nvPicPr>
          <p:cNvPr id="44" name="图片 43" descr="webwxgetmsgimg.jpg"/>
          <p:cNvPicPr>
            <a:picLocks noChangeAspect="1"/>
          </p:cNvPicPr>
          <p:nvPr/>
        </p:nvPicPr>
        <p:blipFill>
          <a:blip r:embed="rId42" cstate="print"/>
          <a:stretch>
            <a:fillRect/>
          </a:stretch>
        </p:blipFill>
        <p:spPr>
          <a:xfrm>
            <a:off x="5072066" y="2786058"/>
            <a:ext cx="1000132" cy="1285884"/>
          </a:xfrm>
          <a:prstGeom prst="rect">
            <a:avLst/>
          </a:prstGeom>
        </p:spPr>
      </p:pic>
      <p:pic>
        <p:nvPicPr>
          <p:cNvPr id="45" name="图片 44" descr="webwxgetmsgimg (2).jpg"/>
          <p:cNvPicPr>
            <a:picLocks noChangeAspect="1"/>
          </p:cNvPicPr>
          <p:nvPr/>
        </p:nvPicPr>
        <p:blipFill>
          <a:blip r:embed="rId43" cstate="print"/>
          <a:stretch>
            <a:fillRect/>
          </a:stretch>
        </p:blipFill>
        <p:spPr>
          <a:xfrm>
            <a:off x="6500826" y="5500702"/>
            <a:ext cx="1143008" cy="1214422"/>
          </a:xfrm>
          <a:prstGeom prst="rect">
            <a:avLst/>
          </a:prstGeom>
        </p:spPr>
      </p:pic>
      <p:pic>
        <p:nvPicPr>
          <p:cNvPr id="46" name="图片 45" descr="webwxgetmsgimg.jpg"/>
          <p:cNvPicPr>
            <a:picLocks noChangeAspect="1"/>
          </p:cNvPicPr>
          <p:nvPr/>
        </p:nvPicPr>
        <p:blipFill>
          <a:blip r:embed="rId44" cstate="print"/>
          <a:stretch>
            <a:fillRect/>
          </a:stretch>
        </p:blipFill>
        <p:spPr>
          <a:xfrm>
            <a:off x="7643834" y="5500702"/>
            <a:ext cx="1143008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17041612462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064260" y="-1182370"/>
            <a:ext cx="6971030" cy="9200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MCj0429443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4076700"/>
            <a:ext cx="179705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1357290" y="571480"/>
            <a:ext cx="1944687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ea typeface="隶书" pitchFamily="49" charset="-122"/>
              </a:rPr>
              <a:t>拓展延伸</a:t>
            </a:r>
          </a:p>
        </p:txBody>
      </p:sp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1116013" y="2060575"/>
            <a:ext cx="7127875" cy="1373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/>
              <a:t> </a:t>
            </a:r>
            <a:r>
              <a:rPr lang="zh-CN" altLang="en-US" sz="2800" b="1" dirty="0"/>
              <a:t>在这广大的世界上，世界各国的孩子都是</a:t>
            </a:r>
            <a:r>
              <a:rPr lang="zh-CN" altLang="en-US" sz="2800" b="1" dirty="0">
                <a:latin typeface="宋体" panose="02010600030101010101" pitchFamily="2" charset="-122"/>
              </a:rPr>
              <a:t>“</a:t>
            </a:r>
            <a:r>
              <a:rPr lang="zh-CN" altLang="en-US" sz="2800" b="1" dirty="0"/>
              <a:t>最美的花束</a:t>
            </a:r>
            <a:r>
              <a:rPr lang="zh-CN" altLang="en-US" sz="2800" b="1" dirty="0">
                <a:latin typeface="宋体" panose="02010600030101010101" pitchFamily="2" charset="-122"/>
              </a:rPr>
              <a:t>”</a:t>
            </a:r>
            <a:r>
              <a:rPr lang="en-US" altLang="zh-CN" sz="2800" b="1" dirty="0"/>
              <a:t>,</a:t>
            </a:r>
            <a:r>
              <a:rPr lang="zh-CN" altLang="en-US" sz="2800" b="1" dirty="0"/>
              <a:t>我们都是平等</a:t>
            </a:r>
            <a:r>
              <a:rPr lang="zh-CN" altLang="en-US" sz="2800" b="1"/>
              <a:t>的</a:t>
            </a:r>
            <a:r>
              <a:rPr lang="zh-CN" altLang="en-US" sz="2800" b="1" smtClean="0"/>
              <a:t>。孩子们</a:t>
            </a:r>
            <a:r>
              <a:rPr lang="zh-CN" altLang="en-US" sz="2800" b="1" dirty="0"/>
              <a:t>，你们能谈谈自己平时如何与同学相处的吗？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微信图片_2017041612462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064260" y="-1182370"/>
            <a:ext cx="6971030" cy="9200515"/>
          </a:xfrm>
          <a:prstGeom prst="rect">
            <a:avLst/>
          </a:prstGeom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857356" y="4500570"/>
            <a:ext cx="3786214" cy="14414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最美的花束</a:t>
            </a:r>
          </a:p>
        </p:txBody>
      </p:sp>
      <p:sp>
        <p:nvSpPr>
          <p:cNvPr id="18434" name="AutoShape 2" descr="http://img5.imgtn.bdimg.com/it/u=1944956921,1465637376&amp;fm=23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436" name="AutoShape 4" descr="http://img5.imgtn.bdimg.com/it/u=1944956921,1465637376&amp;fm=23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9" name="让世界充满爱_-_童声版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572396" y="6000768"/>
            <a:ext cx="500066" cy="428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8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zg2_2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50165"/>
            <a:ext cx="5309870" cy="6816725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214282" y="1071546"/>
            <a:ext cx="35719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黄皮肤、黑眼睛（棕色眼睛）的黄种人 </a:t>
            </a:r>
            <a:endParaRPr lang="zh-CN" altLang="en-US" sz="44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120153aqc1b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4065" y="2540"/>
            <a:ext cx="5865495" cy="6826250"/>
          </a:xfrm>
          <a:prstGeom prst="rect">
            <a:avLst/>
          </a:prstGeom>
          <a:noFill/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08915" y="959485"/>
            <a:ext cx="2881630" cy="21031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黑头发、黑眼睛的黑种人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7800" y="13335"/>
            <a:ext cx="6441440" cy="6866255"/>
          </a:xfrm>
          <a:prstGeom prst="rect">
            <a:avLst/>
          </a:prstGeom>
          <a:noFill/>
        </p:spPr>
      </p:pic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428596" y="785794"/>
            <a:ext cx="2951162" cy="212365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白皮肤、蓝眼睛的白种人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17041612462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064260" y="-1182370"/>
            <a:ext cx="6971030" cy="9200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img.jpg"/>
          <p:cNvPicPr>
            <a:picLocks noChangeAspect="1"/>
          </p:cNvPicPr>
          <p:nvPr/>
        </p:nvPicPr>
        <p:blipFill>
          <a:blip r:embed="rId2"/>
          <a:srcRect b="520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042988" y="1773238"/>
            <a:ext cx="6842125" cy="30175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/>
            <a:r>
              <a:rPr lang="en-US" altLang="zh-CN" sz="3200" b="1" dirty="0">
                <a:latin typeface="宋体" panose="02010600030101010101" pitchFamily="2" charset="-122"/>
              </a:rPr>
              <a:t>1.</a:t>
            </a:r>
            <a:r>
              <a:rPr lang="zh-CN" altLang="en-US" sz="3200" b="1" dirty="0">
                <a:latin typeface="宋体" panose="02010600030101010101" pitchFamily="2" charset="-122"/>
              </a:rPr>
              <a:t>自读全诗，画出不认识的生字， 用学过的方法解决。</a:t>
            </a:r>
          </a:p>
          <a:p>
            <a:pPr marL="342900" indent="-342900"/>
            <a:r>
              <a:rPr lang="en-US" altLang="zh-CN" sz="3200" b="1" dirty="0">
                <a:latin typeface="宋体" panose="02010600030101010101" pitchFamily="2" charset="-122"/>
              </a:rPr>
              <a:t> </a:t>
            </a:r>
          </a:p>
          <a:p>
            <a:pPr marL="342900" indent="-342900">
              <a:buFontTx/>
              <a:buAutoNum type="arabicPeriod" startAt="2"/>
            </a:pPr>
            <a:r>
              <a:rPr lang="zh-CN" altLang="en-US" sz="3200" b="1" dirty="0">
                <a:latin typeface="宋体" panose="02010600030101010101" pitchFamily="2" charset="-122"/>
              </a:rPr>
              <a:t>对读的不流利的句子多读几遍。</a:t>
            </a:r>
          </a:p>
          <a:p>
            <a:pPr marL="342900" indent="-342900"/>
            <a:endParaRPr lang="zh-CN" altLang="en-US" sz="3200" b="1" dirty="0">
              <a:latin typeface="宋体" panose="02010600030101010101" pitchFamily="2" charset="-122"/>
            </a:endParaRPr>
          </a:p>
          <a:p>
            <a:pPr marL="342900" indent="-342900"/>
            <a:r>
              <a:rPr lang="en-US" altLang="zh-CN" sz="3200" b="1" dirty="0">
                <a:latin typeface="宋体" panose="02010600030101010101" pitchFamily="2" charset="-122"/>
              </a:rPr>
              <a:t>3.</a:t>
            </a:r>
            <a:r>
              <a:rPr lang="zh-CN" altLang="en-US" sz="3200" b="1" dirty="0">
                <a:latin typeface="宋体" panose="02010600030101010101" pitchFamily="2" charset="-122"/>
              </a:rPr>
              <a:t>同桌互相考考生字词语。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684213" y="765175"/>
            <a:ext cx="4392612" cy="1282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ea typeface="隶书" pitchFamily="49" charset="-122"/>
              </a:rPr>
              <a:t>自读</a:t>
            </a:r>
            <a:r>
              <a:rPr lang="zh-CN" altLang="en-US" sz="3600" b="1" dirty="0">
                <a:solidFill>
                  <a:srgbClr val="FF0000"/>
                </a:solidFill>
                <a:ea typeface="隶书" pitchFamily="49" charset="-122"/>
              </a:rPr>
              <a:t>诗文：</a:t>
            </a:r>
          </a:p>
          <a:p>
            <a:pPr>
              <a:spcBef>
                <a:spcPct val="50000"/>
              </a:spcBef>
            </a:pPr>
            <a:endParaRPr lang="en-US" altLang="zh-CN" sz="2800" dirty="0">
              <a:solidFill>
                <a:srgbClr val="008000"/>
              </a:solidFill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img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286380" y="862116"/>
            <a:ext cx="1428760" cy="1209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65000"/>
              </a:lnSpc>
            </a:pPr>
            <a:r>
              <a:rPr lang="zh-CN" altLang="en-US" sz="4400" b="1" dirty="0" smtClean="0">
                <a:latin typeface="楷体_GB2312" pitchFamily="49" charset="-122"/>
                <a:ea typeface="楷体_GB2312" pitchFamily="49" charset="-122"/>
              </a:rPr>
              <a:t>花</a:t>
            </a:r>
            <a:r>
              <a:rPr lang="zh-CN" altLang="en-US" sz="4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冠</a:t>
            </a:r>
            <a:endParaRPr lang="zh-CN" altLang="en-US" sz="4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7158" y="3357562"/>
            <a:ext cx="3500462" cy="1209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5000"/>
              </a:lnSpc>
            </a:pPr>
            <a:r>
              <a:rPr lang="zh-CN" altLang="en-US" sz="4400" b="1" dirty="0" smtClean="0">
                <a:latin typeface="楷体_GB2312" pitchFamily="49" charset="-122"/>
                <a:ea typeface="楷体_GB2312" pitchFamily="49" charset="-122"/>
              </a:rPr>
              <a:t>亮</a:t>
            </a:r>
            <a:r>
              <a:rPr lang="zh-CN" altLang="en-US" sz="4400" b="1" dirty="0" smtClean="0">
                <a:solidFill>
                  <a:srgbClr val="0066FF"/>
                </a:solidFill>
                <a:latin typeface="楷体_GB2312" pitchFamily="49" charset="-122"/>
                <a:ea typeface="楷体_GB2312" pitchFamily="49" charset="-122"/>
              </a:rPr>
              <a:t>晶晶</a:t>
            </a:r>
            <a:r>
              <a:rPr lang="zh-CN" altLang="en-US" sz="4400" b="1" dirty="0" smtClean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4400" b="1" dirty="0" smtClean="0">
                <a:solidFill>
                  <a:srgbClr val="0066FF"/>
                </a:solidFill>
                <a:latin typeface="楷体_GB2312" pitchFamily="49" charset="-122"/>
                <a:ea typeface="楷体_GB2312" pitchFamily="49" charset="-122"/>
              </a:rPr>
              <a:t>睁</a:t>
            </a:r>
            <a:r>
              <a:rPr lang="zh-CN" altLang="en-US" sz="4400" b="1" dirty="0" smtClean="0">
                <a:latin typeface="楷体_GB2312" pitchFamily="49" charset="-122"/>
                <a:ea typeface="楷体_GB2312" pitchFamily="49" charset="-122"/>
              </a:rPr>
              <a:t>开</a:t>
            </a:r>
            <a:r>
              <a:rPr lang="zh-CN" altLang="en-US" sz="4000" b="1" dirty="0" smtClean="0">
                <a:latin typeface="楷体_GB2312" pitchFamily="49" charset="-122"/>
                <a:ea typeface="楷体_GB2312" pitchFamily="49" charset="-122"/>
              </a:rPr>
              <a:t>    </a:t>
            </a:r>
            <a:endParaRPr lang="zh-CN" altLang="en-US" sz="4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86314" y="3929066"/>
            <a:ext cx="3015569" cy="10254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5000"/>
              </a:lnSpc>
            </a:pPr>
            <a:r>
              <a:rPr lang="zh-CN" altLang="en-US" sz="4400" b="1" dirty="0" smtClean="0">
                <a:solidFill>
                  <a:srgbClr val="0066FF"/>
                </a:solidFill>
                <a:latin typeface="楷体_GB2312" pitchFamily="49" charset="-122"/>
                <a:ea typeface="楷体_GB2312" pitchFamily="49" charset="-122"/>
              </a:rPr>
              <a:t>颜</a:t>
            </a:r>
            <a:r>
              <a:rPr lang="zh-CN" altLang="en-US" sz="4400" b="1" dirty="0" smtClean="0">
                <a:latin typeface="楷体_GB2312" pitchFamily="49" charset="-122"/>
                <a:ea typeface="楷体_GB2312" pitchFamily="49" charset="-122"/>
              </a:rPr>
              <a:t>色  漆黑</a:t>
            </a:r>
          </a:p>
        </p:txBody>
      </p:sp>
      <p:sp>
        <p:nvSpPr>
          <p:cNvPr id="5" name="矩形 4"/>
          <p:cNvSpPr/>
          <p:nvPr/>
        </p:nvSpPr>
        <p:spPr>
          <a:xfrm>
            <a:off x="368588" y="5022540"/>
            <a:ext cx="3583032" cy="10254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5000"/>
              </a:lnSpc>
            </a:pPr>
            <a:r>
              <a:rPr lang="zh-CN" altLang="en-US" sz="4400" b="1" dirty="0" smtClean="0">
                <a:latin typeface="楷体_GB2312" pitchFamily="49" charset="-122"/>
                <a:ea typeface="楷体_GB2312" pitchFamily="49" charset="-122"/>
              </a:rPr>
              <a:t>深</a:t>
            </a:r>
            <a:r>
              <a:rPr lang="zh-CN" altLang="en-US" sz="4400" b="1" dirty="0" smtClean="0">
                <a:solidFill>
                  <a:srgbClr val="0066FF"/>
                </a:solidFill>
                <a:latin typeface="楷体_GB2312" pitchFamily="49" charset="-122"/>
                <a:ea typeface="楷体_GB2312" pitchFamily="49" charset="-122"/>
              </a:rPr>
              <a:t>浅 </a:t>
            </a:r>
            <a:r>
              <a:rPr lang="zh-CN" altLang="en-US" sz="4400" b="1" dirty="0" smtClean="0">
                <a:latin typeface="楷体_GB2312" pitchFamily="49" charset="-122"/>
                <a:ea typeface="楷体_GB2312" pitchFamily="49" charset="-122"/>
              </a:rPr>
              <a:t>   浓</a:t>
            </a:r>
            <a:r>
              <a:rPr lang="zh-CN" altLang="en-US" sz="4400" b="1" dirty="0" smtClean="0">
                <a:solidFill>
                  <a:srgbClr val="0066FF"/>
                </a:solidFill>
                <a:latin typeface="楷体_GB2312" pitchFamily="49" charset="-122"/>
                <a:ea typeface="楷体_GB2312" pitchFamily="49" charset="-122"/>
              </a:rPr>
              <a:t>淡</a:t>
            </a:r>
            <a:endParaRPr lang="en-US" altLang="zh-CN" sz="4400" b="1" dirty="0">
              <a:solidFill>
                <a:srgbClr val="0066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8144" y="214290"/>
            <a:ext cx="2249805" cy="9144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zh-CN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考考你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97361" y="1142984"/>
            <a:ext cx="65008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ea typeface="楷体_GB2312"/>
              </a:rPr>
              <a:t>              ɡ u ā n </a:t>
            </a:r>
            <a:r>
              <a:rPr lang="zh-CN" altLang="en-US" sz="4400" dirty="0" smtClean="0">
                <a:ea typeface="楷体_GB2312"/>
              </a:rPr>
              <a:t>花冠    鸡</a:t>
            </a:r>
            <a:r>
              <a:rPr lang="zh-CN" altLang="en-US" sz="4400" dirty="0" smtClean="0">
                <a:solidFill>
                  <a:srgbClr val="FF0000"/>
                </a:solidFill>
                <a:ea typeface="楷体_GB2312"/>
              </a:rPr>
              <a:t>冠</a:t>
            </a:r>
            <a:endParaRPr lang="en-US" altLang="zh-CN" sz="4400" dirty="0" smtClean="0">
              <a:solidFill>
                <a:srgbClr val="FF0000"/>
              </a:solidFill>
              <a:ea typeface="楷体_GB2312"/>
            </a:endParaRPr>
          </a:p>
          <a:p>
            <a:r>
              <a:rPr lang="zh-CN" altLang="en-US" sz="4400" b="1" dirty="0" smtClean="0">
                <a:ea typeface="楷体_GB2312"/>
              </a:rPr>
              <a:t>   冠｛</a:t>
            </a:r>
            <a:endParaRPr lang="en-US" altLang="zh-CN" sz="4400" dirty="0" smtClean="0">
              <a:solidFill>
                <a:srgbClr val="FF0000"/>
              </a:solidFill>
              <a:ea typeface="楷体_GB2312"/>
            </a:endParaRPr>
          </a:p>
          <a:p>
            <a:r>
              <a:rPr lang="en-US" altLang="zh-CN" sz="4400" dirty="0" smtClean="0">
                <a:solidFill>
                  <a:srgbClr val="FF0000"/>
                </a:solidFill>
                <a:ea typeface="楷体_GB2312"/>
              </a:rPr>
              <a:t>               </a:t>
            </a:r>
            <a:r>
              <a:rPr lang="en-US" altLang="zh-CN" sz="4400" dirty="0" smtClean="0">
                <a:ea typeface="楷体_GB2312"/>
              </a:rPr>
              <a:t>ɡ u à n</a:t>
            </a:r>
            <a:r>
              <a:rPr lang="zh-CN" altLang="en-US" sz="4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冠</a:t>
            </a:r>
            <a:r>
              <a:rPr lang="zh-CN" altLang="en-US" sz="4400" b="1" dirty="0" smtClean="0">
                <a:latin typeface="楷体_GB2312" pitchFamily="49" charset="-122"/>
                <a:ea typeface="楷体_GB2312" pitchFamily="49" charset="-122"/>
              </a:rPr>
              <a:t>军  夺</a:t>
            </a:r>
            <a:r>
              <a:rPr lang="zh-CN" altLang="en-US" sz="4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冠</a:t>
            </a:r>
            <a:endParaRPr lang="zh-CN" altLang="en-US" sz="4400" dirty="0" smtClean="0">
              <a:solidFill>
                <a:srgbClr val="FF0000"/>
              </a:solidFill>
            </a:endParaRPr>
          </a:p>
          <a:p>
            <a:endParaRPr lang="zh-CN" altLang="en-US" sz="4400" dirty="0">
              <a:solidFill>
                <a:srgbClr val="FF0000"/>
              </a:solidFill>
              <a:ea typeface="楷体_GB231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4" grpId="0"/>
      <p:bldP spid="5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20092261732558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3050" y="5270500"/>
            <a:ext cx="125095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5" descr="91661ef7fc973c31098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504950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/>
          <p:nvPr/>
        </p:nvGrpSpPr>
        <p:grpSpPr bwMode="auto">
          <a:xfrm>
            <a:off x="6445250" y="5157788"/>
            <a:ext cx="1890713" cy="1516062"/>
            <a:chOff x="0" y="0"/>
            <a:chExt cx="1545455" cy="1275800"/>
          </a:xfrm>
        </p:grpSpPr>
        <p:grpSp>
          <p:nvGrpSpPr>
            <p:cNvPr id="3" name="Group 5"/>
            <p:cNvGrpSpPr/>
            <p:nvPr/>
          </p:nvGrpSpPr>
          <p:grpSpPr bwMode="auto">
            <a:xfrm rot="-5070498">
              <a:off x="134828" y="-134828"/>
              <a:ext cx="1275800" cy="1545455"/>
              <a:chOff x="0" y="0"/>
              <a:chExt cx="583" cy="716"/>
            </a:xfrm>
          </p:grpSpPr>
          <p:grpSp>
            <p:nvGrpSpPr>
              <p:cNvPr id="4" name="Group 6"/>
              <p:cNvGrpSpPr/>
              <p:nvPr/>
            </p:nvGrpSpPr>
            <p:grpSpPr bwMode="auto">
              <a:xfrm rot="1848347">
                <a:off x="1" y="1"/>
                <a:ext cx="508" cy="717"/>
                <a:chOff x="0" y="0"/>
                <a:chExt cx="616" cy="869"/>
              </a:xfrm>
            </p:grpSpPr>
            <p:sp>
              <p:nvSpPr>
                <p:cNvPr id="5127" name="Oval 8"/>
                <p:cNvSpPr>
                  <a:spLocks noChangeArrowheads="1"/>
                </p:cNvSpPr>
                <p:nvPr/>
              </p:nvSpPr>
              <p:spPr bwMode="auto">
                <a:xfrm>
                  <a:off x="8" y="-19"/>
                  <a:ext cx="616" cy="61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50000">
                      <a:schemeClr val="tx1"/>
                    </a:gs>
                    <a:gs pos="100000">
                      <a:schemeClr val="bg2"/>
                    </a:gs>
                  </a:gsLst>
                  <a:lin ang="18900000" scaled="1"/>
                </a:gradFill>
                <a:ln w="9525" cmpd="sng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128" name="Oval 9"/>
                <p:cNvSpPr>
                  <a:spLocks noChangeArrowheads="1"/>
                </p:cNvSpPr>
                <p:nvPr/>
              </p:nvSpPr>
              <p:spPr bwMode="auto">
                <a:xfrm>
                  <a:off x="38" y="24"/>
                  <a:ext cx="536" cy="53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50000">
                      <a:schemeClr val="tx1"/>
                    </a:gs>
                    <a:gs pos="100000">
                      <a:schemeClr val="bg2"/>
                    </a:gs>
                  </a:gsLst>
                  <a:lin ang="2700000" scaled="1"/>
                </a:gradFill>
                <a:ln w="9525" cmpd="sng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129" name="Rectangle 10"/>
                <p:cNvSpPr>
                  <a:spLocks noChangeArrowheads="1"/>
                </p:cNvSpPr>
                <p:nvPr/>
              </p:nvSpPr>
              <p:spPr bwMode="auto">
                <a:xfrm>
                  <a:off x="271" y="596"/>
                  <a:ext cx="65" cy="2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/>
                    </a:gs>
                    <a:gs pos="50000">
                      <a:schemeClr val="bg2"/>
                    </a:gs>
                    <a:gs pos="100000">
                      <a:schemeClr val="tx2"/>
                    </a:gs>
                  </a:gsLst>
                  <a:lin ang="2700000" scaled="1"/>
                </a:gradFill>
                <a:ln w="9525" cmpd="sng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5130" name="Text Box 11"/>
              <p:cNvSpPr txBox="1">
                <a:spLocks noChangeArrowheads="1"/>
              </p:cNvSpPr>
              <p:nvPr/>
            </p:nvSpPr>
            <p:spPr bwMode="auto">
              <a:xfrm>
                <a:off x="312" y="158"/>
                <a:ext cx="271" cy="2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eaVer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131" name="TextBox 11"/>
            <p:cNvSpPr txBox="1">
              <a:spLocks noChangeArrowheads="1"/>
            </p:cNvSpPr>
            <p:nvPr/>
          </p:nvSpPr>
          <p:spPr bwMode="auto">
            <a:xfrm>
              <a:off x="230531" y="275011"/>
              <a:ext cx="720080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6000" b="1">
                  <a:solidFill>
                    <a:srgbClr val="FFFF00"/>
                  </a:solidFill>
                  <a:ea typeface="楷体_GB2312" pitchFamily="49" charset="-122"/>
                </a:rPr>
                <a:t>晶</a:t>
              </a:r>
            </a:p>
          </p:txBody>
        </p:sp>
      </p:grpSp>
      <p:grpSp>
        <p:nvGrpSpPr>
          <p:cNvPr id="5" name="Group 12"/>
          <p:cNvGrpSpPr/>
          <p:nvPr/>
        </p:nvGrpSpPr>
        <p:grpSpPr bwMode="auto">
          <a:xfrm rot="-8491638">
            <a:off x="6624638" y="3746500"/>
            <a:ext cx="1657350" cy="1619250"/>
            <a:chOff x="0" y="0"/>
            <a:chExt cx="508" cy="716"/>
          </a:xfrm>
        </p:grpSpPr>
        <p:grpSp>
          <p:nvGrpSpPr>
            <p:cNvPr id="6" name="Group 13"/>
            <p:cNvGrpSpPr/>
            <p:nvPr/>
          </p:nvGrpSpPr>
          <p:grpSpPr bwMode="auto">
            <a:xfrm rot="1848347">
              <a:off x="0" y="0"/>
              <a:ext cx="508" cy="716"/>
              <a:chOff x="0" y="0"/>
              <a:chExt cx="616" cy="868"/>
            </a:xfrm>
          </p:grpSpPr>
          <p:sp>
            <p:nvSpPr>
              <p:cNvPr id="5134" name="Oval 26"/>
              <p:cNvSpPr>
                <a:spLocks noChangeArrowheads="1"/>
              </p:cNvSpPr>
              <p:nvPr/>
            </p:nvSpPr>
            <p:spPr bwMode="auto">
              <a:xfrm>
                <a:off x="8" y="3"/>
                <a:ext cx="616" cy="616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tx1"/>
                  </a:gs>
                  <a:gs pos="100000">
                    <a:schemeClr val="bg2"/>
                  </a:gs>
                </a:gsLst>
                <a:lin ang="18900000" scaled="1"/>
              </a:gradFill>
              <a:ln w="9525" cmpd="sng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35" name="Oval 27"/>
              <p:cNvSpPr>
                <a:spLocks noChangeArrowheads="1"/>
              </p:cNvSpPr>
              <p:nvPr/>
            </p:nvSpPr>
            <p:spPr bwMode="auto">
              <a:xfrm>
                <a:off x="43" y="45"/>
                <a:ext cx="536" cy="53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tx1"/>
                  </a:gs>
                  <a:gs pos="100000">
                    <a:schemeClr val="bg2"/>
                  </a:gs>
                </a:gsLst>
                <a:lin ang="2700000" scaled="1"/>
              </a:gradFill>
              <a:ln w="9525" cmpd="sng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36" name="Rectangle 28"/>
              <p:cNvSpPr>
                <a:spLocks noChangeArrowheads="1"/>
              </p:cNvSpPr>
              <p:nvPr/>
            </p:nvSpPr>
            <p:spPr bwMode="auto">
              <a:xfrm>
                <a:off x="273" y="607"/>
                <a:ext cx="65" cy="261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50000">
                    <a:schemeClr val="bg2"/>
                  </a:gs>
                  <a:gs pos="100000">
                    <a:schemeClr val="tx2"/>
                  </a:gs>
                </a:gsLst>
                <a:lin ang="2700000" scaled="1"/>
              </a:gradFill>
              <a:ln w="9525" cmpd="sng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5137" name="Text Box 29"/>
            <p:cNvSpPr txBox="1">
              <a:spLocks noChangeArrowheads="1"/>
            </p:cNvSpPr>
            <p:nvPr/>
          </p:nvSpPr>
          <p:spPr bwMode="auto">
            <a:xfrm>
              <a:off x="84" y="106"/>
              <a:ext cx="397" cy="3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10800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6000" b="1">
                  <a:solidFill>
                    <a:srgbClr val="FFFF00"/>
                  </a:solidFill>
                  <a:ea typeface="楷体_GB2312" pitchFamily="49" charset="-122"/>
                </a:rPr>
                <a:t>颜</a:t>
              </a:r>
            </a:p>
          </p:txBody>
        </p:sp>
      </p:grpSp>
      <p:grpSp>
        <p:nvGrpSpPr>
          <p:cNvPr id="7" name="Group 18"/>
          <p:cNvGrpSpPr/>
          <p:nvPr/>
        </p:nvGrpSpPr>
        <p:grpSpPr bwMode="auto">
          <a:xfrm>
            <a:off x="5616575" y="2062163"/>
            <a:ext cx="1620838" cy="1592262"/>
            <a:chOff x="0" y="0"/>
            <a:chExt cx="1354892" cy="1498637"/>
          </a:xfrm>
        </p:grpSpPr>
        <p:grpSp>
          <p:nvGrpSpPr>
            <p:cNvPr id="8" name="Group 19"/>
            <p:cNvGrpSpPr/>
            <p:nvPr/>
          </p:nvGrpSpPr>
          <p:grpSpPr bwMode="auto">
            <a:xfrm rot="10271905">
              <a:off x="0" y="0"/>
              <a:ext cx="1354892" cy="1498637"/>
              <a:chOff x="0" y="0"/>
              <a:chExt cx="583" cy="716"/>
            </a:xfrm>
          </p:grpSpPr>
          <p:grpSp>
            <p:nvGrpSpPr>
              <p:cNvPr id="9" name="Group 20"/>
              <p:cNvGrpSpPr/>
              <p:nvPr/>
            </p:nvGrpSpPr>
            <p:grpSpPr bwMode="auto">
              <a:xfrm rot="1848347">
                <a:off x="1" y="3"/>
                <a:ext cx="508" cy="716"/>
                <a:chOff x="0" y="0"/>
                <a:chExt cx="616" cy="868"/>
              </a:xfrm>
            </p:grpSpPr>
            <p:sp>
              <p:nvSpPr>
                <p:cNvPr id="5141" name="Oval 26"/>
                <p:cNvSpPr>
                  <a:spLocks noChangeArrowheads="1"/>
                </p:cNvSpPr>
                <p:nvPr/>
              </p:nvSpPr>
              <p:spPr bwMode="auto">
                <a:xfrm>
                  <a:off x="7" y="10"/>
                  <a:ext cx="622" cy="61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50000">
                      <a:schemeClr val="tx1"/>
                    </a:gs>
                    <a:gs pos="100000">
                      <a:schemeClr val="bg2"/>
                    </a:gs>
                  </a:gsLst>
                  <a:lin ang="18900000" scaled="1"/>
                </a:gradFill>
                <a:ln w="9525" cmpd="sng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142" name="Oval 27"/>
                <p:cNvSpPr>
                  <a:spLocks noChangeArrowheads="1"/>
                </p:cNvSpPr>
                <p:nvPr/>
              </p:nvSpPr>
              <p:spPr bwMode="auto">
                <a:xfrm>
                  <a:off x="49" y="52"/>
                  <a:ext cx="541" cy="53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50000">
                      <a:schemeClr val="tx1"/>
                    </a:gs>
                    <a:gs pos="100000">
                      <a:schemeClr val="bg2"/>
                    </a:gs>
                  </a:gsLst>
                  <a:lin ang="2700000" scaled="1"/>
                </a:gradFill>
                <a:ln w="9525" cmpd="sng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143" name="Rectangle 28"/>
                <p:cNvSpPr>
                  <a:spLocks noChangeArrowheads="1"/>
                </p:cNvSpPr>
                <p:nvPr/>
              </p:nvSpPr>
              <p:spPr bwMode="auto">
                <a:xfrm>
                  <a:off x="283" y="619"/>
                  <a:ext cx="65" cy="260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/>
                    </a:gs>
                    <a:gs pos="50000">
                      <a:schemeClr val="bg2"/>
                    </a:gs>
                    <a:gs pos="100000">
                      <a:schemeClr val="tx2"/>
                    </a:gs>
                  </a:gsLst>
                  <a:lin ang="2700000" scaled="1"/>
                </a:gradFill>
                <a:ln w="9525" cmpd="sng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5144" name="Text Box 29"/>
              <p:cNvSpPr txBox="1">
                <a:spLocks noChangeArrowheads="1"/>
              </p:cNvSpPr>
              <p:nvPr/>
            </p:nvSpPr>
            <p:spPr bwMode="auto">
              <a:xfrm>
                <a:off x="312" y="158"/>
                <a:ext cx="271" cy="2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rot="108000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145" name="TextBox 48"/>
            <p:cNvSpPr txBox="1">
              <a:spLocks noChangeArrowheads="1"/>
            </p:cNvSpPr>
            <p:nvPr/>
          </p:nvSpPr>
          <p:spPr bwMode="auto">
            <a:xfrm>
              <a:off x="325371" y="553238"/>
              <a:ext cx="504056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5400" b="1" dirty="0">
                  <a:solidFill>
                    <a:srgbClr val="FFFF00"/>
                  </a:solidFill>
                  <a:ea typeface="楷体_GB2312" pitchFamily="49" charset="-122"/>
                </a:rPr>
                <a:t>睁</a:t>
              </a:r>
            </a:p>
          </p:txBody>
        </p:sp>
      </p:grpSp>
      <p:grpSp>
        <p:nvGrpSpPr>
          <p:cNvPr id="10" name="Group 26"/>
          <p:cNvGrpSpPr/>
          <p:nvPr/>
        </p:nvGrpSpPr>
        <p:grpSpPr bwMode="auto">
          <a:xfrm>
            <a:off x="4530725" y="1196975"/>
            <a:ext cx="1770063" cy="1470025"/>
            <a:chOff x="0" y="0"/>
            <a:chExt cx="1498637" cy="1354892"/>
          </a:xfrm>
        </p:grpSpPr>
        <p:grpSp>
          <p:nvGrpSpPr>
            <p:cNvPr id="11" name="Group 27"/>
            <p:cNvGrpSpPr/>
            <p:nvPr/>
          </p:nvGrpSpPr>
          <p:grpSpPr bwMode="auto">
            <a:xfrm rot="6740821">
              <a:off x="71873" y="-71873"/>
              <a:ext cx="1354892" cy="1498637"/>
              <a:chOff x="0" y="0"/>
              <a:chExt cx="583" cy="716"/>
            </a:xfrm>
          </p:grpSpPr>
          <p:grpSp>
            <p:nvGrpSpPr>
              <p:cNvPr id="12" name="Group 28"/>
              <p:cNvGrpSpPr/>
              <p:nvPr/>
            </p:nvGrpSpPr>
            <p:grpSpPr bwMode="auto">
              <a:xfrm rot="1848347">
                <a:off x="1" y="3"/>
                <a:ext cx="508" cy="716"/>
                <a:chOff x="0" y="0"/>
                <a:chExt cx="616" cy="868"/>
              </a:xfrm>
            </p:grpSpPr>
            <p:sp>
              <p:nvSpPr>
                <p:cNvPr id="5149" name="Oval 26"/>
                <p:cNvSpPr>
                  <a:spLocks noChangeArrowheads="1"/>
                </p:cNvSpPr>
                <p:nvPr/>
              </p:nvSpPr>
              <p:spPr bwMode="auto">
                <a:xfrm>
                  <a:off x="0" y="14"/>
                  <a:ext cx="623" cy="61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50000">
                      <a:schemeClr val="tx1"/>
                    </a:gs>
                    <a:gs pos="100000">
                      <a:schemeClr val="bg2"/>
                    </a:gs>
                  </a:gsLst>
                  <a:lin ang="18900000" scaled="1"/>
                </a:gradFill>
                <a:ln w="9525" cmpd="sng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150" name="Oval 27"/>
                <p:cNvSpPr>
                  <a:spLocks noChangeArrowheads="1"/>
                </p:cNvSpPr>
                <p:nvPr/>
              </p:nvSpPr>
              <p:spPr bwMode="auto">
                <a:xfrm>
                  <a:off x="39" y="61"/>
                  <a:ext cx="546" cy="53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50000">
                      <a:schemeClr val="tx1"/>
                    </a:gs>
                    <a:gs pos="100000">
                      <a:schemeClr val="bg2"/>
                    </a:gs>
                  </a:gsLst>
                  <a:lin ang="2700000" scaled="1"/>
                </a:gradFill>
                <a:ln w="9525" cmpd="sng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151" name="Rectangle 28"/>
                <p:cNvSpPr>
                  <a:spLocks noChangeArrowheads="1"/>
                </p:cNvSpPr>
                <p:nvPr/>
              </p:nvSpPr>
              <p:spPr bwMode="auto">
                <a:xfrm>
                  <a:off x="276" y="620"/>
                  <a:ext cx="65" cy="260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/>
                    </a:gs>
                    <a:gs pos="50000">
                      <a:schemeClr val="bg2"/>
                    </a:gs>
                    <a:gs pos="100000">
                      <a:schemeClr val="tx2"/>
                    </a:gs>
                  </a:gsLst>
                  <a:lin ang="2700000" scaled="1"/>
                </a:gradFill>
                <a:ln w="9525" cmpd="sng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5152" name="Text Box 29"/>
              <p:cNvSpPr txBox="1">
                <a:spLocks noChangeArrowheads="1"/>
              </p:cNvSpPr>
              <p:nvPr/>
            </p:nvSpPr>
            <p:spPr bwMode="auto">
              <a:xfrm>
                <a:off x="312" y="158"/>
                <a:ext cx="271" cy="2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rot="108000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153" name="TextBox 49"/>
            <p:cNvSpPr txBox="1">
              <a:spLocks noChangeArrowheads="1"/>
            </p:cNvSpPr>
            <p:nvPr/>
          </p:nvSpPr>
          <p:spPr bwMode="auto">
            <a:xfrm>
              <a:off x="544848" y="389413"/>
              <a:ext cx="504056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5400" b="1">
                  <a:solidFill>
                    <a:srgbClr val="FFFF00"/>
                  </a:solidFill>
                  <a:ea typeface="楷体_GB2312" pitchFamily="49" charset="-122"/>
                </a:rPr>
                <a:t>冠</a:t>
              </a:r>
            </a:p>
          </p:txBody>
        </p:sp>
      </p:grpSp>
      <p:grpSp>
        <p:nvGrpSpPr>
          <p:cNvPr id="13" name="Group 34"/>
          <p:cNvGrpSpPr/>
          <p:nvPr/>
        </p:nvGrpSpPr>
        <p:grpSpPr bwMode="auto">
          <a:xfrm>
            <a:off x="1362075" y="260350"/>
            <a:ext cx="1843088" cy="1425575"/>
            <a:chOff x="0" y="0"/>
            <a:chExt cx="1498637" cy="1354892"/>
          </a:xfrm>
        </p:grpSpPr>
        <p:grpSp>
          <p:nvGrpSpPr>
            <p:cNvPr id="14" name="Group 35"/>
            <p:cNvGrpSpPr/>
            <p:nvPr/>
          </p:nvGrpSpPr>
          <p:grpSpPr bwMode="auto">
            <a:xfrm rot="-4289495">
              <a:off x="71873" y="-71873"/>
              <a:ext cx="1354892" cy="1498637"/>
              <a:chOff x="0" y="0"/>
              <a:chExt cx="583" cy="716"/>
            </a:xfrm>
          </p:grpSpPr>
          <p:grpSp>
            <p:nvGrpSpPr>
              <p:cNvPr id="15" name="Group 36"/>
              <p:cNvGrpSpPr/>
              <p:nvPr/>
            </p:nvGrpSpPr>
            <p:grpSpPr bwMode="auto">
              <a:xfrm rot="1848347">
                <a:off x="1" y="3"/>
                <a:ext cx="508" cy="716"/>
                <a:chOff x="0" y="0"/>
                <a:chExt cx="616" cy="868"/>
              </a:xfrm>
            </p:grpSpPr>
            <p:sp>
              <p:nvSpPr>
                <p:cNvPr id="5157" name="Oval 26"/>
                <p:cNvSpPr>
                  <a:spLocks noChangeArrowheads="1"/>
                </p:cNvSpPr>
                <p:nvPr/>
              </p:nvSpPr>
              <p:spPr bwMode="auto">
                <a:xfrm>
                  <a:off x="0" y="-21"/>
                  <a:ext cx="618" cy="6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50000">
                      <a:schemeClr val="tx1"/>
                    </a:gs>
                    <a:gs pos="100000">
                      <a:schemeClr val="bg2"/>
                    </a:gs>
                  </a:gsLst>
                  <a:lin ang="18900000" scaled="1"/>
                </a:gradFill>
                <a:ln w="9525" cmpd="sng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158" name="Oval 27"/>
                <p:cNvSpPr>
                  <a:spLocks noChangeArrowheads="1"/>
                </p:cNvSpPr>
                <p:nvPr/>
              </p:nvSpPr>
              <p:spPr bwMode="auto">
                <a:xfrm>
                  <a:off x="37" y="20"/>
                  <a:ext cx="541" cy="53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50000">
                      <a:schemeClr val="tx1"/>
                    </a:gs>
                    <a:gs pos="100000">
                      <a:schemeClr val="bg2"/>
                    </a:gs>
                  </a:gsLst>
                  <a:lin ang="2700000" scaled="1"/>
                </a:gradFill>
                <a:ln w="9525" cmpd="sng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159" name="Rectangle 28"/>
                <p:cNvSpPr>
                  <a:spLocks noChangeArrowheads="1"/>
                </p:cNvSpPr>
                <p:nvPr/>
              </p:nvSpPr>
              <p:spPr bwMode="auto">
                <a:xfrm>
                  <a:off x="272" y="586"/>
                  <a:ext cx="65" cy="26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/>
                    </a:gs>
                    <a:gs pos="50000">
                      <a:schemeClr val="bg2"/>
                    </a:gs>
                    <a:gs pos="100000">
                      <a:schemeClr val="tx2"/>
                    </a:gs>
                  </a:gsLst>
                  <a:lin ang="2700000" scaled="1"/>
                </a:gradFill>
                <a:ln w="9525" cmpd="sng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5160" name="Text Box 29"/>
              <p:cNvSpPr txBox="1">
                <a:spLocks noChangeArrowheads="1"/>
              </p:cNvSpPr>
              <p:nvPr/>
            </p:nvSpPr>
            <p:spPr bwMode="auto">
              <a:xfrm>
                <a:off x="312" y="158"/>
                <a:ext cx="271" cy="2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rot="108000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161" name="TextBox 50"/>
            <p:cNvSpPr txBox="1">
              <a:spLocks noChangeArrowheads="1"/>
            </p:cNvSpPr>
            <p:nvPr/>
          </p:nvSpPr>
          <p:spPr bwMode="auto">
            <a:xfrm>
              <a:off x="256818" y="218013"/>
              <a:ext cx="504056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5400" b="1">
                  <a:solidFill>
                    <a:srgbClr val="FFFF00"/>
                  </a:solidFill>
                  <a:ea typeface="楷体_GB2312" pitchFamily="49" charset="-122"/>
                </a:rPr>
                <a:t>淡</a:t>
              </a:r>
            </a:p>
          </p:txBody>
        </p:sp>
      </p:grpSp>
      <p:grpSp>
        <p:nvGrpSpPr>
          <p:cNvPr id="16" name="Group 42"/>
          <p:cNvGrpSpPr/>
          <p:nvPr/>
        </p:nvGrpSpPr>
        <p:grpSpPr bwMode="auto">
          <a:xfrm>
            <a:off x="3090863" y="406400"/>
            <a:ext cx="1697037" cy="1685925"/>
            <a:chOff x="0" y="0"/>
            <a:chExt cx="1354892" cy="1498637"/>
          </a:xfrm>
        </p:grpSpPr>
        <p:grpSp>
          <p:nvGrpSpPr>
            <p:cNvPr id="17" name="Group 43"/>
            <p:cNvGrpSpPr/>
            <p:nvPr/>
          </p:nvGrpSpPr>
          <p:grpSpPr bwMode="auto">
            <a:xfrm rot="2105580">
              <a:off x="0" y="0"/>
              <a:ext cx="1354892" cy="1498637"/>
              <a:chOff x="0" y="0"/>
              <a:chExt cx="583" cy="716"/>
            </a:xfrm>
          </p:grpSpPr>
          <p:grpSp>
            <p:nvGrpSpPr>
              <p:cNvPr id="18" name="Group 44"/>
              <p:cNvGrpSpPr/>
              <p:nvPr/>
            </p:nvGrpSpPr>
            <p:grpSpPr bwMode="auto">
              <a:xfrm rot="1848347">
                <a:off x="1" y="3"/>
                <a:ext cx="508" cy="716"/>
                <a:chOff x="0" y="0"/>
                <a:chExt cx="616" cy="868"/>
              </a:xfrm>
            </p:grpSpPr>
            <p:sp>
              <p:nvSpPr>
                <p:cNvPr id="5165" name="Oval 26"/>
                <p:cNvSpPr>
                  <a:spLocks noChangeArrowheads="1"/>
                </p:cNvSpPr>
                <p:nvPr/>
              </p:nvSpPr>
              <p:spPr bwMode="auto">
                <a:xfrm>
                  <a:off x="-16" y="0"/>
                  <a:ext cx="624" cy="61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50000">
                      <a:schemeClr val="tx1"/>
                    </a:gs>
                    <a:gs pos="100000">
                      <a:schemeClr val="bg2"/>
                    </a:gs>
                  </a:gsLst>
                  <a:lin ang="18900000" scaled="1"/>
                </a:gradFill>
                <a:ln w="9525" cmpd="sng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166" name="Oval 27"/>
                <p:cNvSpPr>
                  <a:spLocks noChangeArrowheads="1"/>
                </p:cNvSpPr>
                <p:nvPr/>
              </p:nvSpPr>
              <p:spPr bwMode="auto">
                <a:xfrm>
                  <a:off x="23" y="46"/>
                  <a:ext cx="543" cy="53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50000">
                      <a:schemeClr val="tx1"/>
                    </a:gs>
                    <a:gs pos="100000">
                      <a:schemeClr val="bg2"/>
                    </a:gs>
                  </a:gsLst>
                  <a:lin ang="2700000" scaled="1"/>
                </a:gradFill>
                <a:ln w="9525" cmpd="sng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167" name="Rectangle 28"/>
                <p:cNvSpPr>
                  <a:spLocks noChangeArrowheads="1"/>
                </p:cNvSpPr>
                <p:nvPr/>
              </p:nvSpPr>
              <p:spPr bwMode="auto">
                <a:xfrm>
                  <a:off x="261" y="607"/>
                  <a:ext cx="65" cy="261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/>
                    </a:gs>
                    <a:gs pos="50000">
                      <a:schemeClr val="bg2"/>
                    </a:gs>
                    <a:gs pos="100000">
                      <a:schemeClr val="tx2"/>
                    </a:gs>
                  </a:gsLst>
                  <a:lin ang="2700000" scaled="1"/>
                </a:gradFill>
                <a:ln w="9525" cmpd="sng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5168" name="Text Box 29"/>
              <p:cNvSpPr txBox="1">
                <a:spLocks noChangeArrowheads="1"/>
              </p:cNvSpPr>
              <p:nvPr/>
            </p:nvSpPr>
            <p:spPr bwMode="auto">
              <a:xfrm>
                <a:off x="312" y="158"/>
                <a:ext cx="271" cy="2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rot="108000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169" name="TextBox 51"/>
            <p:cNvSpPr txBox="1">
              <a:spLocks noChangeArrowheads="1"/>
            </p:cNvSpPr>
            <p:nvPr/>
          </p:nvSpPr>
          <p:spPr bwMode="auto">
            <a:xfrm>
              <a:off x="400968" y="317269"/>
              <a:ext cx="504056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6000" b="1">
                  <a:solidFill>
                    <a:srgbClr val="FFFF00"/>
                  </a:solidFill>
                  <a:ea typeface="楷体_GB2312" pitchFamily="49" charset="-122"/>
                </a:rPr>
                <a:t>浅</a:t>
              </a:r>
            </a:p>
          </p:txBody>
        </p:sp>
      </p:grpSp>
      <p:grpSp>
        <p:nvGrpSpPr>
          <p:cNvPr id="19" name="Group 50"/>
          <p:cNvGrpSpPr/>
          <p:nvPr/>
        </p:nvGrpSpPr>
        <p:grpSpPr bwMode="auto">
          <a:xfrm rot="-1685750">
            <a:off x="1476375" y="1268413"/>
            <a:ext cx="3851275" cy="5410200"/>
            <a:chOff x="0" y="0"/>
            <a:chExt cx="508" cy="716"/>
          </a:xfrm>
        </p:grpSpPr>
        <p:grpSp>
          <p:nvGrpSpPr>
            <p:cNvPr id="20" name="Group 51"/>
            <p:cNvGrpSpPr/>
            <p:nvPr/>
          </p:nvGrpSpPr>
          <p:grpSpPr bwMode="auto">
            <a:xfrm rot="1848347">
              <a:off x="0" y="0"/>
              <a:ext cx="508" cy="716"/>
              <a:chOff x="0" y="0"/>
              <a:chExt cx="616" cy="868"/>
            </a:xfrm>
          </p:grpSpPr>
          <p:sp>
            <p:nvSpPr>
              <p:cNvPr id="5172" name="Oval 5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16" cy="616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tx1"/>
                  </a:gs>
                  <a:gs pos="100000">
                    <a:schemeClr val="bg2"/>
                  </a:gs>
                </a:gsLst>
                <a:lin ang="18900000" scaled="1"/>
              </a:gradFill>
              <a:ln w="9525" cmpd="sng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73" name="Oval 51"/>
              <p:cNvSpPr>
                <a:spLocks noChangeArrowheads="1"/>
              </p:cNvSpPr>
              <p:nvPr/>
            </p:nvSpPr>
            <p:spPr bwMode="auto">
              <a:xfrm>
                <a:off x="40" y="39"/>
                <a:ext cx="536" cy="536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tx1"/>
                  </a:gs>
                  <a:gs pos="100000">
                    <a:schemeClr val="bg2"/>
                  </a:gs>
                </a:gsLst>
                <a:lin ang="2700000" scaled="1"/>
              </a:gradFill>
              <a:ln w="9525" cmpd="sng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algn="ctr"/>
                <a:r>
                  <a:rPr lang="zh-CN" altLang="en-US" sz="7200">
                    <a:solidFill>
                      <a:srgbClr val="FFFF00"/>
                    </a:solidFill>
                  </a:rPr>
                  <a:t>真棒！</a:t>
                </a:r>
              </a:p>
            </p:txBody>
          </p:sp>
          <p:sp>
            <p:nvSpPr>
              <p:cNvPr id="5174" name="Rectangle 52"/>
              <p:cNvSpPr>
                <a:spLocks noChangeArrowheads="1"/>
              </p:cNvSpPr>
              <p:nvPr/>
            </p:nvSpPr>
            <p:spPr bwMode="auto">
              <a:xfrm>
                <a:off x="272" y="607"/>
                <a:ext cx="64" cy="261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50000">
                    <a:schemeClr val="bg2"/>
                  </a:gs>
                  <a:gs pos="100000">
                    <a:schemeClr val="tx2"/>
                  </a:gs>
                </a:gsLst>
                <a:lin ang="2700000" scaled="1"/>
              </a:gradFill>
              <a:ln w="9525" cmpd="sng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5175" name="Text Box 53"/>
            <p:cNvSpPr txBox="1">
              <a:spLocks noChangeArrowheads="1"/>
            </p:cNvSpPr>
            <p:nvPr/>
          </p:nvSpPr>
          <p:spPr bwMode="auto">
            <a:xfrm>
              <a:off x="178" y="154"/>
              <a:ext cx="61" cy="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技巧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590</Words>
  <Application>WPS 演示</Application>
  <PresentationFormat>全屏显示(4:3)</PresentationFormat>
  <Paragraphs>96</Paragraphs>
  <Slides>21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tw</dc:creator>
  <cp:lastModifiedBy>tw</cp:lastModifiedBy>
  <cp:revision>95</cp:revision>
  <dcterms:created xsi:type="dcterms:W3CDTF">2017-03-29T09:47:00Z</dcterms:created>
  <dcterms:modified xsi:type="dcterms:W3CDTF">2017-05-21T11:13:29Z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