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9" r:id="rId5"/>
    <p:sldId id="298" r:id="rId6"/>
    <p:sldId id="306" r:id="rId7"/>
    <p:sldId id="301" r:id="rId8"/>
    <p:sldId id="262" r:id="rId9"/>
    <p:sldId id="304" r:id="rId10"/>
    <p:sldId id="307" r:id="rId11"/>
    <p:sldId id="308" r:id="rId12"/>
    <p:sldId id="281" r:id="rId13"/>
    <p:sldId id="275" r:id="rId14"/>
    <p:sldId id="284" r:id="rId15"/>
    <p:sldId id="283" r:id="rId16"/>
    <p:sldId id="266" r:id="rId17"/>
    <p:sldId id="271" r:id="rId18"/>
    <p:sldId id="288" r:id="rId19"/>
    <p:sldId id="289" r:id="rId20"/>
    <p:sldId id="297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7320B-F7DF-4898-B632-FE0FA3881417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D308A-FDC9-4797-906F-DCAC85CC3C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864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7320B-F7DF-4898-B632-FE0FA3881417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D308A-FDC9-4797-906F-DCAC85CC3C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091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7320B-F7DF-4898-B632-FE0FA3881417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D308A-FDC9-4797-906F-DCAC85CC3C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748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7320B-F7DF-4898-B632-FE0FA3881417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D308A-FDC9-4797-906F-DCAC85CC3C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7556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7320B-F7DF-4898-B632-FE0FA3881417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D308A-FDC9-4797-906F-DCAC85CC3C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461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7320B-F7DF-4898-B632-FE0FA3881417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D308A-FDC9-4797-906F-DCAC85CC3C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4181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7320B-F7DF-4898-B632-FE0FA3881417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D308A-FDC9-4797-906F-DCAC85CC3C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790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7320B-F7DF-4898-B632-FE0FA3881417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D308A-FDC9-4797-906F-DCAC85CC3C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63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7320B-F7DF-4898-B632-FE0FA3881417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D308A-FDC9-4797-906F-DCAC85CC3C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340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7320B-F7DF-4898-B632-FE0FA3881417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D308A-FDC9-4797-906F-DCAC85CC3C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460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7320B-F7DF-4898-B632-FE0FA3881417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ED308A-FDC9-4797-906F-DCAC85CC3C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869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97320B-F7DF-4898-B632-FE0FA3881417}" type="datetimeFigureOut">
              <a:rPr lang="zh-CN" altLang="en-US" smtClean="0"/>
              <a:pPr/>
              <a:t>2017/4/10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ED308A-FDC9-4797-906F-DCAC85CC3CF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367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23527" y="1814958"/>
            <a:ext cx="7772400" cy="1470025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7" y="3310553"/>
            <a:ext cx="4791693" cy="32147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08" y="85994"/>
            <a:ext cx="4345883" cy="325941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927" y="85994"/>
            <a:ext cx="3426517" cy="380724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026" y="3345407"/>
            <a:ext cx="4462459" cy="295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75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000" y="4797152"/>
            <a:ext cx="9001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    那时村子里没有井，人们只能吃池塘里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浑浊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的积水。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071"/>
          <a:stretch/>
        </p:blipFill>
        <p:spPr>
          <a:xfrm>
            <a:off x="683568" y="199406"/>
            <a:ext cx="7544727" cy="4365323"/>
          </a:xfrm>
          <a:prstGeom prst="rect">
            <a:avLst/>
          </a:prstGeom>
        </p:spPr>
      </p:pic>
      <p:sp>
        <p:nvSpPr>
          <p:cNvPr id="7" name="TextBox 3"/>
          <p:cNvSpPr txBox="1"/>
          <p:nvPr/>
        </p:nvSpPr>
        <p:spPr>
          <a:xfrm>
            <a:off x="7452320" y="4803188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只能</a:t>
            </a:r>
          </a:p>
        </p:txBody>
      </p:sp>
    </p:spTree>
    <p:extLst>
      <p:ext uri="{BB962C8B-B14F-4D97-AF65-F5344CB8AC3E}">
        <p14:creationId xmlns:p14="http://schemas.microsoft.com/office/powerpoint/2010/main" val="1780895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568" y="1700808"/>
            <a:ext cx="8172400" cy="12241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  默读第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自然段，找一找他们挖井的经过。</a:t>
            </a:r>
          </a:p>
        </p:txBody>
      </p:sp>
    </p:spTree>
    <p:extLst>
      <p:ext uri="{BB962C8B-B14F-4D97-AF65-F5344CB8AC3E}">
        <p14:creationId xmlns:p14="http://schemas.microsoft.com/office/powerpoint/2010/main" val="1140407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05" y="-433933"/>
            <a:ext cx="9158605" cy="7317432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98110" y="985121"/>
            <a:ext cx="8229600" cy="13667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  一天，毛主席带着战士们在草地上          。</a:t>
            </a:r>
          </a:p>
        </p:txBody>
      </p:sp>
      <p:sp>
        <p:nvSpPr>
          <p:cNvPr id="5" name="矩形 4"/>
          <p:cNvSpPr/>
          <p:nvPr/>
        </p:nvSpPr>
        <p:spPr>
          <a:xfrm>
            <a:off x="169001" y="-105077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填一填</a:t>
            </a:r>
          </a:p>
        </p:txBody>
      </p:sp>
      <p:sp>
        <p:nvSpPr>
          <p:cNvPr id="6" name="内容占位符 2"/>
          <p:cNvSpPr txBox="1">
            <a:spLocks/>
          </p:cNvSpPr>
          <p:nvPr/>
        </p:nvSpPr>
        <p:spPr>
          <a:xfrm>
            <a:off x="2051859" y="4332303"/>
            <a:ext cx="2016224" cy="1389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铺上</a:t>
            </a: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1835696" y="1534926"/>
            <a:ext cx="2296955" cy="8324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寻找水源</a:t>
            </a:r>
          </a:p>
        </p:txBody>
      </p:sp>
      <p:sp>
        <p:nvSpPr>
          <p:cNvPr id="10" name="内容占位符 2"/>
          <p:cNvSpPr txBox="1">
            <a:spLocks/>
          </p:cNvSpPr>
          <p:nvPr/>
        </p:nvSpPr>
        <p:spPr>
          <a:xfrm>
            <a:off x="7671664" y="3723881"/>
            <a:ext cx="1592444" cy="8324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垫上</a:t>
            </a: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1291997" y="3003608"/>
            <a:ext cx="2296955" cy="12157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一起挖</a:t>
            </a:r>
          </a:p>
        </p:txBody>
      </p:sp>
      <p:sp>
        <p:nvSpPr>
          <p:cNvPr id="12" name="内容占位符 2"/>
          <p:cNvSpPr txBox="1">
            <a:spLocks/>
          </p:cNvSpPr>
          <p:nvPr/>
        </p:nvSpPr>
        <p:spPr>
          <a:xfrm>
            <a:off x="584609" y="2534286"/>
            <a:ext cx="8229600" cy="1366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  乡亲们带着工具赶来和毛主席          。</a:t>
            </a:r>
          </a:p>
        </p:txBody>
      </p:sp>
      <p:sp>
        <p:nvSpPr>
          <p:cNvPr id="13" name="内容占位符 2"/>
          <p:cNvSpPr txBox="1">
            <a:spLocks/>
          </p:cNvSpPr>
          <p:nvPr/>
        </p:nvSpPr>
        <p:spPr>
          <a:xfrm>
            <a:off x="507416" y="3822924"/>
            <a:ext cx="8229600" cy="13667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    水井挖好了，人们又在井底  木炭，     沙石。</a:t>
            </a:r>
          </a:p>
        </p:txBody>
      </p:sp>
      <p:cxnSp>
        <p:nvCxnSpPr>
          <p:cNvPr id="4" name="直接连接符 3"/>
          <p:cNvCxnSpPr/>
          <p:nvPr/>
        </p:nvCxnSpPr>
        <p:spPr>
          <a:xfrm flipV="1">
            <a:off x="1835696" y="2200220"/>
            <a:ext cx="2160240" cy="2042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329209" y="3686846"/>
            <a:ext cx="2160240" cy="2042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cxnSpLocks/>
          </p:cNvCxnSpPr>
          <p:nvPr/>
        </p:nvCxnSpPr>
        <p:spPr>
          <a:xfrm>
            <a:off x="7846233" y="4457534"/>
            <a:ext cx="96797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cxnSpLocks/>
          </p:cNvCxnSpPr>
          <p:nvPr/>
        </p:nvCxnSpPr>
        <p:spPr>
          <a:xfrm>
            <a:off x="1835696" y="5085184"/>
            <a:ext cx="1569016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175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294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19261"/>
            <a:ext cx="8229600" cy="27977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    清清的泉水从井底涓涓冒出，人们欢呼着、雀跃着，争先恐后地捧起井水喝。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9672" y="1579439"/>
            <a:ext cx="15841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欢呼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26260" y="1609256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雀跃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084168" y="1612170"/>
            <a:ext cx="2592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争先恐后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012160" y="332656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+mj-ea"/>
                <a:ea typeface="+mj-ea"/>
              </a:rPr>
              <a:t>juān</a:t>
            </a:r>
            <a:endParaRPr lang="zh-CN" altLang="en-US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8508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294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919261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    清清的泉水从井底涓涓冒出，人们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欢呼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着、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雀跃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着，</a:t>
            </a:r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争先恐后</a:t>
            </a: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地捧起井水喝。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0152" y="332656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>
                <a:solidFill>
                  <a:srgbClr val="FF0000"/>
                </a:solidFill>
                <a:latin typeface="+mj-ea"/>
                <a:ea typeface="+mj-ea"/>
              </a:rPr>
              <a:t>juān</a:t>
            </a:r>
            <a:endParaRPr lang="zh-CN" altLang="en-US" sz="4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0932129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985109" cy="7488832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5000" b="1" dirty="0">
                <a:latin typeface="楷体" panose="02010609060101010101" pitchFamily="49" charset="-122"/>
                <a:ea typeface="楷体" panose="02010609060101010101" pitchFamily="49" charset="-122"/>
              </a:rPr>
              <a:t>   人们只能吃池塘里浑浊的积水。</a:t>
            </a: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540017" y="318925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甘甜的井水滋润着每一个人的心田。</a:t>
            </a:r>
          </a:p>
        </p:txBody>
      </p:sp>
    </p:spTree>
    <p:extLst>
      <p:ext uri="{BB962C8B-B14F-4D97-AF65-F5344CB8AC3E}">
        <p14:creationId xmlns:p14="http://schemas.microsoft.com/office/powerpoint/2010/main" val="151142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294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204864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6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吃水不忘挖井人，</a:t>
            </a:r>
            <a:endParaRPr lang="en-US" altLang="zh-CN" sz="65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en-US" altLang="zh-CN" sz="6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6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时刻想念毛主席。</a:t>
            </a:r>
          </a:p>
        </p:txBody>
      </p:sp>
    </p:spTree>
    <p:extLst>
      <p:ext uri="{BB962C8B-B14F-4D97-AF65-F5344CB8AC3E}">
        <p14:creationId xmlns:p14="http://schemas.microsoft.com/office/powerpoint/2010/main" val="14851417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21279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95736" y="2492896"/>
            <a:ext cx="5176591" cy="1512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55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吃水不忘挖井人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2780183" y="3569963"/>
            <a:ext cx="4330824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zh-CN" altLang="en-US" sz="6600" b="1" dirty="0">
                <a:latin typeface="楷体" pitchFamily="49" charset="-122"/>
                <a:ea typeface="楷体" pitchFamily="49" charset="-122"/>
              </a:rPr>
              <a:t>饮水思源</a:t>
            </a:r>
          </a:p>
        </p:txBody>
      </p:sp>
    </p:spTree>
    <p:extLst>
      <p:ext uri="{BB962C8B-B14F-4D97-AF65-F5344CB8AC3E}">
        <p14:creationId xmlns:p14="http://schemas.microsoft.com/office/powerpoint/2010/main" val="4218673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矩形 6"/>
          <p:cNvSpPr/>
          <p:nvPr/>
        </p:nvSpPr>
        <p:spPr>
          <a:xfrm rot="874004">
            <a:off x="647733" y="-16352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资料库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15009" y="1767006"/>
            <a:ext cx="892899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红军走后，敌人卷土重来，他们要把这口井填掉。沙洲坝人民听了，满腔怒火，决心拼死保住水井。敌人白天来填，群众就晚上挖开；敌人填了五次，群众也挖了五次。最后，敌人无可奈何，只得罢手。沙洲坝人民终于把毛主席亲手挖的水井保住了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067944" y="564001"/>
            <a:ext cx="33123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红井</a:t>
            </a:r>
          </a:p>
        </p:txBody>
      </p:sp>
    </p:spTree>
    <p:extLst>
      <p:ext uri="{BB962C8B-B14F-4D97-AF65-F5344CB8AC3E}">
        <p14:creationId xmlns:p14="http://schemas.microsoft.com/office/powerpoint/2010/main" val="37018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矩形 6"/>
          <p:cNvSpPr/>
          <p:nvPr/>
        </p:nvSpPr>
        <p:spPr>
          <a:xfrm rot="874004">
            <a:off x="647733" y="-16352"/>
            <a:ext cx="296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资料库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79315" y="2305615"/>
            <a:ext cx="824115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新中国成立后，沙洲坝人民把这口井称作“红井”，并在井旁立了一块木牌，后来又把木牌改为石碑，碑上刻着：“吃水不忘挖井人，时刻想念毛主席。”</a:t>
            </a:r>
          </a:p>
        </p:txBody>
      </p:sp>
    </p:spTree>
    <p:extLst>
      <p:ext uri="{BB962C8B-B14F-4D97-AF65-F5344CB8AC3E}">
        <p14:creationId xmlns:p14="http://schemas.microsoft.com/office/powerpoint/2010/main" val="1510560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4089040" y="2831840"/>
            <a:ext cx="5565304" cy="1143000"/>
          </a:xfrm>
        </p:spPr>
        <p:txBody>
          <a:bodyPr vert="vert270">
            <a:no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吃水不忘挖井人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2656"/>
            <a:ext cx="5130405" cy="6741368"/>
          </a:xfrm>
        </p:spPr>
      </p:pic>
    </p:spTree>
    <p:extLst>
      <p:ext uri="{BB962C8B-B14F-4D97-AF65-F5344CB8AC3E}">
        <p14:creationId xmlns:p14="http://schemas.microsoft.com/office/powerpoint/2010/main" val="270805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3356992"/>
            <a:ext cx="2147292" cy="2928125"/>
          </a:xfrm>
        </p:spPr>
      </p:pic>
      <p:sp>
        <p:nvSpPr>
          <p:cNvPr id="6" name="矩形 5"/>
          <p:cNvSpPr/>
          <p:nvPr/>
        </p:nvSpPr>
        <p:spPr>
          <a:xfrm>
            <a:off x="1331640" y="3356992"/>
            <a:ext cx="5648012" cy="20458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zh-CN" altLang="en-US" sz="8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</a:effectLst>
              </a:rPr>
              <a:t>谢谢大家！</a:t>
            </a:r>
          </a:p>
        </p:txBody>
      </p:sp>
    </p:spTree>
    <p:extLst>
      <p:ext uri="{BB962C8B-B14F-4D97-AF65-F5344CB8AC3E}">
        <p14:creationId xmlns:p14="http://schemas.microsoft.com/office/powerpoint/2010/main" val="4102419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zh-CN" altLang="en-US" dirty="0">
              <a:latin typeface="+mj-ea"/>
            </a:endParaRPr>
          </a:p>
        </p:txBody>
      </p:sp>
      <p:pic>
        <p:nvPicPr>
          <p:cNvPr id="8" name="内容占位符 7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792" y="1228352"/>
            <a:ext cx="2510129" cy="2411320"/>
          </a:xfrm>
        </p:spPr>
      </p:pic>
      <p:sp>
        <p:nvSpPr>
          <p:cNvPr id="9" name="TextBox 8"/>
          <p:cNvSpPr txBox="1"/>
          <p:nvPr/>
        </p:nvSpPr>
        <p:spPr>
          <a:xfrm>
            <a:off x="1259632" y="1100351"/>
            <a:ext cx="144069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挖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76730" y="166241"/>
            <a:ext cx="367240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0" b="1" dirty="0" err="1">
                <a:solidFill>
                  <a:srgbClr val="FF0000"/>
                </a:solidFill>
                <a:latin typeface="+mj-ea"/>
                <a:ea typeface="+mj-ea"/>
              </a:rPr>
              <a:t>wā</a:t>
            </a:r>
            <a:endParaRPr lang="zh-CN" altLang="en-US" sz="70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56376" y="332656"/>
            <a:ext cx="677689" cy="307776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dirty="0"/>
              <a:t>认</a:t>
            </a:r>
            <a:endParaRPr lang="en-US" altLang="zh-CN" sz="3600" b="1" dirty="0"/>
          </a:p>
          <a:p>
            <a:pPr>
              <a:lnSpc>
                <a:spcPts val="2000"/>
              </a:lnSpc>
            </a:pPr>
            <a:endParaRPr lang="en-US" altLang="zh-CN" sz="3600" b="1" dirty="0"/>
          </a:p>
          <a:p>
            <a:r>
              <a:rPr lang="zh-CN" altLang="en-US" sz="3600" b="1" dirty="0"/>
              <a:t>想</a:t>
            </a:r>
            <a:endParaRPr lang="en-US" altLang="zh-CN" sz="3600" b="1" dirty="0"/>
          </a:p>
          <a:p>
            <a:pPr>
              <a:lnSpc>
                <a:spcPts val="2000"/>
              </a:lnSpc>
            </a:pPr>
            <a:endParaRPr lang="en-US" altLang="zh-CN" sz="3600" b="1" dirty="0"/>
          </a:p>
          <a:p>
            <a:r>
              <a:rPr lang="zh-CN" altLang="en-US" sz="3600" b="1" dirty="0"/>
              <a:t>写</a:t>
            </a:r>
            <a:endParaRPr lang="en-US" altLang="zh-CN" sz="3600" b="1" dirty="0"/>
          </a:p>
          <a:p>
            <a:pPr>
              <a:lnSpc>
                <a:spcPts val="2000"/>
              </a:lnSpc>
            </a:pPr>
            <a:endParaRPr lang="en-US" altLang="zh-CN" sz="3600" b="1" dirty="0"/>
          </a:p>
          <a:p>
            <a:r>
              <a:rPr lang="zh-CN" altLang="en-US" sz="3600" b="1" dirty="0"/>
              <a:t>用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09908" y="3275952"/>
            <a:ext cx="14909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挖地</a:t>
            </a:r>
            <a:endParaRPr lang="en-US" altLang="zh-CN" sz="5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14942" y="1428736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ea typeface="楷体"/>
              </a:rPr>
              <a:t>音序：</a:t>
            </a:r>
            <a:r>
              <a:rPr lang="en-US" altLang="zh-CN" sz="3200" b="1" dirty="0">
                <a:ea typeface="楷体"/>
              </a:rPr>
              <a:t>W</a:t>
            </a:r>
            <a:endParaRPr lang="zh-CN" altLang="en-US" sz="3200" b="1" dirty="0">
              <a:ea typeface="楷体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86380" y="2071678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部首：扌</a:t>
            </a:r>
          </a:p>
        </p:txBody>
      </p:sp>
      <p:sp>
        <p:nvSpPr>
          <p:cNvPr id="18" name="TextBox 13"/>
          <p:cNvSpPr txBox="1"/>
          <p:nvPr/>
        </p:nvSpPr>
        <p:spPr>
          <a:xfrm>
            <a:off x="5509908" y="4004868"/>
            <a:ext cx="14909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挖土</a:t>
            </a:r>
            <a:endParaRPr lang="en-US" altLang="zh-CN" sz="5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5509908" y="4757226"/>
            <a:ext cx="149098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挖出</a:t>
            </a:r>
            <a:endParaRPr lang="en-US" altLang="zh-CN" sz="50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5909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1" grpId="0"/>
      <p:bldP spid="13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235" y="1556793"/>
            <a:ext cx="9217024" cy="30963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</a:rPr>
              <a:t>自读提示：</a:t>
            </a:r>
            <a:endParaRPr lang="en-US" altLang="zh-CN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读准字音，读通句子。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左右两组相互检测课后生字，同学不认识的字，请你教教他。</a:t>
            </a:r>
            <a:endParaRPr lang="en-US" altLang="zh-CN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1386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2587" y="908720"/>
            <a:ext cx="8835498" cy="1368151"/>
          </a:xfrm>
        </p:spPr>
        <p:txBody>
          <a:bodyPr>
            <a:noAutofit/>
          </a:bodyPr>
          <a:lstStyle/>
          <a:p>
            <a:pPr marL="0" indent="0">
              <a:lnSpc>
                <a:spcPts val="10000"/>
              </a:lnSpc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领</a:t>
            </a:r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 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垫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上 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上 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endParaRPr lang="en-US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内容占位符 2"/>
          <p:cNvSpPr txBox="1">
            <a:spLocks/>
          </p:cNvSpPr>
          <p:nvPr/>
        </p:nvSpPr>
        <p:spPr>
          <a:xfrm>
            <a:off x="308502" y="2636912"/>
            <a:ext cx="4191490" cy="13681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0000"/>
              </a:lnSpc>
              <a:buFont typeface="Arial" pitchFamily="34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经 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润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内容占位符 2"/>
          <p:cNvSpPr txBox="1">
            <a:spLocks/>
          </p:cNvSpPr>
          <p:nvPr/>
        </p:nvSpPr>
        <p:spPr>
          <a:xfrm>
            <a:off x="308502" y="4365104"/>
            <a:ext cx="8835498" cy="13681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0000"/>
              </a:lnSpc>
              <a:buFont typeface="Arial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争先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后    欢呼雀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跃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内容占位符 2"/>
          <p:cNvSpPr txBox="1">
            <a:spLocks/>
          </p:cNvSpPr>
          <p:nvPr/>
        </p:nvSpPr>
        <p:spPr>
          <a:xfrm>
            <a:off x="4977619" y="2666539"/>
            <a:ext cx="4464496" cy="13681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0000"/>
              </a:lnSpc>
              <a:buFont typeface="Arial" pitchFamily="34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士  浑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浊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513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/>
      <p:bldP spid="19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2587" y="908720"/>
            <a:ext cx="8835498" cy="1368151"/>
          </a:xfrm>
        </p:spPr>
        <p:txBody>
          <a:bodyPr>
            <a:noAutofit/>
          </a:bodyPr>
          <a:lstStyle/>
          <a:p>
            <a:pPr marL="0" indent="0">
              <a:lnSpc>
                <a:spcPts val="10000"/>
              </a:lnSpc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领</a:t>
            </a:r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 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垫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上 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上 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捧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endParaRPr lang="en-US" altLang="zh-CN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内容占位符 2"/>
          <p:cNvSpPr txBox="1">
            <a:spLocks/>
          </p:cNvSpPr>
          <p:nvPr/>
        </p:nvSpPr>
        <p:spPr>
          <a:xfrm>
            <a:off x="308502" y="2636912"/>
            <a:ext cx="8835498" cy="13681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0000"/>
              </a:lnSpc>
              <a:buFont typeface="Arial" pitchFamily="34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曾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经 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滋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润  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士  浑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浊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内容占位符 2"/>
          <p:cNvSpPr txBox="1">
            <a:spLocks/>
          </p:cNvSpPr>
          <p:nvPr/>
        </p:nvSpPr>
        <p:spPr>
          <a:xfrm>
            <a:off x="308502" y="4365104"/>
            <a:ext cx="8835498" cy="13681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0000"/>
              </a:lnSpc>
              <a:buFont typeface="Arial" pitchFamily="34" charset="0"/>
              <a:buNone/>
            </a:pP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争先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</a:t>
            </a:r>
            <a:r>
              <a: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rPr>
              <a:t>后    欢呼雀</a:t>
            </a: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跃</a:t>
            </a:r>
            <a:endParaRPr lang="en-US" altLang="zh-CN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17187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60" y="2708920"/>
            <a:ext cx="2376264" cy="1224136"/>
          </a:xfrm>
        </p:spPr>
        <p:txBody>
          <a:bodyPr>
            <a:noAutofit/>
          </a:bodyPr>
          <a:lstStyle/>
          <a:p>
            <a:pPr marL="0" indent="0">
              <a:lnSpc>
                <a:spcPts val="10000"/>
              </a:lnSpc>
              <a:buNone/>
            </a:pPr>
            <a:r>
              <a:rPr lang="zh-CN" altLang="en-US" sz="7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浑浊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26" t="9237" b="7463"/>
          <a:stretch/>
        </p:blipFill>
        <p:spPr>
          <a:xfrm>
            <a:off x="4053659" y="332656"/>
            <a:ext cx="3595867" cy="31175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734" y="3703340"/>
            <a:ext cx="3774969" cy="2763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56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3000" y="4797152"/>
            <a:ext cx="9001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>
                <a:latin typeface="楷体" pitchFamily="49" charset="-122"/>
                <a:ea typeface="楷体" pitchFamily="49" charset="-122"/>
              </a:rPr>
              <a:t>    那时村子里没有井，人们只能吃池塘里浑浊的积水。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11760" y="5467871"/>
            <a:ext cx="15121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浑浊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071"/>
          <a:stretch/>
        </p:blipFill>
        <p:spPr>
          <a:xfrm>
            <a:off x="683568" y="199406"/>
            <a:ext cx="7544727" cy="4365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0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576" y="2816932"/>
            <a:ext cx="8172400" cy="122413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    抓住</a:t>
            </a:r>
            <a:r>
              <a:rPr lang="zh-CN" altLang="en-US" sz="4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关键词</a:t>
            </a:r>
            <a:r>
              <a:rPr lang="zh-CN" altLang="en-US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，加入自己的</a:t>
            </a:r>
            <a:r>
              <a:rPr lang="zh-CN" altLang="en-US" sz="4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</a:t>
            </a:r>
            <a:r>
              <a:rPr lang="zh-CN" altLang="en-US" sz="45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，就可以把句子读得更有感情。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1" b="96973" l="5351" r="9097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8590"/>
          <a:stretch/>
        </p:blipFill>
        <p:spPr>
          <a:xfrm rot="5400000">
            <a:off x="1487719" y="-860471"/>
            <a:ext cx="1532667" cy="328498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75656" y="1086690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金钥匙</a:t>
            </a:r>
          </a:p>
        </p:txBody>
      </p:sp>
    </p:spTree>
    <p:extLst>
      <p:ext uri="{BB962C8B-B14F-4D97-AF65-F5344CB8AC3E}">
        <p14:creationId xmlns:p14="http://schemas.microsoft.com/office/powerpoint/2010/main" val="275107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</TotalTime>
  <Words>422</Words>
  <Application>Microsoft Office PowerPoint</Application>
  <PresentationFormat>全屏显示(4:3)</PresentationFormat>
  <Paragraphs>60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楷体</vt:lpstr>
      <vt:lpstr>宋体</vt:lpstr>
      <vt:lpstr>Arial</vt:lpstr>
      <vt:lpstr>Calibri</vt:lpstr>
      <vt:lpstr>Office 主题​​</vt:lpstr>
      <vt:lpstr>PowerPoint 演示文稿</vt:lpstr>
      <vt:lpstr>吃水不忘挖井人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人们只能吃池塘里浑浊的积水。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</dc:creator>
  <cp:lastModifiedBy>1247636404@qq.com</cp:lastModifiedBy>
  <cp:revision>103</cp:revision>
  <dcterms:created xsi:type="dcterms:W3CDTF">2015-05-19T14:12:48Z</dcterms:created>
  <dcterms:modified xsi:type="dcterms:W3CDTF">2017-04-10T14:37:21Z</dcterms:modified>
</cp:coreProperties>
</file>