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6003E-D73B-48FD-8BBC-8A8B8B631717}" type="datetimeFigureOut">
              <a:rPr lang="zh-CN" altLang="en-US" smtClean="0"/>
              <a:t>2017/8/30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DA0A1-E514-4063-B9B5-482B67D0EB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99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AE572D-449A-479B-BBF8-C7AA21AAF10A}" type="slidenum">
              <a:rPr lang="en-US" altLang="zh-CN">
                <a:solidFill>
                  <a:prstClr val="black"/>
                </a:solidFill>
              </a:rPr>
              <a:pPr/>
              <a:t>7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8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DE4600-E7FC-400B-B335-233E184F5AAE}" type="slidenum">
              <a:rPr lang="en-US" altLang="zh-CN">
                <a:solidFill>
                  <a:prstClr val="black"/>
                </a:solidFill>
              </a:rPr>
              <a:pPr/>
              <a:t>8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69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EC568C-7450-41B4-A9E8-CC443108A5C0}" type="slidenum">
              <a:rPr lang="en-US" altLang="zh-CN">
                <a:solidFill>
                  <a:prstClr val="black"/>
                </a:solidFill>
              </a:rPr>
              <a:pPr/>
              <a:t>9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2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95E97A-9218-4D44-B4A7-04B68F11546C}" type="slidenum">
              <a:rPr lang="en-US" altLang="zh-CN">
                <a:solidFill>
                  <a:prstClr val="black"/>
                </a:solidFill>
              </a:rPr>
              <a:pPr/>
              <a:t>10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2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CE4485-C19D-4E01-A4A4-12FF9EA50494}" type="slidenum">
              <a:rPr lang="en-US" altLang="zh-CN">
                <a:solidFill>
                  <a:prstClr val="black"/>
                </a:solidFill>
              </a:rPr>
              <a:pPr/>
              <a:t>15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74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52D72-CC84-4581-9C89-3477F8EE773C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69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698F4-3D06-4A44-AE8A-9675AD1F9D6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73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3214D-32C6-412F-B915-54C84890EB42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53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D316B73-ACFF-4BEF-A152-0EEA128BA072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8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C3325-851E-4AB4-9340-97AC61D40F5E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9EFCC-8D03-4769-A962-4BC2DA867C2E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66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DEFBD-43B8-410D-B7D5-0A39DE0F41E9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495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97EA4-7CEA-4007-B930-1E2915CECCDA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48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6C16F0-6FCD-4559-B0F0-624A31E39F4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39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55897-DDFB-4AC8-8A9F-CFF0AB119733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016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D8C6A-5A2E-49BA-AA5C-3F275648823F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5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249B9-5D73-4FAA-9B51-A6536AAF8032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315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55196EF-C7DA-4073-8B66-04A8940224BE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20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38050;&#29748;&#26354;%20-%20&#32431;&#38899;&#20048;%20-%20&#19990;&#30028;&#21517;&#26354;%20&#24456;&#24863;&#20260;&#30340;.mp3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022" name="Picture 14" descr="U1887P457T27D5504F1126DT2007011615322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628775"/>
            <a:ext cx="4333875" cy="482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3011" name="WordArt 3"/>
          <p:cNvSpPr>
            <a:spLocks noChangeArrowheads="1" noChangeShapeType="1" noTextEdit="1"/>
          </p:cNvSpPr>
          <p:nvPr/>
        </p:nvSpPr>
        <p:spPr bwMode="auto">
          <a:xfrm>
            <a:off x="3347865" y="2317750"/>
            <a:ext cx="4896544" cy="1871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kern="10" dirty="0">
                <a:ln w="12700">
                  <a:solidFill>
                    <a:srgbClr val="0066FF"/>
                  </a:solidFill>
                  <a:round/>
                  <a:headEnd/>
                  <a:tailEnd/>
                </a:ln>
                <a:solidFill>
                  <a:srgbClr val="FF9933">
                    <a:alpha val="95000"/>
                  </a:srgbClr>
                </a:solidFill>
                <a:effectLst>
                  <a:prstShdw prst="shdw12">
                    <a:srgbClr val="9999FF">
                      <a:alpha val="50000"/>
                    </a:srgbClr>
                  </a:prstShdw>
                </a:effectLst>
                <a:latin typeface="华文新魏"/>
                <a:ea typeface="华文新魏"/>
              </a:rPr>
              <a:t>精打细算</a:t>
            </a:r>
          </a:p>
        </p:txBody>
      </p:sp>
      <p:pic>
        <p:nvPicPr>
          <p:cNvPr id="683017" name="Picture 9" descr="4B3986258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425" y="1500187"/>
            <a:ext cx="247650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3018" name="Picture 10" descr="4B3986258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2060575"/>
            <a:ext cx="247650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3025" name="Text Box 17"/>
          <p:cNvSpPr txBox="1">
            <a:spLocks noChangeArrowheads="1"/>
          </p:cNvSpPr>
          <p:nvPr/>
        </p:nvSpPr>
        <p:spPr bwMode="auto">
          <a:xfrm>
            <a:off x="539750" y="765175"/>
            <a:ext cx="60483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北师大版四年级数学下册</a:t>
            </a:r>
          </a:p>
        </p:txBody>
      </p:sp>
      <p:sp>
        <p:nvSpPr>
          <p:cNvPr id="10" name="矩形 9"/>
          <p:cNvSpPr/>
          <p:nvPr/>
        </p:nvSpPr>
        <p:spPr>
          <a:xfrm>
            <a:off x="4092789" y="5589240"/>
            <a:ext cx="4190571" cy="407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</a:t>
            </a:r>
            <a:r>
              <a:rPr lang="en-US" altLang="zh-CN" sz="20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0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模板网</a:t>
            </a:r>
            <a:r>
              <a:rPr lang="en-US" altLang="zh-CN" sz="20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-WWW.1PPT.COM</a:t>
            </a:r>
          </a:p>
        </p:txBody>
      </p:sp>
    </p:spTree>
    <p:extLst>
      <p:ext uri="{BB962C8B-B14F-4D97-AF65-F5344CB8AC3E}">
        <p14:creationId xmlns:p14="http://schemas.microsoft.com/office/powerpoint/2010/main" val="127349973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4000" name="Group 32"/>
          <p:cNvGrpSpPr>
            <a:grpSpLocks/>
          </p:cNvGrpSpPr>
          <p:nvPr/>
        </p:nvGrpSpPr>
        <p:grpSpPr bwMode="auto">
          <a:xfrm>
            <a:off x="1906588" y="3590925"/>
            <a:ext cx="6157912" cy="773113"/>
            <a:chOff x="1247" y="811"/>
            <a:chExt cx="3879" cy="487"/>
          </a:xfrm>
        </p:grpSpPr>
        <p:sp>
          <p:nvSpPr>
            <p:cNvPr id="723972" name="Text Box 4"/>
            <p:cNvSpPr txBox="1">
              <a:spLocks noChangeArrowheads="1"/>
            </p:cNvSpPr>
            <p:nvPr/>
          </p:nvSpPr>
          <p:spPr bwMode="auto">
            <a:xfrm>
              <a:off x="1247" y="856"/>
              <a:ext cx="387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6600FF"/>
                  </a:solidFill>
                </a:rPr>
                <a:t>12.9 ÷6</a:t>
              </a:r>
              <a:r>
                <a:rPr lang="en-US" altLang="zh-CN" sz="3600" b="1">
                  <a:solidFill>
                    <a:srgbClr val="6600FF"/>
                  </a:solidFill>
                  <a:ea typeface="楷体_GB2312" pitchFamily="49" charset="-122"/>
                </a:rPr>
                <a:t>=</a:t>
              </a:r>
              <a:r>
                <a:rPr lang="en-US" altLang="zh-CN" sz="3600" b="1" u="sng">
                  <a:solidFill>
                    <a:srgbClr val="6600FF"/>
                  </a:solidFill>
                  <a:ea typeface="楷体_GB2312" pitchFamily="49" charset="-122"/>
                </a:rPr>
                <a:t>        </a:t>
              </a:r>
              <a:r>
                <a:rPr lang="zh-CN" altLang="en-US" sz="3600" b="1">
                  <a:solidFill>
                    <a:srgbClr val="6600FF"/>
                  </a:solidFill>
                  <a:ea typeface="楷体_GB2312" pitchFamily="49" charset="-122"/>
                </a:rPr>
                <a:t>（元）</a:t>
              </a:r>
            </a:p>
          </p:txBody>
        </p:sp>
        <p:sp>
          <p:nvSpPr>
            <p:cNvPr id="723986" name="Rectangle 18"/>
            <p:cNvSpPr>
              <a:spLocks noChangeArrowheads="1"/>
            </p:cNvSpPr>
            <p:nvPr/>
          </p:nvSpPr>
          <p:spPr bwMode="auto">
            <a:xfrm>
              <a:off x="2653" y="811"/>
              <a:ext cx="73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2.15</a:t>
              </a:r>
            </a:p>
          </p:txBody>
        </p:sp>
      </p:grpSp>
      <p:sp>
        <p:nvSpPr>
          <p:cNvPr id="723992" name="Oval 24"/>
          <p:cNvSpPr>
            <a:spLocks noChangeArrowheads="1"/>
          </p:cNvSpPr>
          <p:nvPr/>
        </p:nvSpPr>
        <p:spPr bwMode="auto">
          <a:xfrm>
            <a:off x="1044575" y="2924175"/>
            <a:ext cx="1798638" cy="792163"/>
          </a:xfrm>
          <a:prstGeom prst="ellipse">
            <a:avLst/>
          </a:prstGeom>
          <a:solidFill>
            <a:srgbClr val="66CCFF"/>
          </a:solidFill>
          <a:ln w="9525" algn="ctr">
            <a:solidFill>
              <a:srgbClr val="D6009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23993" name="Rectangle 25"/>
          <p:cNvSpPr>
            <a:spLocks noChangeArrowheads="1"/>
          </p:cNvSpPr>
          <p:nvPr/>
        </p:nvSpPr>
        <p:spPr bwMode="auto">
          <a:xfrm>
            <a:off x="395288" y="3001963"/>
            <a:ext cx="6696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altLang="zh-CN" sz="3600">
                <a:solidFill>
                  <a:srgbClr val="FFFFFF"/>
                </a:solidFill>
                <a:ea typeface="楷体_GB2312" pitchFamily="49" charset="-122"/>
              </a:rPr>
              <a:t>     </a:t>
            </a:r>
            <a:r>
              <a:rPr lang="zh-CN" altLang="en-US" sz="3600">
                <a:solidFill>
                  <a:srgbClr val="FFFFFF"/>
                </a:solidFill>
                <a:ea typeface="楷体_GB2312" pitchFamily="49" charset="-122"/>
              </a:rPr>
              <a:t>乙商店：</a:t>
            </a:r>
          </a:p>
        </p:txBody>
      </p:sp>
      <p:grpSp>
        <p:nvGrpSpPr>
          <p:cNvPr id="723997" name="Group 29"/>
          <p:cNvGrpSpPr>
            <a:grpSpLocks/>
          </p:cNvGrpSpPr>
          <p:nvPr/>
        </p:nvGrpSpPr>
        <p:grpSpPr bwMode="auto">
          <a:xfrm>
            <a:off x="1870075" y="1844675"/>
            <a:ext cx="6157913" cy="722313"/>
            <a:chOff x="975" y="754"/>
            <a:chExt cx="3879" cy="455"/>
          </a:xfrm>
        </p:grpSpPr>
        <p:sp>
          <p:nvSpPr>
            <p:cNvPr id="723998" name="Text Box 30"/>
            <p:cNvSpPr txBox="1">
              <a:spLocks noChangeArrowheads="1"/>
            </p:cNvSpPr>
            <p:nvPr/>
          </p:nvSpPr>
          <p:spPr bwMode="auto">
            <a:xfrm>
              <a:off x="975" y="767"/>
              <a:ext cx="387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</a:rPr>
                <a:t>11.5 ÷ 5</a:t>
              </a:r>
              <a:r>
                <a:rPr lang="en-US" altLang="zh-CN" sz="3600" b="1">
                  <a:solidFill>
                    <a:srgbClr val="0000FF"/>
                  </a:solidFill>
                  <a:ea typeface="楷体_GB2312" pitchFamily="49" charset="-122"/>
                </a:rPr>
                <a:t>=</a:t>
              </a:r>
              <a:r>
                <a:rPr lang="en-US" altLang="zh-CN" sz="3600" b="1" u="sng">
                  <a:solidFill>
                    <a:srgbClr val="0000FF"/>
                  </a:solidFill>
                  <a:ea typeface="楷体_GB2312" pitchFamily="49" charset="-122"/>
                </a:rPr>
                <a:t>        </a:t>
              </a:r>
              <a:r>
                <a:rPr lang="zh-CN" altLang="en-US" sz="3600" b="1">
                  <a:solidFill>
                    <a:srgbClr val="0000FF"/>
                  </a:solidFill>
                  <a:ea typeface="楷体_GB2312" pitchFamily="49" charset="-122"/>
                </a:rPr>
                <a:t>（元）</a:t>
              </a:r>
            </a:p>
          </p:txBody>
        </p:sp>
        <p:sp>
          <p:nvSpPr>
            <p:cNvPr id="723999" name="Rectangle 31"/>
            <p:cNvSpPr>
              <a:spLocks noChangeArrowheads="1"/>
            </p:cNvSpPr>
            <p:nvPr/>
          </p:nvSpPr>
          <p:spPr bwMode="auto">
            <a:xfrm>
              <a:off x="2549" y="754"/>
              <a:ext cx="55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2.3</a:t>
              </a:r>
              <a:endParaRPr lang="en-US" altLang="zh-CN" sz="4000" b="1">
                <a:solidFill>
                  <a:srgbClr val="009999"/>
                </a:solidFill>
                <a:ea typeface="楷体_GB2312" pitchFamily="49" charset="-122"/>
              </a:endParaRPr>
            </a:p>
          </p:txBody>
        </p:sp>
      </p:grpSp>
      <p:sp>
        <p:nvSpPr>
          <p:cNvPr id="724001" name="Oval 33"/>
          <p:cNvSpPr>
            <a:spLocks noChangeArrowheads="1"/>
          </p:cNvSpPr>
          <p:nvPr/>
        </p:nvSpPr>
        <p:spPr bwMode="auto">
          <a:xfrm>
            <a:off x="1044575" y="908050"/>
            <a:ext cx="1798638" cy="792163"/>
          </a:xfrm>
          <a:prstGeom prst="ellipse">
            <a:avLst/>
          </a:prstGeom>
          <a:solidFill>
            <a:srgbClr val="66CCFF"/>
          </a:solidFill>
          <a:ln w="9525" algn="ctr">
            <a:solidFill>
              <a:srgbClr val="D6009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24002" name="Rectangle 34"/>
          <p:cNvSpPr>
            <a:spLocks noChangeArrowheads="1"/>
          </p:cNvSpPr>
          <p:nvPr/>
        </p:nvSpPr>
        <p:spPr bwMode="auto">
          <a:xfrm>
            <a:off x="395288" y="987425"/>
            <a:ext cx="6696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altLang="zh-CN" sz="3600">
                <a:solidFill>
                  <a:srgbClr val="FFFFFF"/>
                </a:solidFill>
                <a:ea typeface="楷体_GB2312" pitchFamily="49" charset="-122"/>
              </a:rPr>
              <a:t>     </a:t>
            </a:r>
            <a:r>
              <a:rPr lang="zh-CN" altLang="en-US" sz="3600">
                <a:solidFill>
                  <a:srgbClr val="FFFFFF"/>
                </a:solidFill>
                <a:ea typeface="楷体_GB2312" pitchFamily="49" charset="-122"/>
              </a:rPr>
              <a:t>甲商店：</a:t>
            </a:r>
          </a:p>
        </p:txBody>
      </p:sp>
      <p:sp>
        <p:nvSpPr>
          <p:cNvPr id="724003" name="Rectangle 35"/>
          <p:cNvSpPr>
            <a:spLocks noChangeArrowheads="1"/>
          </p:cNvSpPr>
          <p:nvPr/>
        </p:nvSpPr>
        <p:spPr bwMode="auto">
          <a:xfrm>
            <a:off x="1619250" y="5661025"/>
            <a:ext cx="5464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3000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  <a:ea typeface="楷体_GB2312" pitchFamily="49" charset="-122"/>
              </a:rPr>
              <a:t>答：乙商店的牛奶便宜一些。</a:t>
            </a:r>
          </a:p>
        </p:txBody>
      </p:sp>
      <p:sp>
        <p:nvSpPr>
          <p:cNvPr id="724004" name="Text Box 36"/>
          <p:cNvSpPr txBox="1">
            <a:spLocks noChangeArrowheads="1"/>
          </p:cNvSpPr>
          <p:nvPr/>
        </p:nvSpPr>
        <p:spPr bwMode="auto">
          <a:xfrm>
            <a:off x="2916238" y="4724400"/>
            <a:ext cx="1971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0000"/>
                </a:solidFill>
                <a:ea typeface="楷体_GB2312" pitchFamily="49" charset="-122"/>
              </a:rPr>
              <a:t>2.3&gt;2.15</a:t>
            </a:r>
          </a:p>
        </p:txBody>
      </p:sp>
    </p:spTree>
    <p:extLst>
      <p:ext uri="{BB962C8B-B14F-4D97-AF65-F5344CB8AC3E}">
        <p14:creationId xmlns:p14="http://schemas.microsoft.com/office/powerpoint/2010/main" val="22231704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4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24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4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2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4003" grpId="0"/>
      <p:bldP spid="72400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947" name="Rectangle 3"/>
          <p:cNvSpPr>
            <a:spLocks noChangeArrowheads="1"/>
          </p:cNvSpPr>
          <p:nvPr/>
        </p:nvSpPr>
        <p:spPr bwMode="auto">
          <a:xfrm>
            <a:off x="3779838" y="1912938"/>
            <a:ext cx="4752975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000000"/>
                </a:solidFill>
                <a:ea typeface="楷体_GB2312" pitchFamily="49" charset="-122"/>
              </a:rPr>
              <a:t>当除到小数部分还有余数的时候，可以在余数的末尾</a:t>
            </a:r>
            <a:r>
              <a:rPr lang="zh-CN" altLang="en-US" sz="3600">
                <a:solidFill>
                  <a:srgbClr val="FF9900"/>
                </a:solidFill>
                <a:ea typeface="楷体_GB2312" pitchFamily="49" charset="-122"/>
              </a:rPr>
              <a:t>补“</a:t>
            </a:r>
            <a:r>
              <a:rPr lang="en-US" altLang="zh-CN" sz="3600">
                <a:solidFill>
                  <a:srgbClr val="FF9900"/>
                </a:solidFill>
                <a:ea typeface="楷体_GB2312" pitchFamily="49" charset="-122"/>
              </a:rPr>
              <a:t>0”</a:t>
            </a:r>
            <a:r>
              <a:rPr lang="zh-CN" altLang="en-US" sz="3600">
                <a:solidFill>
                  <a:srgbClr val="000000"/>
                </a:solidFill>
                <a:ea typeface="楷体_GB2312" pitchFamily="49" charset="-122"/>
              </a:rPr>
              <a:t>，然后再继续除。因为小数的末尾添</a:t>
            </a:r>
            <a:r>
              <a:rPr lang="en-US" altLang="zh-CN" sz="3600">
                <a:solidFill>
                  <a:srgbClr val="000000"/>
                </a:solidFill>
                <a:ea typeface="楷体_GB2312" pitchFamily="49" charset="-122"/>
              </a:rPr>
              <a:t>0</a:t>
            </a:r>
            <a:r>
              <a:rPr lang="zh-CN" altLang="en-US" sz="3600">
                <a:solidFill>
                  <a:srgbClr val="000000"/>
                </a:solidFill>
                <a:ea typeface="楷体_GB2312" pitchFamily="49" charset="-122"/>
              </a:rPr>
              <a:t>或者去掉</a:t>
            </a:r>
            <a:r>
              <a:rPr lang="en-US" altLang="zh-CN" sz="3600">
                <a:solidFill>
                  <a:srgbClr val="000000"/>
                </a:solidFill>
                <a:ea typeface="楷体_GB2312" pitchFamily="49" charset="-122"/>
              </a:rPr>
              <a:t>0</a:t>
            </a:r>
            <a:r>
              <a:rPr lang="zh-CN" altLang="en-US" sz="3600">
                <a:solidFill>
                  <a:srgbClr val="000000"/>
                </a:solidFill>
                <a:ea typeface="楷体_GB2312" pitchFamily="49" charset="-122"/>
              </a:rPr>
              <a:t>，小数的大小不变。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 </a:t>
            </a:r>
          </a:p>
        </p:txBody>
      </p:sp>
      <p:grpSp>
        <p:nvGrpSpPr>
          <p:cNvPr id="722989" name="Group 45"/>
          <p:cNvGrpSpPr>
            <a:grpSpLocks/>
          </p:cNvGrpSpPr>
          <p:nvPr/>
        </p:nvGrpSpPr>
        <p:grpSpPr bwMode="auto">
          <a:xfrm>
            <a:off x="931863" y="1484313"/>
            <a:ext cx="2560637" cy="4591050"/>
            <a:chOff x="612" y="935"/>
            <a:chExt cx="1613" cy="2892"/>
          </a:xfrm>
        </p:grpSpPr>
        <p:sp>
          <p:nvSpPr>
            <p:cNvPr id="722967" name="Rectangle 23"/>
            <p:cNvSpPr>
              <a:spLocks noChangeArrowheads="1"/>
            </p:cNvSpPr>
            <p:nvPr/>
          </p:nvSpPr>
          <p:spPr bwMode="auto">
            <a:xfrm>
              <a:off x="776" y="1312"/>
              <a:ext cx="100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      . 9</a:t>
              </a:r>
            </a:p>
          </p:txBody>
        </p:sp>
        <p:grpSp>
          <p:nvGrpSpPr>
            <p:cNvPr id="722968" name="Group 24"/>
            <p:cNvGrpSpPr>
              <a:grpSpLocks/>
            </p:cNvGrpSpPr>
            <p:nvPr/>
          </p:nvGrpSpPr>
          <p:grpSpPr bwMode="auto">
            <a:xfrm>
              <a:off x="858" y="1343"/>
              <a:ext cx="1341" cy="318"/>
              <a:chOff x="2245" y="1706"/>
              <a:chExt cx="953" cy="318"/>
            </a:xfrm>
          </p:grpSpPr>
          <p:sp>
            <p:nvSpPr>
              <p:cNvPr id="722969" name="Line 25"/>
              <p:cNvSpPr>
                <a:spLocks noChangeShapeType="1"/>
              </p:cNvSpPr>
              <p:nvPr/>
            </p:nvSpPr>
            <p:spPr bwMode="auto">
              <a:xfrm>
                <a:off x="2336" y="1706"/>
                <a:ext cx="86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3600" b="1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722970" name="Freeform 26"/>
              <p:cNvSpPr>
                <a:spLocks/>
              </p:cNvSpPr>
              <p:nvPr/>
            </p:nvSpPr>
            <p:spPr bwMode="auto">
              <a:xfrm>
                <a:off x="2245" y="1706"/>
                <a:ext cx="106" cy="318"/>
              </a:xfrm>
              <a:custGeom>
                <a:avLst/>
                <a:gdLst>
                  <a:gd name="T0" fmla="*/ 91 w 106"/>
                  <a:gd name="T1" fmla="*/ 0 h 318"/>
                  <a:gd name="T2" fmla="*/ 91 w 106"/>
                  <a:gd name="T3" fmla="*/ 227 h 318"/>
                  <a:gd name="T4" fmla="*/ 0 w 106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318">
                    <a:moveTo>
                      <a:pt x="91" y="0"/>
                    </a:moveTo>
                    <a:cubicBezTo>
                      <a:pt x="98" y="87"/>
                      <a:pt x="106" y="174"/>
                      <a:pt x="91" y="227"/>
                    </a:cubicBezTo>
                    <a:cubicBezTo>
                      <a:pt x="76" y="280"/>
                      <a:pt x="23" y="303"/>
                      <a:pt x="0" y="318"/>
                    </a:cubicBez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CC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3600" b="1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22971" name="Rectangle 27"/>
            <p:cNvSpPr>
              <a:spLocks noChangeArrowheads="1"/>
            </p:cNvSpPr>
            <p:nvPr/>
          </p:nvSpPr>
          <p:spPr bwMode="auto">
            <a:xfrm>
              <a:off x="612" y="1310"/>
              <a:ext cx="29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6</a:t>
              </a:r>
            </a:p>
          </p:txBody>
        </p:sp>
        <p:sp>
          <p:nvSpPr>
            <p:cNvPr id="722972" name="Rectangle 28"/>
            <p:cNvSpPr>
              <a:spLocks noChangeArrowheads="1"/>
            </p:cNvSpPr>
            <p:nvPr/>
          </p:nvSpPr>
          <p:spPr bwMode="auto">
            <a:xfrm>
              <a:off x="976" y="1310"/>
              <a:ext cx="47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12</a:t>
              </a:r>
            </a:p>
          </p:txBody>
        </p:sp>
        <p:sp>
          <p:nvSpPr>
            <p:cNvPr id="722973" name="Rectangle 29"/>
            <p:cNvSpPr>
              <a:spLocks noChangeArrowheads="1"/>
            </p:cNvSpPr>
            <p:nvPr/>
          </p:nvSpPr>
          <p:spPr bwMode="auto">
            <a:xfrm>
              <a:off x="1136" y="935"/>
              <a:ext cx="29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6600FF"/>
                  </a:solidFill>
                  <a:ea typeface="楷体_GB2312" pitchFamily="49" charset="-122"/>
                </a:rPr>
                <a:t>2</a:t>
              </a:r>
            </a:p>
          </p:txBody>
        </p:sp>
        <p:sp>
          <p:nvSpPr>
            <p:cNvPr id="722974" name="Rectangle 30"/>
            <p:cNvSpPr>
              <a:spLocks noChangeArrowheads="1"/>
            </p:cNvSpPr>
            <p:nvPr/>
          </p:nvSpPr>
          <p:spPr bwMode="auto">
            <a:xfrm>
              <a:off x="975" y="1661"/>
              <a:ext cx="47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12</a:t>
              </a:r>
            </a:p>
          </p:txBody>
        </p:sp>
        <p:sp>
          <p:nvSpPr>
            <p:cNvPr id="722975" name="Line 31"/>
            <p:cNvSpPr>
              <a:spLocks noChangeShapeType="1"/>
            </p:cNvSpPr>
            <p:nvPr/>
          </p:nvSpPr>
          <p:spPr bwMode="auto">
            <a:xfrm>
              <a:off x="949" y="2069"/>
              <a:ext cx="125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722976" name="Rectangle 32"/>
            <p:cNvSpPr>
              <a:spLocks noChangeArrowheads="1"/>
            </p:cNvSpPr>
            <p:nvPr/>
          </p:nvSpPr>
          <p:spPr bwMode="auto">
            <a:xfrm>
              <a:off x="1498" y="947"/>
              <a:ext cx="29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1</a:t>
              </a:r>
            </a:p>
          </p:txBody>
        </p:sp>
        <p:sp>
          <p:nvSpPr>
            <p:cNvPr id="722977" name="Rectangle 33"/>
            <p:cNvSpPr>
              <a:spLocks noChangeArrowheads="1"/>
            </p:cNvSpPr>
            <p:nvPr/>
          </p:nvSpPr>
          <p:spPr bwMode="auto">
            <a:xfrm>
              <a:off x="1518" y="2081"/>
              <a:ext cx="29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9</a:t>
              </a:r>
            </a:p>
          </p:txBody>
        </p:sp>
        <p:sp>
          <p:nvSpPr>
            <p:cNvPr id="722978" name="Rectangle 34"/>
            <p:cNvSpPr>
              <a:spLocks noChangeArrowheads="1"/>
            </p:cNvSpPr>
            <p:nvPr/>
          </p:nvSpPr>
          <p:spPr bwMode="auto">
            <a:xfrm>
              <a:off x="1337" y="935"/>
              <a:ext cx="203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.</a:t>
              </a:r>
            </a:p>
          </p:txBody>
        </p:sp>
        <p:sp>
          <p:nvSpPr>
            <p:cNvPr id="722979" name="Rectangle 35"/>
            <p:cNvSpPr>
              <a:spLocks noChangeArrowheads="1"/>
            </p:cNvSpPr>
            <p:nvPr/>
          </p:nvSpPr>
          <p:spPr bwMode="auto">
            <a:xfrm>
              <a:off x="975" y="1310"/>
              <a:ext cx="470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12</a:t>
              </a:r>
            </a:p>
          </p:txBody>
        </p:sp>
        <p:sp>
          <p:nvSpPr>
            <p:cNvPr id="722980" name="Rectangle 36"/>
            <p:cNvSpPr>
              <a:spLocks noChangeArrowheads="1"/>
            </p:cNvSpPr>
            <p:nvPr/>
          </p:nvSpPr>
          <p:spPr bwMode="auto">
            <a:xfrm>
              <a:off x="1791" y="2807"/>
              <a:ext cx="29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FF9900"/>
                  </a:solidFill>
                  <a:ea typeface="楷体_GB2312" pitchFamily="49" charset="-122"/>
                </a:rPr>
                <a:t>0</a:t>
              </a:r>
            </a:p>
          </p:txBody>
        </p:sp>
        <p:sp>
          <p:nvSpPr>
            <p:cNvPr id="722981" name="Rectangle 37"/>
            <p:cNvSpPr>
              <a:spLocks noChangeArrowheads="1"/>
            </p:cNvSpPr>
            <p:nvPr/>
          </p:nvSpPr>
          <p:spPr bwMode="auto">
            <a:xfrm>
              <a:off x="1790" y="935"/>
              <a:ext cx="29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5</a:t>
              </a:r>
            </a:p>
          </p:txBody>
        </p:sp>
        <p:sp>
          <p:nvSpPr>
            <p:cNvPr id="722982" name="Rectangle 38"/>
            <p:cNvSpPr>
              <a:spLocks noChangeArrowheads="1"/>
            </p:cNvSpPr>
            <p:nvPr/>
          </p:nvSpPr>
          <p:spPr bwMode="auto">
            <a:xfrm>
              <a:off x="1519" y="2386"/>
              <a:ext cx="38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6 </a:t>
              </a:r>
            </a:p>
          </p:txBody>
        </p:sp>
        <p:sp>
          <p:nvSpPr>
            <p:cNvPr id="722983" name="Line 39"/>
            <p:cNvSpPr>
              <a:spLocks noChangeShapeType="1"/>
            </p:cNvSpPr>
            <p:nvPr/>
          </p:nvSpPr>
          <p:spPr bwMode="auto">
            <a:xfrm>
              <a:off x="1201" y="2795"/>
              <a:ext cx="9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722984" name="Rectangle 40"/>
            <p:cNvSpPr>
              <a:spLocks noChangeArrowheads="1"/>
            </p:cNvSpPr>
            <p:nvPr/>
          </p:nvSpPr>
          <p:spPr bwMode="auto">
            <a:xfrm>
              <a:off x="1790" y="3385"/>
              <a:ext cx="29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0</a:t>
              </a:r>
            </a:p>
          </p:txBody>
        </p:sp>
        <p:sp>
          <p:nvSpPr>
            <p:cNvPr id="722985" name="Rectangle 41"/>
            <p:cNvSpPr>
              <a:spLocks noChangeArrowheads="1"/>
            </p:cNvSpPr>
            <p:nvPr/>
          </p:nvSpPr>
          <p:spPr bwMode="auto">
            <a:xfrm>
              <a:off x="1519" y="2795"/>
              <a:ext cx="38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3 </a:t>
              </a:r>
            </a:p>
          </p:txBody>
        </p:sp>
        <p:sp>
          <p:nvSpPr>
            <p:cNvPr id="722986" name="Rectangle 42"/>
            <p:cNvSpPr>
              <a:spLocks noChangeArrowheads="1"/>
            </p:cNvSpPr>
            <p:nvPr/>
          </p:nvSpPr>
          <p:spPr bwMode="auto">
            <a:xfrm>
              <a:off x="1522" y="3067"/>
              <a:ext cx="559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>
                  <a:solidFill>
                    <a:srgbClr val="0000FF"/>
                  </a:solidFill>
                  <a:ea typeface="楷体_GB2312" pitchFamily="49" charset="-122"/>
                </a:rPr>
                <a:t>3 0</a:t>
              </a:r>
            </a:p>
          </p:txBody>
        </p:sp>
        <p:sp>
          <p:nvSpPr>
            <p:cNvPr id="722987" name="Line 43"/>
            <p:cNvSpPr>
              <a:spLocks noChangeShapeType="1"/>
            </p:cNvSpPr>
            <p:nvPr/>
          </p:nvSpPr>
          <p:spPr bwMode="auto">
            <a:xfrm>
              <a:off x="1337" y="3430"/>
              <a:ext cx="88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364579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72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9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3186" name="Picture 2" descr="121001c2c-10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3187" name="Rectangle 3"/>
          <p:cNvSpPr>
            <a:spLocks noChangeArrowheads="1"/>
          </p:cNvSpPr>
          <p:nvPr/>
        </p:nvSpPr>
        <p:spPr bwMode="auto">
          <a:xfrm>
            <a:off x="228600" y="2362200"/>
            <a:ext cx="2362200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 dirty="0">
                <a:solidFill>
                  <a:srgbClr val="000000"/>
                </a:solidFill>
              </a:rPr>
              <a:t>小数除以整数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400" b="1" dirty="0">
                <a:solidFill>
                  <a:srgbClr val="000000"/>
                </a:solidFill>
              </a:rPr>
              <a:t>的计算方法：</a:t>
            </a:r>
          </a:p>
        </p:txBody>
      </p:sp>
      <p:sp>
        <p:nvSpPr>
          <p:cNvPr id="733188" name="Rectangle 4"/>
          <p:cNvSpPr>
            <a:spLocks noChangeArrowheads="1"/>
          </p:cNvSpPr>
          <p:nvPr/>
        </p:nvSpPr>
        <p:spPr bwMode="auto">
          <a:xfrm>
            <a:off x="3200400" y="1524000"/>
            <a:ext cx="3954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</a:rPr>
              <a:t>、按照整数除法计算；</a:t>
            </a:r>
          </a:p>
        </p:txBody>
      </p:sp>
      <p:sp>
        <p:nvSpPr>
          <p:cNvPr id="733189" name="Text Box 5"/>
          <p:cNvSpPr txBox="1">
            <a:spLocks noChangeArrowheads="1"/>
          </p:cNvSpPr>
          <p:nvPr/>
        </p:nvSpPr>
        <p:spPr bwMode="auto">
          <a:xfrm>
            <a:off x="3124200" y="2362200"/>
            <a:ext cx="4191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2 </a:t>
            </a:r>
            <a:r>
              <a:rPr lang="zh-CN" altLang="en-US" sz="2800" b="1" dirty="0">
                <a:solidFill>
                  <a:srgbClr val="0000FF"/>
                </a:solidFill>
                <a:ea typeface="楷体_GB2312" pitchFamily="49" charset="-122"/>
              </a:rPr>
              <a:t>、</a:t>
            </a: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商的小数点要与被除数的小数点</a:t>
            </a:r>
            <a:r>
              <a:rPr lang="zh-CN" altLang="en-US" sz="3200" b="1" dirty="0">
                <a:solidFill>
                  <a:srgbClr val="CC3300"/>
                </a:solidFill>
                <a:ea typeface="楷体_GB2312" pitchFamily="49" charset="-122"/>
              </a:rPr>
              <a:t>对齐</a:t>
            </a: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;</a:t>
            </a:r>
          </a:p>
        </p:txBody>
      </p:sp>
      <p:sp>
        <p:nvSpPr>
          <p:cNvPr id="733190" name="Text Box 6"/>
          <p:cNvSpPr txBox="1">
            <a:spLocks noChangeArrowheads="1"/>
          </p:cNvSpPr>
          <p:nvPr/>
        </p:nvSpPr>
        <p:spPr bwMode="auto">
          <a:xfrm>
            <a:off x="3048000" y="3657600"/>
            <a:ext cx="4953000" cy="112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3 </a:t>
            </a:r>
            <a:r>
              <a:rPr lang="zh-CN" altLang="en-US" sz="2800" b="1" dirty="0">
                <a:solidFill>
                  <a:srgbClr val="0000FF"/>
                </a:solidFill>
                <a:ea typeface="楷体_GB2312" pitchFamily="49" charset="-122"/>
              </a:rPr>
              <a:t>、</a:t>
            </a: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除到小数部分有余数时</a:t>
            </a:r>
            <a:r>
              <a:rPr lang="en-US" altLang="zh-CN" sz="2800" b="1" dirty="0">
                <a:solidFill>
                  <a:srgbClr val="000000"/>
                </a:solidFill>
                <a:ea typeface="楷体_GB2312" pitchFamily="49" charset="-122"/>
              </a:rPr>
              <a:t>,</a:t>
            </a: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就在余数后面</a:t>
            </a:r>
            <a:r>
              <a:rPr lang="zh-CN" altLang="en-US" sz="4000" b="1" dirty="0">
                <a:solidFill>
                  <a:srgbClr val="CC3300"/>
                </a:solidFill>
                <a:ea typeface="楷体_GB2312" pitchFamily="49" charset="-122"/>
              </a:rPr>
              <a:t>添</a:t>
            </a:r>
            <a:r>
              <a:rPr lang="en-US" altLang="zh-CN" sz="4000" b="1" dirty="0">
                <a:solidFill>
                  <a:srgbClr val="CC3300"/>
                </a:solidFill>
                <a:ea typeface="楷体_GB2312" pitchFamily="49" charset="-122"/>
              </a:rPr>
              <a:t>0</a:t>
            </a:r>
            <a:r>
              <a:rPr lang="zh-CN" altLang="en-US" sz="2800" b="1" dirty="0">
                <a:solidFill>
                  <a:srgbClr val="000000"/>
                </a:solidFill>
                <a:ea typeface="楷体_GB2312" pitchFamily="49" charset="-122"/>
              </a:rPr>
              <a:t>继续除。</a:t>
            </a:r>
          </a:p>
        </p:txBody>
      </p:sp>
    </p:spTree>
    <p:extLst>
      <p:ext uri="{BB962C8B-B14F-4D97-AF65-F5344CB8AC3E}">
        <p14:creationId xmlns:p14="http://schemas.microsoft.com/office/powerpoint/2010/main" val="372656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3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3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3189" grpId="0"/>
      <p:bldP spid="73319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210" name="Text Box 2"/>
          <p:cNvSpPr txBox="1">
            <a:spLocks noChangeArrowheads="1"/>
          </p:cNvSpPr>
          <p:nvPr/>
        </p:nvSpPr>
        <p:spPr bwMode="auto">
          <a:xfrm>
            <a:off x="228600" y="1524000"/>
            <a:ext cx="3886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ea typeface="华文彩云" pitchFamily="2" charset="-122"/>
              </a:rPr>
              <a:t>试一试：</a:t>
            </a:r>
          </a:p>
        </p:txBody>
      </p:sp>
      <p:sp>
        <p:nvSpPr>
          <p:cNvPr id="734211" name="Text Box 3"/>
          <p:cNvSpPr txBox="1">
            <a:spLocks noChangeArrowheads="1"/>
          </p:cNvSpPr>
          <p:nvPr/>
        </p:nvSpPr>
        <p:spPr bwMode="auto">
          <a:xfrm>
            <a:off x="228600" y="2895600"/>
            <a:ext cx="3276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4400" b="1">
                <a:solidFill>
                  <a:srgbClr val="000000"/>
                </a:solidFill>
              </a:rPr>
              <a:t>8.64÷8=</a:t>
            </a:r>
          </a:p>
        </p:txBody>
      </p:sp>
      <p:sp>
        <p:nvSpPr>
          <p:cNvPr id="734212" name="Text Box 4"/>
          <p:cNvSpPr txBox="1">
            <a:spLocks noChangeArrowheads="1"/>
          </p:cNvSpPr>
          <p:nvPr/>
        </p:nvSpPr>
        <p:spPr bwMode="auto">
          <a:xfrm>
            <a:off x="3124200" y="2895600"/>
            <a:ext cx="2438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4400" b="1">
                <a:solidFill>
                  <a:srgbClr val="000000"/>
                </a:solidFill>
              </a:rPr>
              <a:t>1.2÷5=</a:t>
            </a:r>
          </a:p>
        </p:txBody>
      </p:sp>
      <p:sp>
        <p:nvSpPr>
          <p:cNvPr id="734213" name="Text Box 5"/>
          <p:cNvSpPr txBox="1">
            <a:spLocks noChangeArrowheads="1"/>
          </p:cNvSpPr>
          <p:nvPr/>
        </p:nvSpPr>
        <p:spPr bwMode="auto">
          <a:xfrm>
            <a:off x="5867400" y="2895600"/>
            <a:ext cx="3124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4400" b="1">
                <a:solidFill>
                  <a:srgbClr val="000000"/>
                </a:solidFill>
              </a:rPr>
              <a:t>13.8÷15=</a:t>
            </a:r>
          </a:p>
        </p:txBody>
      </p:sp>
    </p:spTree>
    <p:extLst>
      <p:ext uri="{BB962C8B-B14F-4D97-AF65-F5344CB8AC3E}">
        <p14:creationId xmlns:p14="http://schemas.microsoft.com/office/powerpoint/2010/main" val="97471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234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3886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FF0000"/>
                </a:solidFill>
                <a:ea typeface="华文彩云" pitchFamily="2" charset="-122"/>
              </a:rPr>
              <a:t>试一试：</a:t>
            </a:r>
          </a:p>
        </p:txBody>
      </p:sp>
      <p:sp>
        <p:nvSpPr>
          <p:cNvPr id="735235" name="Text Box 3"/>
          <p:cNvSpPr txBox="1">
            <a:spLocks noChangeArrowheads="1"/>
          </p:cNvSpPr>
          <p:nvPr/>
        </p:nvSpPr>
        <p:spPr bwMode="auto">
          <a:xfrm>
            <a:off x="304800" y="990600"/>
            <a:ext cx="3276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8.64÷8=1.08</a:t>
            </a:r>
          </a:p>
        </p:txBody>
      </p:sp>
      <p:sp>
        <p:nvSpPr>
          <p:cNvPr id="735236" name="Text Box 4"/>
          <p:cNvSpPr txBox="1">
            <a:spLocks noChangeArrowheads="1"/>
          </p:cNvSpPr>
          <p:nvPr/>
        </p:nvSpPr>
        <p:spPr bwMode="auto">
          <a:xfrm>
            <a:off x="3200400" y="990600"/>
            <a:ext cx="2133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1.2÷5=</a:t>
            </a:r>
          </a:p>
        </p:txBody>
      </p:sp>
      <p:sp>
        <p:nvSpPr>
          <p:cNvPr id="735237" name="Text Box 5"/>
          <p:cNvSpPr txBox="1">
            <a:spLocks noChangeArrowheads="1"/>
          </p:cNvSpPr>
          <p:nvPr/>
        </p:nvSpPr>
        <p:spPr bwMode="auto">
          <a:xfrm>
            <a:off x="5867400" y="990600"/>
            <a:ext cx="2514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13.8÷15=</a:t>
            </a:r>
          </a:p>
        </p:txBody>
      </p:sp>
      <p:sp>
        <p:nvSpPr>
          <p:cNvPr id="735238" name="AutoShape 6"/>
          <p:cNvSpPr>
            <a:spLocks/>
          </p:cNvSpPr>
          <p:nvPr/>
        </p:nvSpPr>
        <p:spPr bwMode="auto">
          <a:xfrm>
            <a:off x="838200" y="2209800"/>
            <a:ext cx="152400" cy="457200"/>
          </a:xfrm>
          <a:prstGeom prst="rightBracket">
            <a:avLst>
              <a:gd name="adj" fmla="val 25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39" name="Line 7"/>
          <p:cNvSpPr>
            <a:spLocks noChangeShapeType="1"/>
          </p:cNvSpPr>
          <p:nvPr/>
        </p:nvSpPr>
        <p:spPr bwMode="auto">
          <a:xfrm>
            <a:off x="914400" y="22098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40" name="Line 8"/>
          <p:cNvSpPr>
            <a:spLocks noChangeShapeType="1"/>
          </p:cNvSpPr>
          <p:nvPr/>
        </p:nvSpPr>
        <p:spPr bwMode="auto">
          <a:xfrm>
            <a:off x="3733800" y="22098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41" name="Line 9"/>
          <p:cNvSpPr>
            <a:spLocks noChangeShapeType="1"/>
          </p:cNvSpPr>
          <p:nvPr/>
        </p:nvSpPr>
        <p:spPr bwMode="auto">
          <a:xfrm>
            <a:off x="3657600" y="32004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42" name="Line 10"/>
          <p:cNvSpPr>
            <a:spLocks noChangeShapeType="1"/>
          </p:cNvSpPr>
          <p:nvPr/>
        </p:nvSpPr>
        <p:spPr bwMode="auto">
          <a:xfrm>
            <a:off x="3733800" y="41910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43" name="Line 11"/>
          <p:cNvSpPr>
            <a:spLocks noChangeShapeType="1"/>
          </p:cNvSpPr>
          <p:nvPr/>
        </p:nvSpPr>
        <p:spPr bwMode="auto">
          <a:xfrm>
            <a:off x="6629400" y="22098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44" name="Line 12"/>
          <p:cNvSpPr>
            <a:spLocks noChangeShapeType="1"/>
          </p:cNvSpPr>
          <p:nvPr/>
        </p:nvSpPr>
        <p:spPr bwMode="auto">
          <a:xfrm>
            <a:off x="6553200" y="32004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45" name="Text Box 13"/>
          <p:cNvSpPr txBox="1">
            <a:spLocks noChangeArrowheads="1"/>
          </p:cNvSpPr>
          <p:nvPr/>
        </p:nvSpPr>
        <p:spPr bwMode="auto">
          <a:xfrm>
            <a:off x="990600" y="1676400"/>
            <a:ext cx="30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35246" name="Text Box 14"/>
          <p:cNvSpPr txBox="1">
            <a:spLocks noChangeArrowheads="1"/>
          </p:cNvSpPr>
          <p:nvPr/>
        </p:nvSpPr>
        <p:spPr bwMode="auto">
          <a:xfrm>
            <a:off x="1371600" y="1676400"/>
            <a:ext cx="137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. 0 6</a:t>
            </a:r>
          </a:p>
        </p:txBody>
      </p:sp>
      <p:sp>
        <p:nvSpPr>
          <p:cNvPr id="735247" name="Text Box 15"/>
          <p:cNvSpPr txBox="1">
            <a:spLocks noChangeArrowheads="1"/>
          </p:cNvSpPr>
          <p:nvPr/>
        </p:nvSpPr>
        <p:spPr bwMode="auto">
          <a:xfrm>
            <a:off x="1524000" y="32766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64</a:t>
            </a:r>
          </a:p>
        </p:txBody>
      </p:sp>
      <p:sp>
        <p:nvSpPr>
          <p:cNvPr id="735248" name="Text Box 16"/>
          <p:cNvSpPr txBox="1">
            <a:spLocks noChangeArrowheads="1"/>
          </p:cNvSpPr>
          <p:nvPr/>
        </p:nvSpPr>
        <p:spPr bwMode="auto">
          <a:xfrm>
            <a:off x="1371600" y="1676400"/>
            <a:ext cx="137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. 0 6</a:t>
            </a:r>
          </a:p>
        </p:txBody>
      </p:sp>
      <p:sp>
        <p:nvSpPr>
          <p:cNvPr id="735249" name="Line 17"/>
          <p:cNvSpPr>
            <a:spLocks noChangeShapeType="1"/>
          </p:cNvSpPr>
          <p:nvPr/>
        </p:nvSpPr>
        <p:spPr bwMode="auto">
          <a:xfrm>
            <a:off x="990600" y="41910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50" name="Line 18"/>
          <p:cNvSpPr>
            <a:spLocks noChangeShapeType="1"/>
          </p:cNvSpPr>
          <p:nvPr/>
        </p:nvSpPr>
        <p:spPr bwMode="auto">
          <a:xfrm>
            <a:off x="914400" y="32004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51" name="Text Box 19"/>
          <p:cNvSpPr txBox="1">
            <a:spLocks noChangeArrowheads="1"/>
          </p:cNvSpPr>
          <p:nvPr/>
        </p:nvSpPr>
        <p:spPr bwMode="auto">
          <a:xfrm>
            <a:off x="990600" y="2743200"/>
            <a:ext cx="473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735252" name="Text Box 20"/>
          <p:cNvSpPr txBox="1">
            <a:spLocks noChangeArrowheads="1"/>
          </p:cNvSpPr>
          <p:nvPr/>
        </p:nvSpPr>
        <p:spPr bwMode="auto">
          <a:xfrm>
            <a:off x="1524000" y="3657600"/>
            <a:ext cx="914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64</a:t>
            </a:r>
          </a:p>
        </p:txBody>
      </p:sp>
      <p:sp>
        <p:nvSpPr>
          <p:cNvPr id="735253" name="Text Box 21"/>
          <p:cNvSpPr txBox="1">
            <a:spLocks noChangeArrowheads="1"/>
          </p:cNvSpPr>
          <p:nvPr/>
        </p:nvSpPr>
        <p:spPr bwMode="auto">
          <a:xfrm>
            <a:off x="1828800" y="4267200"/>
            <a:ext cx="30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735254" name="Text Box 22"/>
          <p:cNvSpPr txBox="1">
            <a:spLocks noChangeArrowheads="1"/>
          </p:cNvSpPr>
          <p:nvPr/>
        </p:nvSpPr>
        <p:spPr bwMode="auto">
          <a:xfrm>
            <a:off x="990600" y="2286000"/>
            <a:ext cx="137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8 . 64</a:t>
            </a:r>
          </a:p>
        </p:txBody>
      </p:sp>
      <p:sp>
        <p:nvSpPr>
          <p:cNvPr id="735255" name="Text Box 23"/>
          <p:cNvSpPr txBox="1">
            <a:spLocks noChangeArrowheads="1"/>
          </p:cNvSpPr>
          <p:nvPr/>
        </p:nvSpPr>
        <p:spPr bwMode="auto">
          <a:xfrm>
            <a:off x="457200" y="21336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735256" name="Text Box 24"/>
          <p:cNvSpPr txBox="1">
            <a:spLocks noChangeArrowheads="1"/>
          </p:cNvSpPr>
          <p:nvPr/>
        </p:nvSpPr>
        <p:spPr bwMode="auto">
          <a:xfrm>
            <a:off x="990600" y="1676400"/>
            <a:ext cx="30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735257" name="Text Box 25"/>
          <p:cNvSpPr txBox="1">
            <a:spLocks noChangeArrowheads="1"/>
          </p:cNvSpPr>
          <p:nvPr/>
        </p:nvSpPr>
        <p:spPr bwMode="auto">
          <a:xfrm>
            <a:off x="1371600" y="1676400"/>
            <a:ext cx="137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. </a:t>
            </a:r>
            <a:r>
              <a:rPr lang="en-US" altLang="zh-CN" sz="3200" b="1">
                <a:solidFill>
                  <a:srgbClr val="FF0000"/>
                </a:solidFill>
              </a:rPr>
              <a:t>0 </a:t>
            </a:r>
            <a:r>
              <a:rPr lang="en-US" altLang="zh-CN" sz="3200" b="1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735258" name="AutoShape 26"/>
          <p:cNvSpPr>
            <a:spLocks/>
          </p:cNvSpPr>
          <p:nvPr/>
        </p:nvSpPr>
        <p:spPr bwMode="auto">
          <a:xfrm>
            <a:off x="3733800" y="2209800"/>
            <a:ext cx="76200" cy="381000"/>
          </a:xfrm>
          <a:prstGeom prst="rightBracket">
            <a:avLst>
              <a:gd name="adj" fmla="val 41667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59" name="Text Box 27"/>
          <p:cNvSpPr txBox="1">
            <a:spLocks noChangeArrowheads="1"/>
          </p:cNvSpPr>
          <p:nvPr/>
        </p:nvSpPr>
        <p:spPr bwMode="auto">
          <a:xfrm>
            <a:off x="3962400" y="22098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1 . 2</a:t>
            </a:r>
          </a:p>
        </p:txBody>
      </p:sp>
      <p:sp>
        <p:nvSpPr>
          <p:cNvPr id="735260" name="Text Box 28"/>
          <p:cNvSpPr txBox="1">
            <a:spLocks noChangeArrowheads="1"/>
          </p:cNvSpPr>
          <p:nvPr/>
        </p:nvSpPr>
        <p:spPr bwMode="auto">
          <a:xfrm>
            <a:off x="3276600" y="220980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735261" name="Text Box 29"/>
          <p:cNvSpPr txBox="1">
            <a:spLocks noChangeArrowheads="1"/>
          </p:cNvSpPr>
          <p:nvPr/>
        </p:nvSpPr>
        <p:spPr bwMode="auto">
          <a:xfrm>
            <a:off x="3962400" y="1676400"/>
            <a:ext cx="1447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0000"/>
                </a:solidFill>
              </a:rPr>
              <a:t>0 . </a:t>
            </a:r>
            <a:r>
              <a:rPr lang="en-US" altLang="zh-CN" sz="3200" b="1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735262" name="Text Box 30"/>
          <p:cNvSpPr txBox="1">
            <a:spLocks noChangeArrowheads="1"/>
          </p:cNvSpPr>
          <p:nvPr/>
        </p:nvSpPr>
        <p:spPr bwMode="auto">
          <a:xfrm>
            <a:off x="3962400" y="2667000"/>
            <a:ext cx="114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1   0</a:t>
            </a:r>
          </a:p>
        </p:txBody>
      </p:sp>
      <p:sp>
        <p:nvSpPr>
          <p:cNvPr id="735263" name="Text Box 31"/>
          <p:cNvSpPr txBox="1">
            <a:spLocks noChangeArrowheads="1"/>
          </p:cNvSpPr>
          <p:nvPr/>
        </p:nvSpPr>
        <p:spPr bwMode="auto">
          <a:xfrm>
            <a:off x="4495800" y="3200400"/>
            <a:ext cx="114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2 </a:t>
            </a:r>
            <a:r>
              <a:rPr lang="en-US" altLang="zh-CN" sz="32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35264" name="Text Box 32"/>
          <p:cNvSpPr txBox="1">
            <a:spLocks noChangeArrowheads="1"/>
          </p:cNvSpPr>
          <p:nvPr/>
        </p:nvSpPr>
        <p:spPr bwMode="auto">
          <a:xfrm>
            <a:off x="4876800" y="1676400"/>
            <a:ext cx="38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735265" name="Text Box 33"/>
          <p:cNvSpPr txBox="1">
            <a:spLocks noChangeArrowheads="1"/>
          </p:cNvSpPr>
          <p:nvPr/>
        </p:nvSpPr>
        <p:spPr bwMode="auto">
          <a:xfrm>
            <a:off x="4495800" y="35814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2 0</a:t>
            </a:r>
          </a:p>
        </p:txBody>
      </p:sp>
      <p:sp>
        <p:nvSpPr>
          <p:cNvPr id="735266" name="Text Box 34"/>
          <p:cNvSpPr txBox="1">
            <a:spLocks noChangeArrowheads="1"/>
          </p:cNvSpPr>
          <p:nvPr/>
        </p:nvSpPr>
        <p:spPr bwMode="auto">
          <a:xfrm>
            <a:off x="4724400" y="419100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 0</a:t>
            </a:r>
          </a:p>
        </p:txBody>
      </p:sp>
      <p:sp>
        <p:nvSpPr>
          <p:cNvPr id="735267" name="Text Box 35"/>
          <p:cNvSpPr txBox="1">
            <a:spLocks noChangeArrowheads="1"/>
          </p:cNvSpPr>
          <p:nvPr/>
        </p:nvSpPr>
        <p:spPr bwMode="auto">
          <a:xfrm>
            <a:off x="4648200" y="9906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0.24</a:t>
            </a:r>
          </a:p>
        </p:txBody>
      </p:sp>
      <p:sp>
        <p:nvSpPr>
          <p:cNvPr id="735268" name="AutoShape 36"/>
          <p:cNvSpPr>
            <a:spLocks/>
          </p:cNvSpPr>
          <p:nvPr/>
        </p:nvSpPr>
        <p:spPr bwMode="auto">
          <a:xfrm>
            <a:off x="6629400" y="2209800"/>
            <a:ext cx="76200" cy="381000"/>
          </a:xfrm>
          <a:prstGeom prst="rightBracket">
            <a:avLst>
              <a:gd name="adj" fmla="val 41667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69" name="Line 37"/>
          <p:cNvSpPr>
            <a:spLocks noChangeShapeType="1"/>
          </p:cNvSpPr>
          <p:nvPr/>
        </p:nvSpPr>
        <p:spPr bwMode="auto">
          <a:xfrm>
            <a:off x="6553200" y="4191000"/>
            <a:ext cx="1752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70" name="Text Box 38"/>
          <p:cNvSpPr txBox="1">
            <a:spLocks noChangeArrowheads="1"/>
          </p:cNvSpPr>
          <p:nvPr/>
        </p:nvSpPr>
        <p:spPr bwMode="auto">
          <a:xfrm>
            <a:off x="6705600" y="22098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1 3 . 8</a:t>
            </a:r>
          </a:p>
        </p:txBody>
      </p:sp>
      <p:sp>
        <p:nvSpPr>
          <p:cNvPr id="735271" name="Text Box 39"/>
          <p:cNvSpPr txBox="1">
            <a:spLocks noChangeArrowheads="1"/>
          </p:cNvSpPr>
          <p:nvPr/>
        </p:nvSpPr>
        <p:spPr bwMode="auto">
          <a:xfrm>
            <a:off x="6019800" y="2209800"/>
            <a:ext cx="762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15</a:t>
            </a:r>
          </a:p>
        </p:txBody>
      </p:sp>
      <p:sp>
        <p:nvSpPr>
          <p:cNvPr id="735272" name="Text Box 40"/>
          <p:cNvSpPr txBox="1">
            <a:spLocks noChangeArrowheads="1"/>
          </p:cNvSpPr>
          <p:nvPr/>
        </p:nvSpPr>
        <p:spPr bwMode="auto">
          <a:xfrm>
            <a:off x="6934200" y="1676400"/>
            <a:ext cx="1828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FF0000"/>
                </a:solidFill>
              </a:rPr>
              <a:t> 0 . </a:t>
            </a:r>
            <a:r>
              <a:rPr lang="en-US" altLang="zh-CN" sz="3200" b="1">
                <a:solidFill>
                  <a:srgbClr val="000000"/>
                </a:solidFill>
              </a:rPr>
              <a:t>9 2</a:t>
            </a:r>
          </a:p>
        </p:txBody>
      </p:sp>
      <p:sp>
        <p:nvSpPr>
          <p:cNvPr id="735273" name="Text Box 41"/>
          <p:cNvSpPr txBox="1">
            <a:spLocks noChangeArrowheads="1"/>
          </p:cNvSpPr>
          <p:nvPr/>
        </p:nvSpPr>
        <p:spPr bwMode="auto">
          <a:xfrm>
            <a:off x="6705600" y="2667000"/>
            <a:ext cx="1371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1 3   5</a:t>
            </a:r>
          </a:p>
        </p:txBody>
      </p:sp>
      <p:sp>
        <p:nvSpPr>
          <p:cNvPr id="735274" name="Text Box 42"/>
          <p:cNvSpPr txBox="1">
            <a:spLocks noChangeArrowheads="1"/>
          </p:cNvSpPr>
          <p:nvPr/>
        </p:nvSpPr>
        <p:spPr bwMode="auto">
          <a:xfrm>
            <a:off x="7620000" y="32004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3 </a:t>
            </a:r>
            <a:r>
              <a:rPr lang="en-US" altLang="zh-CN" sz="32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35275" name="Text Box 43"/>
          <p:cNvSpPr txBox="1">
            <a:spLocks noChangeArrowheads="1"/>
          </p:cNvSpPr>
          <p:nvPr/>
        </p:nvSpPr>
        <p:spPr bwMode="auto">
          <a:xfrm>
            <a:off x="7620000" y="35814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3 </a:t>
            </a:r>
            <a:r>
              <a:rPr lang="en-US" altLang="zh-CN" sz="32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735276" name="Text Box 44"/>
          <p:cNvSpPr txBox="1">
            <a:spLocks noChangeArrowheads="1"/>
          </p:cNvSpPr>
          <p:nvPr/>
        </p:nvSpPr>
        <p:spPr bwMode="auto">
          <a:xfrm>
            <a:off x="7848600" y="419100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 0</a:t>
            </a:r>
          </a:p>
        </p:txBody>
      </p:sp>
      <p:sp>
        <p:nvSpPr>
          <p:cNvPr id="735277" name="Text Box 45"/>
          <p:cNvSpPr txBox="1">
            <a:spLocks noChangeArrowheads="1"/>
          </p:cNvSpPr>
          <p:nvPr/>
        </p:nvSpPr>
        <p:spPr bwMode="auto">
          <a:xfrm>
            <a:off x="7772400" y="990600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 b="1">
                <a:solidFill>
                  <a:srgbClr val="000000"/>
                </a:solidFill>
              </a:rPr>
              <a:t>0.92</a:t>
            </a:r>
          </a:p>
        </p:txBody>
      </p:sp>
      <p:sp>
        <p:nvSpPr>
          <p:cNvPr id="735278" name="Text Box 46"/>
          <p:cNvSpPr txBox="1">
            <a:spLocks noChangeArrowheads="1"/>
          </p:cNvSpPr>
          <p:nvPr/>
        </p:nvSpPr>
        <p:spPr bwMode="auto">
          <a:xfrm>
            <a:off x="533400" y="5638800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</a:rPr>
              <a:t>商中间用</a:t>
            </a:r>
            <a:r>
              <a:rPr lang="zh-CN" altLang="en-US" sz="2800" b="1">
                <a:solidFill>
                  <a:srgbClr val="FF0000"/>
                </a:solidFill>
              </a:rPr>
              <a:t>“</a:t>
            </a:r>
            <a:r>
              <a:rPr lang="en-US" altLang="zh-CN" sz="2800" b="1">
                <a:solidFill>
                  <a:srgbClr val="FF0000"/>
                </a:solidFill>
              </a:rPr>
              <a:t>0”</a:t>
            </a:r>
            <a:r>
              <a:rPr lang="zh-CN" altLang="en-US" sz="2800" b="1">
                <a:solidFill>
                  <a:srgbClr val="000000"/>
                </a:solidFill>
              </a:rPr>
              <a:t>占位</a:t>
            </a:r>
          </a:p>
        </p:txBody>
      </p:sp>
      <p:sp>
        <p:nvSpPr>
          <p:cNvPr id="735279" name="AutoShape 47"/>
          <p:cNvSpPr>
            <a:spLocks noChangeArrowheads="1"/>
          </p:cNvSpPr>
          <p:nvPr/>
        </p:nvSpPr>
        <p:spPr bwMode="auto">
          <a:xfrm>
            <a:off x="5562600" y="4572000"/>
            <a:ext cx="990600" cy="533400"/>
          </a:xfrm>
          <a:prstGeom prst="upArrow">
            <a:avLst>
              <a:gd name="adj1" fmla="val 50000"/>
              <a:gd name="adj2" fmla="val 25000"/>
            </a:avLst>
          </a:prstGeom>
          <a:noFill/>
          <a:ln w="57150">
            <a:solidFill>
              <a:srgbClr val="FF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80" name="AutoShape 48"/>
          <p:cNvSpPr>
            <a:spLocks noChangeArrowheads="1"/>
          </p:cNvSpPr>
          <p:nvPr/>
        </p:nvSpPr>
        <p:spPr bwMode="auto">
          <a:xfrm>
            <a:off x="1447800" y="4800600"/>
            <a:ext cx="685800" cy="609600"/>
          </a:xfrm>
          <a:prstGeom prst="upArrow">
            <a:avLst>
              <a:gd name="adj1" fmla="val 50000"/>
              <a:gd name="adj2" fmla="val 25000"/>
            </a:avLst>
          </a:prstGeom>
          <a:noFill/>
          <a:ln w="57150">
            <a:solidFill>
              <a:srgbClr val="FF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5281" name="Text Box 49"/>
          <p:cNvSpPr txBox="1">
            <a:spLocks noChangeArrowheads="1"/>
          </p:cNvSpPr>
          <p:nvPr/>
        </p:nvSpPr>
        <p:spPr bwMode="auto">
          <a:xfrm>
            <a:off x="4419600" y="5181600"/>
            <a:ext cx="4343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</a:rPr>
              <a:t>被除数的整数部分比除数小，商的整数部分要用</a:t>
            </a:r>
            <a:r>
              <a:rPr lang="zh-CN" altLang="en-US" sz="2800" b="1">
                <a:solidFill>
                  <a:srgbClr val="FF0000"/>
                </a:solidFill>
              </a:rPr>
              <a:t>“</a:t>
            </a:r>
            <a:r>
              <a:rPr lang="en-US" altLang="zh-CN" sz="2800" b="1">
                <a:solidFill>
                  <a:srgbClr val="FF0000"/>
                </a:solidFill>
              </a:rPr>
              <a:t>0”</a:t>
            </a:r>
            <a:r>
              <a:rPr lang="zh-CN" altLang="en-US" sz="2800" b="1">
                <a:solidFill>
                  <a:srgbClr val="000000"/>
                </a:solidFill>
              </a:rPr>
              <a:t>占位。</a:t>
            </a:r>
          </a:p>
        </p:txBody>
      </p:sp>
    </p:spTree>
    <p:extLst>
      <p:ext uri="{BB962C8B-B14F-4D97-AF65-F5344CB8AC3E}">
        <p14:creationId xmlns:p14="http://schemas.microsoft.com/office/powerpoint/2010/main" val="133204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5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35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35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35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5278" grpId="0" autoUpdateAnimBg="0"/>
      <p:bldP spid="735279" grpId="0" animBg="1"/>
      <p:bldP spid="735280" grpId="0" animBg="1"/>
      <p:bldP spid="73528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23" name="Picture 3" descr="oimg_CG00037323_CC000373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264116"/>
            <a:ext cx="3048000" cy="41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2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1150" y="4437063"/>
            <a:ext cx="2159000" cy="201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7524" name="Rectangle 4"/>
          <p:cNvSpPr>
            <a:spLocks noChangeArrowheads="1"/>
          </p:cNvSpPr>
          <p:nvPr/>
        </p:nvSpPr>
        <p:spPr bwMode="auto">
          <a:xfrm>
            <a:off x="4067944" y="1196975"/>
            <a:ext cx="485933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altLang="zh-CN" sz="3600" dirty="0">
                <a:solidFill>
                  <a:srgbClr val="000000"/>
                </a:solidFill>
                <a:ea typeface="楷体_GB2312" pitchFamily="49" charset="-122"/>
              </a:rPr>
              <a:t>    </a:t>
            </a:r>
            <a:r>
              <a:rPr lang="zh-CN" altLang="en-US" sz="3600" dirty="0">
                <a:solidFill>
                  <a:srgbClr val="000000"/>
                </a:solidFill>
                <a:ea typeface="楷体_GB2312" pitchFamily="49" charset="-122"/>
              </a:rPr>
              <a:t>豆豆编了</a:t>
            </a:r>
            <a:r>
              <a:rPr lang="en-US" altLang="zh-CN" sz="3600" dirty="0">
                <a:solidFill>
                  <a:srgbClr val="000000"/>
                </a:solidFill>
                <a:ea typeface="楷体_GB2312" pitchFamily="49" charset="-122"/>
              </a:rPr>
              <a:t>4</a:t>
            </a:r>
            <a:r>
              <a:rPr lang="zh-CN" altLang="en-US" sz="3600" dirty="0">
                <a:solidFill>
                  <a:srgbClr val="000000"/>
                </a:solidFill>
                <a:ea typeface="楷体_GB2312" pitchFamily="49" charset="-122"/>
              </a:rPr>
              <a:t>个“中国结”，用彩带</a:t>
            </a:r>
            <a:r>
              <a:rPr lang="en-US" altLang="zh-CN" sz="3600" dirty="0">
                <a:solidFill>
                  <a:srgbClr val="000000"/>
                </a:solidFill>
                <a:ea typeface="楷体_GB2312" pitchFamily="49" charset="-122"/>
              </a:rPr>
              <a:t>5.2</a:t>
            </a:r>
            <a:r>
              <a:rPr lang="zh-CN" altLang="en-US" sz="3600" dirty="0">
                <a:solidFill>
                  <a:srgbClr val="000000"/>
                </a:solidFill>
                <a:ea typeface="楷体_GB2312" pitchFamily="49" charset="-122"/>
              </a:rPr>
              <a:t>米。平均每个“中国结”用彩带多少米？</a:t>
            </a:r>
          </a:p>
        </p:txBody>
      </p:sp>
    </p:spTree>
    <p:extLst>
      <p:ext uri="{BB962C8B-B14F-4D97-AF65-F5344CB8AC3E}">
        <p14:creationId xmlns:p14="http://schemas.microsoft.com/office/powerpoint/2010/main" val="15429557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矩形 3"/>
          <p:cNvSpPr>
            <a:spLocks noChangeArrowheads="1"/>
          </p:cNvSpPr>
          <p:nvPr/>
        </p:nvSpPr>
        <p:spPr bwMode="auto">
          <a:xfrm>
            <a:off x="1428750" y="2500313"/>
            <a:ext cx="5845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4000" b="1" dirty="0">
                <a:solidFill>
                  <a:srgbClr val="000000"/>
                </a:solidFill>
                <a:latin typeface="方正舒体" pitchFamily="2" charset="-122"/>
                <a:ea typeface="方正舒体" pitchFamily="2" charset="-122"/>
                <a:sym typeface="方正舒体" pitchFamily="2" charset="-122"/>
              </a:rPr>
              <a:t>一个小数点与一场大悲剧</a:t>
            </a:r>
            <a:endParaRPr lang="zh-CN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737285" name="钢琴曲 - 纯音乐 - 世界名曲 很感伤的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6248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659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58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58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3000"/>
                                        <p:tgtEl>
                                          <p:spTgt spid="358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372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7372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7285"/>
                  </p:tgtEl>
                </p:cond>
              </p:nextCondLst>
            </p:seq>
            <p:audio>
              <p:cMediaNode numSld="10">
                <p:cTn id="1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7285"/>
                </p:tgtEl>
              </p:cMediaNode>
            </p:audio>
          </p:childTnLst>
        </p:cTn>
      </p:par>
    </p:tnLst>
    <p:bldLst>
      <p:bldP spid="358402" grpId="0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306" name="图片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8307" name="矩形 3"/>
          <p:cNvSpPr>
            <a:spLocks noChangeArrowheads="1"/>
          </p:cNvSpPr>
          <p:nvPr/>
        </p:nvSpPr>
        <p:spPr bwMode="auto">
          <a:xfrm>
            <a:off x="1071563" y="4643438"/>
            <a:ext cx="700087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   1967</a:t>
            </a:r>
            <a:r>
              <a:rPr lang="zh-CN" altLang="en-US" sz="2800" b="1">
                <a:solidFill>
                  <a:srgbClr val="FFFFFF"/>
                </a:solidFill>
                <a:latin typeface="Calibri" pitchFamily="34" charset="0"/>
                <a:sym typeface="宋体" charset="-122"/>
              </a:rPr>
              <a:t>年</a:t>
            </a:r>
            <a:r>
              <a:rPr lang="en-US" altLang="zh-CN" sz="2800" b="1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8</a:t>
            </a:r>
            <a:r>
              <a:rPr lang="zh-CN" altLang="en-US" sz="2800" b="1">
                <a:solidFill>
                  <a:srgbClr val="FFFFFF"/>
                </a:solidFill>
                <a:latin typeface="Calibri" pitchFamily="34" charset="0"/>
                <a:sym typeface="宋体" charset="-122"/>
              </a:rPr>
              <a:t>月</a:t>
            </a:r>
            <a:r>
              <a:rPr lang="en-US" altLang="zh-CN" sz="2800" b="1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23</a:t>
            </a:r>
            <a:r>
              <a:rPr lang="zh-CN" altLang="en-US" sz="2800" b="1">
                <a:solidFill>
                  <a:srgbClr val="FFFFFF"/>
                </a:solidFill>
                <a:latin typeface="Calibri" pitchFamily="34" charset="0"/>
                <a:sym typeface="宋体" charset="-122"/>
              </a:rPr>
              <a:t>日，前苏联著名宇航员费拉迪米尔</a:t>
            </a:r>
            <a:r>
              <a:rPr lang="en-US" altLang="zh-CN" sz="2800" b="1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.</a:t>
            </a:r>
            <a:r>
              <a:rPr lang="zh-CN" altLang="en-US" sz="2800" b="1">
                <a:solidFill>
                  <a:srgbClr val="FFFFFF"/>
                </a:solidFill>
                <a:latin typeface="Calibri" pitchFamily="34" charset="0"/>
                <a:sym typeface="宋体" charset="-122"/>
              </a:rPr>
              <a:t>科马洛夫，独自一人驾驶联盟一号宇宙飞船，经过一昼夜的飞行，完成了任务，胜利返航。</a:t>
            </a:r>
            <a:endParaRPr lang="zh-CN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006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330" name="图片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9331" name="矩形 2"/>
          <p:cNvSpPr>
            <a:spLocks noChangeArrowheads="1"/>
          </p:cNvSpPr>
          <p:nvPr/>
        </p:nvSpPr>
        <p:spPr bwMode="auto">
          <a:xfrm>
            <a:off x="285750" y="4857750"/>
            <a:ext cx="814387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FFFFFF"/>
                </a:solidFill>
                <a:latin typeface="Calibri" pitchFamily="34" charset="0"/>
                <a:sym typeface="宋体" charset="-122"/>
              </a:rPr>
              <a:t>    </a:t>
            </a:r>
            <a:r>
              <a:rPr lang="zh-CN" altLang="en-US" sz="2800" b="1">
                <a:solidFill>
                  <a:srgbClr val="FFFFFF"/>
                </a:solidFill>
                <a:latin typeface="Calibri" pitchFamily="34" charset="0"/>
                <a:sym typeface="宋体" charset="-122"/>
              </a:rPr>
              <a:t>但当飞船返回时，科马洛夫发现无论用什么办法也打不开降落伞了。地面指挥中心采取了一切可能救助措施帮助排除故障，都无济于事。</a:t>
            </a:r>
            <a:br>
              <a:rPr lang="zh-CN" altLang="en-US" sz="2800" b="1">
                <a:solidFill>
                  <a:srgbClr val="FFFFFF"/>
                </a:solidFill>
                <a:latin typeface="Calibri" pitchFamily="34" charset="0"/>
                <a:sym typeface="宋体" charset="-122"/>
              </a:rPr>
            </a:br>
            <a:r>
              <a:rPr lang="zh-CN" altLang="en-US" sz="2800">
                <a:solidFill>
                  <a:srgbClr val="FFFFFF"/>
                </a:solidFill>
                <a:latin typeface="Calibri" pitchFamily="34" charset="0"/>
                <a:sym typeface="宋体" charset="-122"/>
              </a:rPr>
              <a:t/>
            </a:r>
            <a:br>
              <a:rPr lang="zh-CN" altLang="en-US" sz="2800">
                <a:solidFill>
                  <a:srgbClr val="FFFFFF"/>
                </a:solidFill>
                <a:latin typeface="Calibri" pitchFamily="34" charset="0"/>
                <a:sym typeface="宋体" charset="-122"/>
              </a:rPr>
            </a:br>
            <a:endParaRPr lang="zh-CN" altLang="en-US" sz="2800">
              <a:solidFill>
                <a:srgbClr val="FFFFFF"/>
              </a:solidFill>
              <a:latin typeface="Calibri" pitchFamily="34" charset="0"/>
              <a:sym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8658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355" name="矩形 3"/>
          <p:cNvSpPr>
            <a:spLocks noChangeArrowheads="1"/>
          </p:cNvSpPr>
          <p:nvPr/>
        </p:nvSpPr>
        <p:spPr bwMode="auto">
          <a:xfrm>
            <a:off x="395536" y="4365104"/>
            <a:ext cx="82867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    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最后播音员以沉重的语调宣布：</a:t>
            </a:r>
            <a:r>
              <a:rPr lang="zh-CN" altLang="en-US" sz="2800" b="1" dirty="0">
                <a:solidFill>
                  <a:srgbClr val="000000"/>
                </a:solidFill>
                <a:sym typeface="宋体" charset="-122"/>
              </a:rPr>
              <a:t>“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联盟一号</a:t>
            </a:r>
            <a:r>
              <a:rPr lang="zh-CN" altLang="en-US" sz="2800" b="1" dirty="0">
                <a:solidFill>
                  <a:srgbClr val="000000"/>
                </a:solidFill>
                <a:sym typeface="宋体" charset="-122"/>
              </a:rPr>
              <a:t>”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宇宙飞船由于无法排除故障，不能减速，两个小时后将在着陆基地附近坠毁，我们将目睹民族英雄科马洛夫殉难。</a:t>
            </a:r>
          </a:p>
        </p:txBody>
      </p:sp>
      <p:pic>
        <p:nvPicPr>
          <p:cNvPr id="740356" name="图片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8813" y="928688"/>
            <a:ext cx="5072062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878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42" name="WordArt 2"/>
          <p:cNvSpPr>
            <a:spLocks noChangeArrowheads="1" noChangeShapeType="1" noTextEdit="1"/>
          </p:cNvSpPr>
          <p:nvPr/>
        </p:nvSpPr>
        <p:spPr bwMode="auto">
          <a:xfrm>
            <a:off x="2700338" y="1484313"/>
            <a:ext cx="33528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6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宋体"/>
              </a:rPr>
              <a:t>教学目标</a:t>
            </a:r>
          </a:p>
        </p:txBody>
      </p:sp>
      <p:sp>
        <p:nvSpPr>
          <p:cNvPr id="727043" name="Text Box 3"/>
          <p:cNvSpPr txBox="1">
            <a:spLocks noChangeArrowheads="1"/>
          </p:cNvSpPr>
          <p:nvPr/>
        </p:nvSpPr>
        <p:spPr bwMode="auto">
          <a:xfrm>
            <a:off x="1979613" y="3284538"/>
            <a:ext cx="5181600" cy="155257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>
                <a:solidFill>
                  <a:srgbClr val="FF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66FF"/>
                </a:solidFill>
              </a:rPr>
              <a:t>本节课我们主要来学习小数除法，同学们要掌握小数除法的计算方法，能够正确的计算小数除法，并且能够比较小数的大小，解决相关的实际问题。</a:t>
            </a:r>
          </a:p>
        </p:txBody>
      </p:sp>
    </p:spTree>
    <p:extLst>
      <p:ext uri="{BB962C8B-B14F-4D97-AF65-F5344CB8AC3E}">
        <p14:creationId xmlns:p14="http://schemas.microsoft.com/office/powerpoint/2010/main" val="29732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9" name="矩形 3"/>
          <p:cNvSpPr>
            <a:spLocks noChangeArrowheads="1"/>
          </p:cNvSpPr>
          <p:nvPr/>
        </p:nvSpPr>
        <p:spPr bwMode="auto">
          <a:xfrm>
            <a:off x="700558" y="4786312"/>
            <a:ext cx="81438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   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在人生的最后两小时，科马洛夫并没有沉浸在悲伤和绝望中，而是从容地用了大部分时间向上级汇报工作，然后再向母亲、妻子和女儿作最后的诀别。</a:t>
            </a:r>
            <a:endParaRPr lang="zh-CN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741380" name="图片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750" y="214313"/>
            <a:ext cx="4357688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3881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403" name="矩形 1"/>
          <p:cNvSpPr>
            <a:spLocks noChangeArrowheads="1"/>
          </p:cNvSpPr>
          <p:nvPr/>
        </p:nvSpPr>
        <p:spPr bwMode="auto">
          <a:xfrm>
            <a:off x="642938" y="5143500"/>
            <a:ext cx="75723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    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他对泣不成声的</a:t>
            </a:r>
            <a:r>
              <a:rPr lang="en-US" altLang="zh-CN" sz="2800" b="1" dirty="0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12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岁的女儿说：</a:t>
            </a:r>
            <a:r>
              <a:rPr lang="zh-CN" altLang="en-US" sz="2800" b="1" dirty="0">
                <a:solidFill>
                  <a:srgbClr val="000000"/>
                </a:solidFill>
                <a:sym typeface="宋体" charset="-122"/>
              </a:rPr>
              <a:t>“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爸爸就要走了，告诉爸爸，你长大了干什么？</a:t>
            </a:r>
            <a:r>
              <a:rPr lang="zh-CN" altLang="en-US" sz="2800" b="1" dirty="0">
                <a:solidFill>
                  <a:srgbClr val="000000"/>
                </a:solidFill>
                <a:sym typeface="宋体" charset="-122"/>
              </a:rPr>
              <a:t>”</a:t>
            </a:r>
            <a:endParaRPr lang="zh-CN" altLang="en-US" sz="2800" dirty="0">
              <a:solidFill>
                <a:srgbClr val="000000"/>
              </a:solidFill>
              <a:latin typeface="Calibri" pitchFamily="34" charset="0"/>
              <a:sym typeface="宋体" charset="-122"/>
            </a:endParaRPr>
          </a:p>
        </p:txBody>
      </p:sp>
      <p:pic>
        <p:nvPicPr>
          <p:cNvPr id="742404" name="图片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1071563"/>
            <a:ext cx="4714875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927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7" name="矩形 2"/>
          <p:cNvSpPr>
            <a:spLocks noChangeArrowheads="1"/>
          </p:cNvSpPr>
          <p:nvPr/>
        </p:nvSpPr>
        <p:spPr bwMode="auto">
          <a:xfrm>
            <a:off x="1857375" y="4286250"/>
            <a:ext cx="6072188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>
                <a:solidFill>
                  <a:srgbClr val="000000"/>
                </a:solidFill>
                <a:sym typeface="宋体" charset="-122"/>
              </a:rPr>
              <a:t>“</a:t>
            </a:r>
            <a:r>
              <a:rPr lang="zh-CN" altLang="en-US" sz="32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像爸爸一样，当宇航员！</a:t>
            </a:r>
            <a:r>
              <a:rPr lang="zh-CN" altLang="en-US" sz="3200" b="1" dirty="0">
                <a:solidFill>
                  <a:srgbClr val="000000"/>
                </a:solidFill>
                <a:sym typeface="宋体" charset="-122"/>
              </a:rPr>
              <a:t>”</a:t>
            </a:r>
            <a:r>
              <a:rPr lang="zh-CN" altLang="en-US" sz="32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/>
            </a:r>
            <a:br>
              <a:rPr lang="zh-CN" altLang="en-US" sz="32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</a:br>
            <a:r>
              <a:rPr lang="zh-CN" altLang="en-US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/>
            </a:r>
            <a:br>
              <a:rPr lang="zh-CN" altLang="en-US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</a:br>
            <a:endParaRPr lang="zh-CN" altLang="en-US" dirty="0">
              <a:solidFill>
                <a:srgbClr val="000000"/>
              </a:solidFill>
              <a:latin typeface="Calibri" pitchFamily="34" charset="0"/>
              <a:sym typeface="宋体" charset="-122"/>
            </a:endParaRPr>
          </a:p>
        </p:txBody>
      </p:sp>
      <p:pic>
        <p:nvPicPr>
          <p:cNvPr id="743428" name="图片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67300" cy="3571875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125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8987259C-D9E3-4BB0-8BF5-E33B17348282}" type="slidenum">
              <a:rPr lang="zh-CN" altLang="en-US" sz="1200">
                <a:solidFill>
                  <a:srgbClr val="000000">
                    <a:tint val="75000"/>
                  </a:srgbClr>
                </a:solidFill>
              </a:rPr>
              <a:pPr algn="r">
                <a:defRPr/>
              </a:pPr>
              <a:t>23</a:t>
            </a:fld>
            <a:endParaRPr lang="en-US" altLang="zh-CN" sz="120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44452" name="矩形 1"/>
          <p:cNvSpPr>
            <a:spLocks noChangeArrowheads="1"/>
          </p:cNvSpPr>
          <p:nvPr/>
        </p:nvSpPr>
        <p:spPr bwMode="auto">
          <a:xfrm>
            <a:off x="857250" y="4149080"/>
            <a:ext cx="74295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   </a:t>
            </a:r>
            <a:r>
              <a:rPr lang="en-US" altLang="zh-CN" sz="2800" b="1" dirty="0">
                <a:solidFill>
                  <a:srgbClr val="000000"/>
                </a:solidFill>
                <a:sym typeface="宋体" charset="-122"/>
              </a:rPr>
              <a:t>“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你真好，可我要告诉你，也告诉全国的小朋友，请你们学习时，认真对待每个小数点，每一个标点符号。联盟一号今天发生的一切，就因为地面检查时，忽略了一个小数点</a:t>
            </a:r>
            <a:r>
              <a:rPr lang="en-US" altLang="zh-CN" sz="2800" b="1" dirty="0">
                <a:solidFill>
                  <a:srgbClr val="000000"/>
                </a:solidFill>
                <a:sym typeface="Calibri" pitchFamily="34" charset="0"/>
              </a:rPr>
              <a:t>……”</a:t>
            </a:r>
            <a:endParaRPr lang="en-US" altLang="zh-CN" sz="2800" b="1" dirty="0">
              <a:solidFill>
                <a:srgbClr val="000000"/>
              </a:solidFill>
              <a:latin typeface="Calibri" pitchFamily="34" charset="0"/>
              <a:sym typeface="宋体" charset="-122"/>
            </a:endParaRPr>
          </a:p>
        </p:txBody>
      </p:sp>
      <p:pic>
        <p:nvPicPr>
          <p:cNvPr id="744453" name="图片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50" y="571500"/>
            <a:ext cx="3643313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3513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9" name="内容占位符 2"/>
          <p:cNvSpPr>
            <a:spLocks noGrp="1"/>
          </p:cNvSpPr>
          <p:nvPr>
            <p:ph idx="4294967295"/>
          </p:nvPr>
        </p:nvSpPr>
        <p:spPr>
          <a:xfrm>
            <a:off x="284163" y="4076700"/>
            <a:ext cx="8286750" cy="2000250"/>
          </a:xfrm>
        </p:spPr>
        <p:txBody>
          <a:bodyPr>
            <a:normAutofit/>
          </a:bodyPr>
          <a:lstStyle/>
          <a:p>
            <a:pPr marL="0" indent="990600">
              <a:lnSpc>
                <a:spcPct val="90000"/>
              </a:lnSpc>
              <a:buFontTx/>
              <a:buNone/>
            </a:pPr>
            <a:r>
              <a:rPr lang="zh-CN" altLang="en-US" sz="3300" b="1" dirty="0">
                <a:latin typeface="楷体_GB2312" pitchFamily="49" charset="-122"/>
                <a:ea typeface="楷体_GB2312" pitchFamily="49" charset="-122"/>
              </a:rPr>
              <a:t>永别的时刻到了</a:t>
            </a:r>
            <a:r>
              <a:rPr lang="en-US" altLang="zh-CN" sz="3300" b="1" dirty="0">
                <a:latin typeface="楷体_GB2312" pitchFamily="49" charset="-122"/>
                <a:ea typeface="楷体_GB2312" pitchFamily="49" charset="-122"/>
              </a:rPr>
              <a:t>——</a:t>
            </a:r>
            <a:r>
              <a:rPr lang="zh-CN" altLang="en-US" sz="3300" b="1" dirty="0">
                <a:latin typeface="楷体_GB2312" pitchFamily="49" charset="-122"/>
                <a:ea typeface="楷体_GB2312" pitchFamily="49" charset="-122"/>
              </a:rPr>
              <a:t>飞船坠地，电视图像消失。整个苏联一片肃静，人们纷纷走向街头，向着飞船坠毁的地方默默地哀悼。</a:t>
            </a:r>
            <a:r>
              <a:rPr lang="en-US" sz="3300" b="1" dirty="0">
                <a:latin typeface="楷体_GB2312" pitchFamily="49" charset="-122"/>
                <a:ea typeface="楷体_GB2312" pitchFamily="49" charset="-122"/>
              </a:rPr>
              <a:t> </a:t>
            </a:r>
            <a:r>
              <a:rPr lang="en-US" sz="3000" b="1" dirty="0">
                <a:latin typeface="楷体_GB2312" pitchFamily="49" charset="-122"/>
                <a:ea typeface="楷体_GB2312" pitchFamily="49" charset="-122"/>
              </a:rPr>
              <a:t> </a:t>
            </a:r>
            <a:endParaRPr lang="zh-CN" altLang="en-US" sz="3000" b="1" dirty="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8196" name="Picture 2" descr="http://www.21mstar.com/UploadFiles_6396/200807/200807041103149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188640"/>
            <a:ext cx="7920880" cy="35714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180331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9" name="矩形 3"/>
          <p:cNvSpPr>
            <a:spLocks noChangeArrowheads="1"/>
          </p:cNvSpPr>
          <p:nvPr/>
        </p:nvSpPr>
        <p:spPr bwMode="auto">
          <a:xfrm>
            <a:off x="357188" y="3573016"/>
            <a:ext cx="8286750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    </a:t>
            </a:r>
            <a:r>
              <a:rPr lang="zh-CN" altLang="en-US" sz="2800" b="1" dirty="0">
                <a:solidFill>
                  <a:srgbClr val="000000"/>
                </a:solidFill>
                <a:latin typeface="Calibri" pitchFamily="34" charset="0"/>
                <a:sym typeface="宋体" charset="-122"/>
              </a:rPr>
              <a:t>这是一次惊心动魄的告别仪式。科马洛夫永远的走了，他留下了对亲人，对祖国永恒的爱。但更震撼人们心灵的是，他对女儿的那番话。它警示着人们，对待人生不能有丝毫的马虎，否则，即使是一个细枝末节，也会让你付出沉重的甚至是永远无法弥补的代价。 </a:t>
            </a:r>
            <a:endParaRPr lang="zh-CN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746500" name="图片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75" y="714375"/>
            <a:ext cx="2357438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932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258" name="Picture 2" descr="200904231752546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6259" name="Text Box 3"/>
          <p:cNvSpPr txBox="1">
            <a:spLocks noChangeArrowheads="1"/>
          </p:cNvSpPr>
          <p:nvPr/>
        </p:nvSpPr>
        <p:spPr bwMode="auto">
          <a:xfrm>
            <a:off x="1295400" y="381000"/>
            <a:ext cx="2286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000000"/>
                </a:solidFill>
                <a:ea typeface="楷体_GB2312" pitchFamily="49" charset="-122"/>
              </a:rPr>
              <a:t>课前复习</a:t>
            </a:r>
          </a:p>
        </p:txBody>
      </p:sp>
      <p:pic>
        <p:nvPicPr>
          <p:cNvPr id="736260" name="Picture 4" descr="180559_55192_0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93345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261" name="AutoShape 5"/>
          <p:cNvSpPr>
            <a:spLocks noChangeArrowheads="1"/>
          </p:cNvSpPr>
          <p:nvPr/>
        </p:nvSpPr>
        <p:spPr bwMode="auto">
          <a:xfrm>
            <a:off x="914400" y="1295400"/>
            <a:ext cx="6705600" cy="441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36262" name="Rectangle 6"/>
          <p:cNvSpPr>
            <a:spLocks noChangeArrowheads="1"/>
          </p:cNvSpPr>
          <p:nvPr/>
        </p:nvSpPr>
        <p:spPr bwMode="auto">
          <a:xfrm>
            <a:off x="1219200" y="1752600"/>
            <a:ext cx="62484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1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．</a:t>
            </a: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0.32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里面含有</a:t>
            </a: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32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个（        ）。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2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．</a:t>
            </a: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1.2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里面含有</a:t>
            </a: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12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个（          ）。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3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．</a:t>
            </a: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0.25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里面含有（         ）个百分之一。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4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．</a:t>
            </a: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2.4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里面含有（      ）十分之一。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5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．</a:t>
            </a:r>
            <a:r>
              <a:rPr lang="en-US" altLang="zh-CN" sz="3200" dirty="0">
                <a:solidFill>
                  <a:srgbClr val="000000"/>
                </a:solidFill>
                <a:ea typeface="楷体_GB2312" pitchFamily="49" charset="-122"/>
              </a:rPr>
              <a:t>8</a:t>
            </a:r>
            <a:r>
              <a:rPr lang="zh-CN" altLang="en-US" sz="3200" dirty="0">
                <a:solidFill>
                  <a:srgbClr val="000000"/>
                </a:solidFill>
                <a:ea typeface="楷体_GB2312" pitchFamily="49" charset="-122"/>
              </a:rPr>
              <a:t>里面含有（        ）十分之一。</a:t>
            </a:r>
          </a:p>
        </p:txBody>
      </p:sp>
      <p:sp>
        <p:nvSpPr>
          <p:cNvPr id="736263" name="Text Box 7"/>
          <p:cNvSpPr txBox="1">
            <a:spLocks noChangeArrowheads="1"/>
          </p:cNvSpPr>
          <p:nvPr/>
        </p:nvSpPr>
        <p:spPr bwMode="auto">
          <a:xfrm>
            <a:off x="5638800" y="18288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FF0000"/>
                </a:solidFill>
              </a:rPr>
              <a:t>0.01</a:t>
            </a:r>
          </a:p>
        </p:txBody>
      </p:sp>
      <p:sp>
        <p:nvSpPr>
          <p:cNvPr id="736264" name="Text Box 8"/>
          <p:cNvSpPr txBox="1">
            <a:spLocks noChangeArrowheads="1"/>
          </p:cNvSpPr>
          <p:nvPr/>
        </p:nvSpPr>
        <p:spPr bwMode="auto">
          <a:xfrm>
            <a:off x="5486400" y="24384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FF0000"/>
                </a:solidFill>
              </a:rPr>
              <a:t>0. 1</a:t>
            </a:r>
          </a:p>
        </p:txBody>
      </p:sp>
      <p:sp>
        <p:nvSpPr>
          <p:cNvPr id="736265" name="Text Box 9"/>
          <p:cNvSpPr txBox="1">
            <a:spLocks noChangeArrowheads="1"/>
          </p:cNvSpPr>
          <p:nvPr/>
        </p:nvSpPr>
        <p:spPr bwMode="auto">
          <a:xfrm>
            <a:off x="4953000" y="31242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736266" name="Text Box 10"/>
          <p:cNvSpPr txBox="1">
            <a:spLocks noChangeArrowheads="1"/>
          </p:cNvSpPr>
          <p:nvPr/>
        </p:nvSpPr>
        <p:spPr bwMode="auto">
          <a:xfrm>
            <a:off x="4572000" y="42672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736267" name="Text Box 11"/>
          <p:cNvSpPr txBox="1">
            <a:spLocks noChangeArrowheads="1"/>
          </p:cNvSpPr>
          <p:nvPr/>
        </p:nvSpPr>
        <p:spPr bwMode="auto">
          <a:xfrm>
            <a:off x="4343400" y="48768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FF0000"/>
                </a:solidFill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63781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3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3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3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3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6263" grpId="0"/>
      <p:bldP spid="736264" grpId="0"/>
      <p:bldP spid="736265" grpId="0"/>
      <p:bldP spid="736266" grpId="0"/>
      <p:bldP spid="7362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090" name="Picture 2" descr="图片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9091" name="Text Box 3"/>
          <p:cNvSpPr txBox="1">
            <a:spLocks noChangeArrowheads="1"/>
          </p:cNvSpPr>
          <p:nvPr/>
        </p:nvSpPr>
        <p:spPr bwMode="auto">
          <a:xfrm>
            <a:off x="2555875" y="1557338"/>
            <a:ext cx="424815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000000"/>
                </a:solidFill>
                <a:latin typeface="Times New Roman" pitchFamily="18" charset="0"/>
                <a:ea typeface="楷体_GB2312" pitchFamily="49" charset="-122"/>
              </a:rPr>
              <a:t>   </a:t>
            </a:r>
            <a:r>
              <a:rPr kumimoji="1" lang="zh-CN" altLang="en-US" sz="2800" b="1" dirty="0">
                <a:solidFill>
                  <a:srgbClr val="000000"/>
                </a:solidFill>
                <a:latin typeface="Times New Roman" pitchFamily="18" charset="0"/>
                <a:ea typeface="楷体_GB2312" pitchFamily="49" charset="-122"/>
              </a:rPr>
              <a:t>不改变数的大小，把下列的数改写成小数部分是三位的小数。</a:t>
            </a:r>
            <a:endParaRPr kumimoji="1" lang="zh-CN" altLang="en-US" sz="2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29092" name="Text Box 4"/>
          <p:cNvSpPr txBox="1">
            <a:spLocks noChangeArrowheads="1"/>
          </p:cNvSpPr>
          <p:nvPr/>
        </p:nvSpPr>
        <p:spPr bwMode="auto">
          <a:xfrm>
            <a:off x="2701925" y="2955925"/>
            <a:ext cx="215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990033"/>
                </a:solidFill>
                <a:latin typeface="Times New Roman" pitchFamily="18" charset="0"/>
              </a:rPr>
              <a:t>10.04      =</a:t>
            </a:r>
          </a:p>
        </p:txBody>
      </p:sp>
      <p:sp>
        <p:nvSpPr>
          <p:cNvPr id="729093" name="Text Box 5"/>
          <p:cNvSpPr txBox="1">
            <a:spLocks noChangeArrowheads="1"/>
          </p:cNvSpPr>
          <p:nvPr/>
        </p:nvSpPr>
        <p:spPr bwMode="auto">
          <a:xfrm>
            <a:off x="2701925" y="3651250"/>
            <a:ext cx="215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990033"/>
                </a:solidFill>
                <a:latin typeface="Times New Roman" pitchFamily="18" charset="0"/>
              </a:rPr>
              <a:t>  1.75      =</a:t>
            </a:r>
          </a:p>
        </p:txBody>
      </p:sp>
      <p:sp>
        <p:nvSpPr>
          <p:cNvPr id="729094" name="Text Box 6"/>
          <p:cNvSpPr txBox="1">
            <a:spLocks noChangeArrowheads="1"/>
          </p:cNvSpPr>
          <p:nvPr/>
        </p:nvSpPr>
        <p:spPr bwMode="auto">
          <a:xfrm>
            <a:off x="2625725" y="4298950"/>
            <a:ext cx="22733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990033"/>
                </a:solidFill>
                <a:latin typeface="Times New Roman" pitchFamily="18" charset="0"/>
              </a:rPr>
              <a:t>  4.0520   =</a:t>
            </a:r>
          </a:p>
        </p:txBody>
      </p:sp>
      <p:sp>
        <p:nvSpPr>
          <p:cNvPr id="729095" name="Text Box 7"/>
          <p:cNvSpPr txBox="1">
            <a:spLocks noChangeArrowheads="1"/>
          </p:cNvSpPr>
          <p:nvPr/>
        </p:nvSpPr>
        <p:spPr bwMode="auto">
          <a:xfrm>
            <a:off x="2625725" y="4949825"/>
            <a:ext cx="22733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990033"/>
                </a:solidFill>
                <a:latin typeface="Times New Roman" pitchFamily="18" charset="0"/>
              </a:rPr>
              <a:t>  2.6500   =</a:t>
            </a:r>
          </a:p>
        </p:txBody>
      </p:sp>
      <p:sp>
        <p:nvSpPr>
          <p:cNvPr id="729096" name="Text Box 8"/>
          <p:cNvSpPr txBox="1">
            <a:spLocks noChangeArrowheads="1"/>
          </p:cNvSpPr>
          <p:nvPr/>
        </p:nvSpPr>
        <p:spPr bwMode="auto">
          <a:xfrm>
            <a:off x="5064125" y="2924175"/>
            <a:ext cx="1441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000099"/>
                </a:solidFill>
                <a:latin typeface="Times New Roman" pitchFamily="18" charset="0"/>
              </a:rPr>
              <a:t>10.040</a:t>
            </a:r>
          </a:p>
        </p:txBody>
      </p:sp>
      <p:sp>
        <p:nvSpPr>
          <p:cNvPr id="729097" name="Text Box 9"/>
          <p:cNvSpPr txBox="1">
            <a:spLocks noChangeArrowheads="1"/>
          </p:cNvSpPr>
          <p:nvPr/>
        </p:nvSpPr>
        <p:spPr bwMode="auto">
          <a:xfrm>
            <a:off x="5076825" y="3651250"/>
            <a:ext cx="1212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000099"/>
                </a:solidFill>
                <a:latin typeface="Times New Roman" pitchFamily="18" charset="0"/>
              </a:rPr>
              <a:t>1.750</a:t>
            </a:r>
          </a:p>
        </p:txBody>
      </p:sp>
      <p:sp>
        <p:nvSpPr>
          <p:cNvPr id="729098" name="Text Box 10"/>
          <p:cNvSpPr txBox="1">
            <a:spLocks noChangeArrowheads="1"/>
          </p:cNvSpPr>
          <p:nvPr/>
        </p:nvSpPr>
        <p:spPr bwMode="auto">
          <a:xfrm>
            <a:off x="5076825" y="4267200"/>
            <a:ext cx="1212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000099"/>
                </a:solidFill>
                <a:latin typeface="Times New Roman" pitchFamily="18" charset="0"/>
              </a:rPr>
              <a:t>4.052</a:t>
            </a:r>
          </a:p>
        </p:txBody>
      </p:sp>
      <p:sp>
        <p:nvSpPr>
          <p:cNvPr id="729099" name="Text Box 11"/>
          <p:cNvSpPr txBox="1">
            <a:spLocks noChangeArrowheads="1"/>
          </p:cNvSpPr>
          <p:nvPr/>
        </p:nvSpPr>
        <p:spPr bwMode="auto">
          <a:xfrm>
            <a:off x="5148263" y="4918075"/>
            <a:ext cx="1212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3600" b="1">
                <a:solidFill>
                  <a:srgbClr val="000099"/>
                </a:solidFill>
                <a:latin typeface="Times New Roman" pitchFamily="18" charset="0"/>
              </a:rPr>
              <a:t>2.650</a:t>
            </a:r>
          </a:p>
        </p:txBody>
      </p:sp>
      <p:sp>
        <p:nvSpPr>
          <p:cNvPr id="729100" name="Text Box 12"/>
          <p:cNvSpPr txBox="1">
            <a:spLocks noChangeArrowheads="1"/>
          </p:cNvSpPr>
          <p:nvPr/>
        </p:nvSpPr>
        <p:spPr bwMode="auto">
          <a:xfrm>
            <a:off x="755650" y="1341438"/>
            <a:ext cx="2016125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9600">
                <a:solidFill>
                  <a:srgbClr val="CC00FF"/>
                </a:solidFill>
                <a:ea typeface="华文彩云" pitchFamily="2" charset="-122"/>
              </a:rPr>
              <a:t>做一做</a:t>
            </a:r>
          </a:p>
        </p:txBody>
      </p:sp>
      <p:grpSp>
        <p:nvGrpSpPr>
          <p:cNvPr id="729101" name="Group 13"/>
          <p:cNvGrpSpPr>
            <a:grpSpLocks/>
          </p:cNvGrpSpPr>
          <p:nvPr/>
        </p:nvGrpSpPr>
        <p:grpSpPr bwMode="auto">
          <a:xfrm>
            <a:off x="7991475" y="6577013"/>
            <a:ext cx="1152525" cy="288925"/>
            <a:chOff x="476" y="73"/>
            <a:chExt cx="726" cy="182"/>
          </a:xfrm>
        </p:grpSpPr>
        <p:sp>
          <p:nvSpPr>
            <p:cNvPr id="729102" name="AutoShape 14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884" y="73"/>
              <a:ext cx="318" cy="182"/>
            </a:xfrm>
            <a:prstGeom prst="rightArrow">
              <a:avLst>
                <a:gd name="adj1" fmla="val 50000"/>
                <a:gd name="adj2" fmla="val 43681"/>
              </a:avLst>
            </a:prstGeom>
            <a:noFill/>
            <a:ln w="9525">
              <a:solidFill>
                <a:srgbClr val="FFCC99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729103" name="AutoShape 15">
              <a:hlinkClick r:id="" action="ppaction://hlinkshowjump?jump=previousslide"/>
            </p:cNvPr>
            <p:cNvSpPr>
              <a:spLocks noChangeArrowheads="1"/>
            </p:cNvSpPr>
            <p:nvPr/>
          </p:nvSpPr>
          <p:spPr bwMode="auto">
            <a:xfrm rot="10800000">
              <a:off x="476" y="73"/>
              <a:ext cx="318" cy="182"/>
            </a:xfrm>
            <a:prstGeom prst="rightArrow">
              <a:avLst>
                <a:gd name="adj1" fmla="val 50000"/>
                <a:gd name="adj2" fmla="val 43681"/>
              </a:avLst>
            </a:prstGeom>
            <a:noFill/>
            <a:ln w="9525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729104" name="Rectangle 16"/>
          <p:cNvSpPr>
            <a:spLocks noChangeArrowheads="1"/>
          </p:cNvSpPr>
          <p:nvPr/>
        </p:nvSpPr>
        <p:spPr bwMode="auto">
          <a:xfrm>
            <a:off x="684213" y="484188"/>
            <a:ext cx="8459787" cy="144462"/>
          </a:xfrm>
          <a:prstGeom prst="rect">
            <a:avLst/>
          </a:prstGeom>
          <a:solidFill>
            <a:srgbClr val="D79A1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8502657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29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29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29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7290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7290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7290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12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29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29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29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12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29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2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2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120"/>
                            </p:stCondLst>
                            <p:childTnLst>
                              <p:par>
                                <p:cTn id="3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290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29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9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12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290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29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29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290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290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2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29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29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2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29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29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2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29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29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29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091" grpId="0" autoUpdateAnimBg="0"/>
      <p:bldP spid="729092" grpId="0" autoUpdateAnimBg="0"/>
      <p:bldP spid="729093" grpId="0" autoUpdateAnimBg="0"/>
      <p:bldP spid="729094" grpId="0" autoUpdateAnimBg="0"/>
      <p:bldP spid="729095" grpId="0" autoUpdateAnimBg="0"/>
      <p:bldP spid="729096" grpId="0" autoUpdateAnimBg="0"/>
      <p:bldP spid="729097" grpId="0" autoUpdateAnimBg="0"/>
      <p:bldP spid="729098" grpId="0" autoUpdateAnimBg="0"/>
      <p:bldP spid="729099" grpId="0" autoUpdateAnimBg="0"/>
      <p:bldP spid="729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114" name="Picture 2" descr="e0ebaeefa4c4132cfcfa3c2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0115" name="Picture 3" descr="}RJ@J60Z1$7LXZ0TJ5N~ZE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4290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0116" name="AutoShape 4"/>
          <p:cNvSpPr>
            <a:spLocks noChangeArrowheads="1"/>
          </p:cNvSpPr>
          <p:nvPr/>
        </p:nvSpPr>
        <p:spPr bwMode="auto">
          <a:xfrm>
            <a:off x="3810000" y="533400"/>
            <a:ext cx="4191000" cy="2286000"/>
          </a:xfrm>
          <a:prstGeom prst="cloudCallout">
            <a:avLst>
              <a:gd name="adj1" fmla="val 41176"/>
              <a:gd name="adj2" fmla="val 123403"/>
            </a:avLst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30117" name="Text Box 5"/>
          <p:cNvSpPr txBox="1">
            <a:spLocks noChangeArrowheads="1"/>
          </p:cNvSpPr>
          <p:nvPr/>
        </p:nvSpPr>
        <p:spPr bwMode="auto">
          <a:xfrm>
            <a:off x="4572000" y="1143000"/>
            <a:ext cx="2743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00000"/>
                </a:solidFill>
                <a:ea typeface="楷体_GB2312" pitchFamily="49" charset="-122"/>
              </a:rPr>
              <a:t>我准备去买我最爱喝的牛奶！</a:t>
            </a:r>
          </a:p>
        </p:txBody>
      </p:sp>
    </p:spTree>
    <p:extLst>
      <p:ext uri="{BB962C8B-B14F-4D97-AF65-F5344CB8AC3E}">
        <p14:creationId xmlns:p14="http://schemas.microsoft.com/office/powerpoint/2010/main" val="181430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3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116" grpId="0" animBg="1"/>
      <p:bldP spid="7301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38" name="Picture 2" descr="1932299_111133019_2"/>
          <p:cNvPicPr>
            <a:picLocks noGrp="1" noChangeAspect="1" noChangeArrowheads="1"/>
          </p:cNvPicPr>
          <p:nvPr>
            <p:ph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solidFill>
            <a:srgbClr val="CC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594"/>
            <a:ext cx="9144000" cy="3733800"/>
          </a:xfrm>
          <a:prstGeom prst="rect">
            <a:avLst/>
          </a:prstGeom>
        </p:spPr>
      </p:pic>
      <p:pic>
        <p:nvPicPr>
          <p:cNvPr id="731160" name="Picture 24" descr="2009924665733069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1161" name="AutoShape 25"/>
          <p:cNvSpPr>
            <a:spLocks noChangeArrowheads="1"/>
          </p:cNvSpPr>
          <p:nvPr/>
        </p:nvSpPr>
        <p:spPr bwMode="auto">
          <a:xfrm>
            <a:off x="2819400" y="2895600"/>
            <a:ext cx="2667000" cy="1752600"/>
          </a:xfrm>
          <a:prstGeom prst="cloudCallout">
            <a:avLst>
              <a:gd name="adj1" fmla="val -41606"/>
              <a:gd name="adj2" fmla="val 116940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731162" name="Text Box 26"/>
          <p:cNvSpPr txBox="1">
            <a:spLocks noChangeArrowheads="1"/>
          </p:cNvSpPr>
          <p:nvPr/>
        </p:nvSpPr>
        <p:spPr bwMode="auto">
          <a:xfrm>
            <a:off x="3276600" y="3276600"/>
            <a:ext cx="1905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b="1">
                <a:solidFill>
                  <a:srgbClr val="000000"/>
                </a:solidFill>
                <a:ea typeface="楷体_GB2312" pitchFamily="49" charset="-122"/>
              </a:rPr>
              <a:t>   </a:t>
            </a:r>
            <a:r>
              <a:rPr lang="zh-CN" altLang="en-US" b="1">
                <a:solidFill>
                  <a:srgbClr val="000000"/>
                </a:solidFill>
                <a:ea typeface="楷体_GB2312" pitchFamily="49" charset="-122"/>
              </a:rPr>
              <a:t>你们能帮我找出最便宜的一款牛奶吗？</a:t>
            </a:r>
          </a:p>
        </p:txBody>
      </p:sp>
    </p:spTree>
    <p:extLst>
      <p:ext uri="{BB962C8B-B14F-4D97-AF65-F5344CB8AC3E}">
        <p14:creationId xmlns:p14="http://schemas.microsoft.com/office/powerpoint/2010/main" val="423002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3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3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1161" grpId="0" animBg="1"/>
      <p:bldP spid="7311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3" name="Text Box 5"/>
          <p:cNvSpPr txBox="1">
            <a:spLocks noChangeArrowheads="1"/>
          </p:cNvSpPr>
          <p:nvPr/>
        </p:nvSpPr>
        <p:spPr bwMode="auto">
          <a:xfrm>
            <a:off x="2268538" y="1790700"/>
            <a:ext cx="61579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FF3300"/>
                </a:solidFill>
              </a:rPr>
              <a:t>11.5 ÷5</a:t>
            </a:r>
            <a:r>
              <a:rPr lang="en-US" altLang="zh-CN" sz="3600" b="1">
                <a:solidFill>
                  <a:srgbClr val="FF3300"/>
                </a:solidFill>
                <a:ea typeface="楷体_GB2312" pitchFamily="49" charset="-122"/>
              </a:rPr>
              <a:t>=</a:t>
            </a:r>
            <a:r>
              <a:rPr lang="en-US" altLang="zh-CN" sz="3600" b="1" u="sng">
                <a:solidFill>
                  <a:srgbClr val="FF3300"/>
                </a:solidFill>
                <a:ea typeface="楷体_GB2312" pitchFamily="49" charset="-122"/>
              </a:rPr>
              <a:t>        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（元）</a:t>
            </a:r>
          </a:p>
        </p:txBody>
      </p:sp>
      <p:sp>
        <p:nvSpPr>
          <p:cNvPr id="688134" name="Rectangle 6"/>
          <p:cNvSpPr>
            <a:spLocks noChangeArrowheads="1"/>
          </p:cNvSpPr>
          <p:nvPr/>
        </p:nvSpPr>
        <p:spPr bwMode="auto">
          <a:xfrm>
            <a:off x="2197100" y="1700213"/>
            <a:ext cx="1366838" cy="1223962"/>
          </a:xfrm>
          <a:prstGeom prst="rect">
            <a:avLst/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88135" name="Rectangle 7"/>
          <p:cNvSpPr>
            <a:spLocks noChangeArrowheads="1"/>
          </p:cNvSpPr>
          <p:nvPr/>
        </p:nvSpPr>
        <p:spPr bwMode="auto">
          <a:xfrm>
            <a:off x="2124075" y="3317875"/>
            <a:ext cx="155733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9999"/>
                </a:solidFill>
                <a:ea typeface="楷体_GB2312" pitchFamily="49" charset="-122"/>
              </a:rPr>
              <a:t>115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（角）</a:t>
            </a:r>
          </a:p>
        </p:txBody>
      </p:sp>
      <p:sp>
        <p:nvSpPr>
          <p:cNvPr id="688136" name="Rectangle 8"/>
          <p:cNvSpPr>
            <a:spLocks noChangeArrowheads="1"/>
          </p:cNvSpPr>
          <p:nvPr/>
        </p:nvSpPr>
        <p:spPr bwMode="auto">
          <a:xfrm>
            <a:off x="4811713" y="3292475"/>
            <a:ext cx="20653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9999"/>
                </a:solidFill>
                <a:ea typeface="楷体_GB2312" pitchFamily="49" charset="-122"/>
              </a:rPr>
              <a:t>23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（角）</a:t>
            </a:r>
          </a:p>
        </p:txBody>
      </p:sp>
      <p:sp>
        <p:nvSpPr>
          <p:cNvPr id="688137" name="Rectangle 9"/>
          <p:cNvSpPr>
            <a:spLocks noChangeArrowheads="1"/>
          </p:cNvSpPr>
          <p:nvPr/>
        </p:nvSpPr>
        <p:spPr bwMode="auto">
          <a:xfrm>
            <a:off x="4716463" y="1679575"/>
            <a:ext cx="8874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2.3</a:t>
            </a:r>
            <a:endParaRPr lang="en-US" altLang="zh-CN" sz="4000" b="1">
              <a:solidFill>
                <a:srgbClr val="009999"/>
              </a:solidFill>
              <a:ea typeface="楷体_GB2312" pitchFamily="49" charset="-122"/>
            </a:endParaRPr>
          </a:p>
        </p:txBody>
      </p:sp>
      <p:sp>
        <p:nvSpPr>
          <p:cNvPr id="688138" name="Line 10"/>
          <p:cNvSpPr>
            <a:spLocks noChangeShapeType="1"/>
          </p:cNvSpPr>
          <p:nvPr/>
        </p:nvSpPr>
        <p:spPr bwMode="auto">
          <a:xfrm>
            <a:off x="2843213" y="2997200"/>
            <a:ext cx="0" cy="358775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88139" name="Line 11"/>
          <p:cNvSpPr>
            <a:spLocks noChangeShapeType="1"/>
          </p:cNvSpPr>
          <p:nvPr/>
        </p:nvSpPr>
        <p:spPr bwMode="auto">
          <a:xfrm flipV="1">
            <a:off x="5219700" y="2490788"/>
            <a:ext cx="0" cy="865187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88140" name="Rectangle 12"/>
          <p:cNvSpPr>
            <a:spLocks noChangeArrowheads="1"/>
          </p:cNvSpPr>
          <p:nvPr/>
        </p:nvSpPr>
        <p:spPr bwMode="auto">
          <a:xfrm>
            <a:off x="2195513" y="3355975"/>
            <a:ext cx="1366837" cy="1152525"/>
          </a:xfrm>
          <a:prstGeom prst="rect">
            <a:avLst/>
          </a:prstGeom>
          <a:noFill/>
          <a:ln w="38100" algn="ctr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88141" name="Oval 13"/>
          <p:cNvSpPr>
            <a:spLocks noChangeArrowheads="1"/>
          </p:cNvSpPr>
          <p:nvPr/>
        </p:nvSpPr>
        <p:spPr bwMode="auto">
          <a:xfrm>
            <a:off x="1117600" y="620713"/>
            <a:ext cx="1798638" cy="792162"/>
          </a:xfrm>
          <a:prstGeom prst="ellipse">
            <a:avLst/>
          </a:prstGeom>
          <a:solidFill>
            <a:srgbClr val="66CCFF"/>
          </a:solidFill>
          <a:ln w="9525" algn="ctr">
            <a:solidFill>
              <a:srgbClr val="D6009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88132" name="Rectangle 4"/>
          <p:cNvSpPr>
            <a:spLocks noChangeArrowheads="1"/>
          </p:cNvSpPr>
          <p:nvPr/>
        </p:nvSpPr>
        <p:spPr bwMode="auto">
          <a:xfrm>
            <a:off x="468313" y="700088"/>
            <a:ext cx="6696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altLang="zh-CN" sz="3600">
                <a:solidFill>
                  <a:srgbClr val="FFFFFF"/>
                </a:solidFill>
                <a:ea typeface="楷体_GB2312" pitchFamily="49" charset="-122"/>
              </a:rPr>
              <a:t>     </a:t>
            </a:r>
            <a:r>
              <a:rPr lang="zh-CN" altLang="en-US" sz="3600">
                <a:solidFill>
                  <a:srgbClr val="FFFFFF"/>
                </a:solidFill>
                <a:ea typeface="楷体_GB2312" pitchFamily="49" charset="-122"/>
              </a:rPr>
              <a:t>甲商店：</a:t>
            </a:r>
          </a:p>
        </p:txBody>
      </p:sp>
      <p:grpSp>
        <p:nvGrpSpPr>
          <p:cNvPr id="688154" name="Group 26"/>
          <p:cNvGrpSpPr>
            <a:grpSpLocks/>
          </p:cNvGrpSpPr>
          <p:nvPr/>
        </p:nvGrpSpPr>
        <p:grpSpPr bwMode="auto">
          <a:xfrm>
            <a:off x="3132138" y="4221163"/>
            <a:ext cx="1368425" cy="2319337"/>
            <a:chOff x="1973" y="2659"/>
            <a:chExt cx="862" cy="1461"/>
          </a:xfrm>
        </p:grpSpPr>
        <p:sp>
          <p:nvSpPr>
            <p:cNvPr id="688142" name="Line 14"/>
            <p:cNvSpPr>
              <a:spLocks noChangeShapeType="1"/>
            </p:cNvSpPr>
            <p:nvPr/>
          </p:nvSpPr>
          <p:spPr bwMode="auto">
            <a:xfrm>
              <a:off x="2200" y="2931"/>
              <a:ext cx="6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688143" name="Freeform 15"/>
            <p:cNvSpPr>
              <a:spLocks/>
            </p:cNvSpPr>
            <p:nvPr/>
          </p:nvSpPr>
          <p:spPr bwMode="auto">
            <a:xfrm>
              <a:off x="2109" y="2931"/>
              <a:ext cx="106" cy="378"/>
            </a:xfrm>
            <a:custGeom>
              <a:avLst/>
              <a:gdLst>
                <a:gd name="T0" fmla="*/ 91 w 106"/>
                <a:gd name="T1" fmla="*/ 0 h 378"/>
                <a:gd name="T2" fmla="*/ 91 w 106"/>
                <a:gd name="T3" fmla="*/ 318 h 378"/>
                <a:gd name="T4" fmla="*/ 0 w 106"/>
                <a:gd name="T5" fmla="*/ 363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378">
                  <a:moveTo>
                    <a:pt x="91" y="0"/>
                  </a:moveTo>
                  <a:cubicBezTo>
                    <a:pt x="98" y="129"/>
                    <a:pt x="106" y="258"/>
                    <a:pt x="91" y="318"/>
                  </a:cubicBezTo>
                  <a:cubicBezTo>
                    <a:pt x="76" y="378"/>
                    <a:pt x="38" y="370"/>
                    <a:pt x="0" y="363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688145" name="Rectangle 17"/>
            <p:cNvSpPr>
              <a:spLocks noChangeArrowheads="1"/>
            </p:cNvSpPr>
            <p:nvPr/>
          </p:nvSpPr>
          <p:spPr bwMode="auto">
            <a:xfrm>
              <a:off x="2245" y="2931"/>
              <a:ext cx="4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30000"/>
                </a:spcBef>
                <a:spcAft>
                  <a:spcPct val="0"/>
                </a:spcAft>
              </a:pPr>
              <a:r>
                <a:rPr lang="en-US" altLang="zh-CN" sz="2800">
                  <a:solidFill>
                    <a:srgbClr val="000000"/>
                  </a:solidFill>
                  <a:ea typeface="楷体_GB2312" pitchFamily="49" charset="-122"/>
                </a:rPr>
                <a:t>115</a:t>
              </a:r>
            </a:p>
          </p:txBody>
        </p:sp>
        <p:sp>
          <p:nvSpPr>
            <p:cNvPr id="688146" name="Rectangle 18"/>
            <p:cNvSpPr>
              <a:spLocks noChangeArrowheads="1"/>
            </p:cNvSpPr>
            <p:nvPr/>
          </p:nvSpPr>
          <p:spPr bwMode="auto">
            <a:xfrm>
              <a:off x="1973" y="2931"/>
              <a:ext cx="2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30000"/>
                </a:spcBef>
                <a:spcAft>
                  <a:spcPct val="0"/>
                </a:spcAft>
              </a:pPr>
              <a:r>
                <a:rPr lang="en-US" altLang="zh-CN" sz="2800">
                  <a:solidFill>
                    <a:srgbClr val="000000"/>
                  </a:solidFill>
                  <a:ea typeface="楷体_GB2312" pitchFamily="49" charset="-122"/>
                </a:rPr>
                <a:t>5</a:t>
              </a:r>
            </a:p>
          </p:txBody>
        </p:sp>
        <p:sp>
          <p:nvSpPr>
            <p:cNvPr id="688147" name="Rectangle 19"/>
            <p:cNvSpPr>
              <a:spLocks noChangeArrowheads="1"/>
            </p:cNvSpPr>
            <p:nvPr/>
          </p:nvSpPr>
          <p:spPr bwMode="auto">
            <a:xfrm>
              <a:off x="2380" y="2659"/>
              <a:ext cx="3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30000"/>
                </a:spcBef>
                <a:spcAft>
                  <a:spcPct val="0"/>
                </a:spcAft>
              </a:pPr>
              <a:r>
                <a:rPr lang="en-US" altLang="zh-CN" sz="2800">
                  <a:solidFill>
                    <a:srgbClr val="000000"/>
                  </a:solidFill>
                  <a:ea typeface="楷体_GB2312" pitchFamily="49" charset="-122"/>
                </a:rPr>
                <a:t>23</a:t>
              </a:r>
            </a:p>
          </p:txBody>
        </p:sp>
        <p:sp>
          <p:nvSpPr>
            <p:cNvPr id="688148" name="Rectangle 20"/>
            <p:cNvSpPr>
              <a:spLocks noChangeArrowheads="1"/>
            </p:cNvSpPr>
            <p:nvPr/>
          </p:nvSpPr>
          <p:spPr bwMode="auto">
            <a:xfrm>
              <a:off x="2245" y="3148"/>
              <a:ext cx="3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30000"/>
                </a:spcBef>
                <a:spcAft>
                  <a:spcPct val="0"/>
                </a:spcAft>
              </a:pPr>
              <a:r>
                <a:rPr lang="en-US" altLang="zh-CN" sz="2800">
                  <a:solidFill>
                    <a:srgbClr val="000000"/>
                  </a:solidFill>
                  <a:ea typeface="楷体_GB2312" pitchFamily="49" charset="-122"/>
                </a:rPr>
                <a:t>10</a:t>
              </a:r>
            </a:p>
          </p:txBody>
        </p:sp>
        <p:sp>
          <p:nvSpPr>
            <p:cNvPr id="688149" name="Line 21"/>
            <p:cNvSpPr>
              <a:spLocks noChangeShapeType="1"/>
            </p:cNvSpPr>
            <p:nvPr/>
          </p:nvSpPr>
          <p:spPr bwMode="auto">
            <a:xfrm>
              <a:off x="2290" y="3430"/>
              <a:ext cx="5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688150" name="Rectangle 22"/>
            <p:cNvSpPr>
              <a:spLocks noChangeArrowheads="1"/>
            </p:cNvSpPr>
            <p:nvPr/>
          </p:nvSpPr>
          <p:spPr bwMode="auto">
            <a:xfrm>
              <a:off x="2381" y="3385"/>
              <a:ext cx="3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30000"/>
                </a:spcBef>
                <a:spcAft>
                  <a:spcPct val="0"/>
                </a:spcAft>
              </a:pPr>
              <a:r>
                <a:rPr lang="en-US" altLang="zh-CN" sz="2800">
                  <a:solidFill>
                    <a:srgbClr val="000000"/>
                  </a:solidFill>
                  <a:ea typeface="楷体_GB2312" pitchFamily="49" charset="-122"/>
                </a:rPr>
                <a:t>15</a:t>
              </a:r>
            </a:p>
          </p:txBody>
        </p:sp>
        <p:sp>
          <p:nvSpPr>
            <p:cNvPr id="688151" name="Rectangle 23"/>
            <p:cNvSpPr>
              <a:spLocks noChangeArrowheads="1"/>
            </p:cNvSpPr>
            <p:nvPr/>
          </p:nvSpPr>
          <p:spPr bwMode="auto">
            <a:xfrm>
              <a:off x="2381" y="3566"/>
              <a:ext cx="3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30000"/>
                </a:spcBef>
                <a:spcAft>
                  <a:spcPct val="0"/>
                </a:spcAft>
              </a:pPr>
              <a:r>
                <a:rPr lang="en-US" altLang="zh-CN" sz="2800">
                  <a:solidFill>
                    <a:srgbClr val="000000"/>
                  </a:solidFill>
                  <a:ea typeface="楷体_GB2312" pitchFamily="49" charset="-122"/>
                </a:rPr>
                <a:t>15</a:t>
              </a:r>
            </a:p>
          </p:txBody>
        </p:sp>
        <p:sp>
          <p:nvSpPr>
            <p:cNvPr id="688152" name="Line 24"/>
            <p:cNvSpPr>
              <a:spLocks noChangeShapeType="1"/>
            </p:cNvSpPr>
            <p:nvPr/>
          </p:nvSpPr>
          <p:spPr bwMode="auto">
            <a:xfrm>
              <a:off x="2290" y="3838"/>
              <a:ext cx="5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688153" name="Rectangle 25"/>
            <p:cNvSpPr>
              <a:spLocks noChangeArrowheads="1"/>
            </p:cNvSpPr>
            <p:nvPr/>
          </p:nvSpPr>
          <p:spPr bwMode="auto">
            <a:xfrm>
              <a:off x="2517" y="3793"/>
              <a:ext cx="23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fontAlgn="base">
                <a:spcBef>
                  <a:spcPct val="30000"/>
                </a:spcBef>
                <a:spcAft>
                  <a:spcPct val="0"/>
                </a:spcAft>
              </a:pPr>
              <a:r>
                <a:rPr lang="en-US" altLang="zh-CN" sz="2800">
                  <a:solidFill>
                    <a:srgbClr val="000000"/>
                  </a:solidFill>
                  <a:ea typeface="楷体_GB2312" pitchFamily="49" charset="-122"/>
                </a:rPr>
                <a:t>0</a:t>
              </a:r>
            </a:p>
          </p:txBody>
        </p:sp>
      </p:grpSp>
      <p:sp>
        <p:nvSpPr>
          <p:cNvPr id="688155" name="Rectangle 27"/>
          <p:cNvSpPr>
            <a:spLocks noChangeArrowheads="1"/>
          </p:cNvSpPr>
          <p:nvPr/>
        </p:nvSpPr>
        <p:spPr bwMode="auto">
          <a:xfrm>
            <a:off x="3419475" y="3292475"/>
            <a:ext cx="12874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solidFill>
                  <a:srgbClr val="0000FF"/>
                </a:solidFill>
                <a:ea typeface="楷体_GB2312" pitchFamily="49" charset="-122"/>
              </a:rPr>
              <a:t>÷5 =</a:t>
            </a:r>
          </a:p>
        </p:txBody>
      </p:sp>
      <p:sp>
        <p:nvSpPr>
          <p:cNvPr id="688156" name="Rectangle 28"/>
          <p:cNvSpPr>
            <a:spLocks noChangeArrowheads="1"/>
          </p:cNvSpPr>
          <p:nvPr/>
        </p:nvSpPr>
        <p:spPr bwMode="auto">
          <a:xfrm>
            <a:off x="2244725" y="2349500"/>
            <a:ext cx="1247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3000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（元）</a:t>
            </a:r>
          </a:p>
        </p:txBody>
      </p:sp>
    </p:spTree>
    <p:extLst>
      <p:ext uri="{BB962C8B-B14F-4D97-AF65-F5344CB8AC3E}">
        <p14:creationId xmlns:p14="http://schemas.microsoft.com/office/powerpoint/2010/main" val="20613649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88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autoRev="1" fill="hold"/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68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8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1000"/>
                                        <p:tgtEl>
                                          <p:spTgt spid="68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500"/>
                                        <p:tgtEl>
                                          <p:spTgt spid="688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500"/>
                                        <p:tgtEl>
                                          <p:spTgt spid="688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500"/>
                                        <p:tgtEl>
                                          <p:spTgt spid="688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688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688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688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88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500"/>
                                        <p:tgtEl>
                                          <p:spTgt spid="688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500"/>
                                        <p:tgtEl>
                                          <p:spTgt spid="688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500"/>
                                        <p:tgtEl>
                                          <p:spTgt spid="688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8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8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3" grpId="0"/>
      <p:bldP spid="688133" grpId="1"/>
      <p:bldP spid="688134" grpId="0" animBg="1"/>
      <p:bldP spid="688135" grpId="0"/>
      <p:bldP spid="688136" grpId="0"/>
      <p:bldP spid="688137" grpId="0"/>
      <p:bldP spid="688138" grpId="0" animBg="1"/>
      <p:bldP spid="688139" grpId="0" animBg="1"/>
      <p:bldP spid="688140" grpId="0" animBg="1"/>
      <p:bldP spid="688132" grpId="0"/>
      <p:bldP spid="688155" grpId="0"/>
      <p:bldP spid="6881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80" name="Text Box 4"/>
          <p:cNvSpPr txBox="1">
            <a:spLocks noChangeArrowheads="1"/>
          </p:cNvSpPr>
          <p:nvPr/>
        </p:nvSpPr>
        <p:spPr bwMode="auto">
          <a:xfrm>
            <a:off x="1547813" y="1217613"/>
            <a:ext cx="61579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</a:rPr>
              <a:t>11.5 ÷ 5</a:t>
            </a:r>
            <a:r>
              <a:rPr lang="en-US" altLang="zh-CN" sz="3600" b="1">
                <a:solidFill>
                  <a:srgbClr val="0000FF"/>
                </a:solidFill>
                <a:ea typeface="楷体_GB2312" pitchFamily="49" charset="-122"/>
              </a:rPr>
              <a:t>=</a:t>
            </a:r>
            <a:r>
              <a:rPr lang="en-US" altLang="zh-CN" sz="3600" b="1" u="sng">
                <a:solidFill>
                  <a:srgbClr val="0000FF"/>
                </a:solidFill>
                <a:ea typeface="楷体_GB2312" pitchFamily="49" charset="-122"/>
              </a:rPr>
              <a:t>        </a:t>
            </a:r>
            <a:r>
              <a:rPr lang="zh-CN" altLang="en-US" sz="3600" b="1">
                <a:solidFill>
                  <a:srgbClr val="0000FF"/>
                </a:solidFill>
                <a:ea typeface="楷体_GB2312" pitchFamily="49" charset="-122"/>
              </a:rPr>
              <a:t>（元）</a:t>
            </a:r>
          </a:p>
        </p:txBody>
      </p:sp>
      <p:sp>
        <p:nvSpPr>
          <p:cNvPr id="690181" name="Rectangle 5"/>
          <p:cNvSpPr>
            <a:spLocks noChangeArrowheads="1"/>
          </p:cNvSpPr>
          <p:nvPr/>
        </p:nvSpPr>
        <p:spPr bwMode="auto">
          <a:xfrm>
            <a:off x="4046538" y="1196975"/>
            <a:ext cx="8874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2.3</a:t>
            </a:r>
            <a:endParaRPr lang="en-US" altLang="zh-CN" sz="4000" b="1">
              <a:solidFill>
                <a:srgbClr val="009999"/>
              </a:solidFill>
              <a:ea typeface="楷体_GB2312" pitchFamily="49" charset="-122"/>
            </a:endParaRPr>
          </a:p>
        </p:txBody>
      </p:sp>
      <p:sp>
        <p:nvSpPr>
          <p:cNvPr id="690182" name="Rectangle 6"/>
          <p:cNvSpPr>
            <a:spLocks noChangeArrowheads="1"/>
          </p:cNvSpPr>
          <p:nvPr/>
        </p:nvSpPr>
        <p:spPr bwMode="auto">
          <a:xfrm>
            <a:off x="3289300" y="2874963"/>
            <a:ext cx="14525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      .5</a:t>
            </a:r>
          </a:p>
        </p:txBody>
      </p:sp>
      <p:grpSp>
        <p:nvGrpSpPr>
          <p:cNvPr id="690183" name="Group 7"/>
          <p:cNvGrpSpPr>
            <a:grpSpLocks/>
          </p:cNvGrpSpPr>
          <p:nvPr/>
        </p:nvGrpSpPr>
        <p:grpSpPr bwMode="auto">
          <a:xfrm>
            <a:off x="3059113" y="2924175"/>
            <a:ext cx="1657350" cy="504825"/>
            <a:chOff x="2245" y="1706"/>
            <a:chExt cx="953" cy="318"/>
          </a:xfrm>
        </p:grpSpPr>
        <p:sp>
          <p:nvSpPr>
            <p:cNvPr id="690184" name="Line 8"/>
            <p:cNvSpPr>
              <a:spLocks noChangeShapeType="1"/>
            </p:cNvSpPr>
            <p:nvPr/>
          </p:nvSpPr>
          <p:spPr bwMode="auto">
            <a:xfrm>
              <a:off x="2336" y="1706"/>
              <a:ext cx="86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690185" name="Freeform 9"/>
            <p:cNvSpPr>
              <a:spLocks/>
            </p:cNvSpPr>
            <p:nvPr/>
          </p:nvSpPr>
          <p:spPr bwMode="auto">
            <a:xfrm>
              <a:off x="2245" y="1706"/>
              <a:ext cx="106" cy="318"/>
            </a:xfrm>
            <a:custGeom>
              <a:avLst/>
              <a:gdLst>
                <a:gd name="T0" fmla="*/ 91 w 106"/>
                <a:gd name="T1" fmla="*/ 0 h 318"/>
                <a:gd name="T2" fmla="*/ 91 w 106"/>
                <a:gd name="T3" fmla="*/ 227 h 318"/>
                <a:gd name="T4" fmla="*/ 0 w 106"/>
                <a:gd name="T5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318">
                  <a:moveTo>
                    <a:pt x="91" y="0"/>
                  </a:moveTo>
                  <a:cubicBezTo>
                    <a:pt x="98" y="87"/>
                    <a:pt x="106" y="174"/>
                    <a:pt x="91" y="227"/>
                  </a:cubicBezTo>
                  <a:cubicBezTo>
                    <a:pt x="76" y="280"/>
                    <a:pt x="23" y="303"/>
                    <a:pt x="0" y="318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690186" name="Rectangle 10"/>
          <p:cNvSpPr>
            <a:spLocks noChangeArrowheads="1"/>
          </p:cNvSpPr>
          <p:nvPr/>
        </p:nvSpPr>
        <p:spPr bwMode="auto">
          <a:xfrm>
            <a:off x="2555875" y="2871788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5</a:t>
            </a:r>
          </a:p>
        </p:txBody>
      </p:sp>
      <p:sp>
        <p:nvSpPr>
          <p:cNvPr id="690187" name="Rectangle 11"/>
          <p:cNvSpPr>
            <a:spLocks noChangeArrowheads="1"/>
          </p:cNvSpPr>
          <p:nvPr/>
        </p:nvSpPr>
        <p:spPr bwMode="auto">
          <a:xfrm>
            <a:off x="3322638" y="2871788"/>
            <a:ext cx="8874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1 1</a:t>
            </a:r>
          </a:p>
        </p:txBody>
      </p:sp>
      <p:sp>
        <p:nvSpPr>
          <p:cNvPr id="690188" name="Rectangle 12"/>
          <p:cNvSpPr>
            <a:spLocks noChangeArrowheads="1"/>
          </p:cNvSpPr>
          <p:nvPr/>
        </p:nvSpPr>
        <p:spPr bwMode="auto">
          <a:xfrm>
            <a:off x="3779838" y="2276475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2</a:t>
            </a:r>
          </a:p>
        </p:txBody>
      </p:sp>
      <p:sp>
        <p:nvSpPr>
          <p:cNvPr id="690189" name="Rectangle 13"/>
          <p:cNvSpPr>
            <a:spLocks noChangeArrowheads="1"/>
          </p:cNvSpPr>
          <p:nvPr/>
        </p:nvSpPr>
        <p:spPr bwMode="auto">
          <a:xfrm>
            <a:off x="3324225" y="3429000"/>
            <a:ext cx="8874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1 0</a:t>
            </a:r>
          </a:p>
        </p:txBody>
      </p:sp>
      <p:sp>
        <p:nvSpPr>
          <p:cNvPr id="690190" name="Line 14"/>
          <p:cNvSpPr>
            <a:spLocks noChangeShapeType="1"/>
          </p:cNvSpPr>
          <p:nvPr/>
        </p:nvSpPr>
        <p:spPr bwMode="auto">
          <a:xfrm>
            <a:off x="3132138" y="4076700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90191" name="Rectangle 15"/>
          <p:cNvSpPr>
            <a:spLocks noChangeArrowheads="1"/>
          </p:cNvSpPr>
          <p:nvPr/>
        </p:nvSpPr>
        <p:spPr bwMode="auto">
          <a:xfrm>
            <a:off x="3779838" y="4095750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690192" name="Rectangle 16"/>
          <p:cNvSpPr>
            <a:spLocks noChangeArrowheads="1"/>
          </p:cNvSpPr>
          <p:nvPr/>
        </p:nvSpPr>
        <p:spPr bwMode="auto">
          <a:xfrm>
            <a:off x="4284663" y="4095750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5</a:t>
            </a:r>
          </a:p>
        </p:txBody>
      </p:sp>
      <p:sp>
        <p:nvSpPr>
          <p:cNvPr id="690193" name="Rectangle 17"/>
          <p:cNvSpPr>
            <a:spLocks noChangeArrowheads="1"/>
          </p:cNvSpPr>
          <p:nvPr/>
        </p:nvSpPr>
        <p:spPr bwMode="auto">
          <a:xfrm>
            <a:off x="4324350" y="2276475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3</a:t>
            </a:r>
          </a:p>
        </p:txBody>
      </p:sp>
      <p:sp>
        <p:nvSpPr>
          <p:cNvPr id="690194" name="Rectangle 18"/>
          <p:cNvSpPr>
            <a:spLocks noChangeArrowheads="1"/>
          </p:cNvSpPr>
          <p:nvPr/>
        </p:nvSpPr>
        <p:spPr bwMode="auto">
          <a:xfrm>
            <a:off x="3829050" y="4581525"/>
            <a:ext cx="8874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1 5</a:t>
            </a:r>
          </a:p>
        </p:txBody>
      </p:sp>
      <p:sp>
        <p:nvSpPr>
          <p:cNvPr id="690195" name="Line 19"/>
          <p:cNvSpPr>
            <a:spLocks noChangeShapeType="1"/>
          </p:cNvSpPr>
          <p:nvPr/>
        </p:nvSpPr>
        <p:spPr bwMode="auto">
          <a:xfrm>
            <a:off x="3132138" y="5300663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90196" name="Rectangle 20"/>
          <p:cNvSpPr>
            <a:spLocks noChangeArrowheads="1"/>
          </p:cNvSpPr>
          <p:nvPr/>
        </p:nvSpPr>
        <p:spPr bwMode="auto">
          <a:xfrm>
            <a:off x="4284663" y="5319713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0</a:t>
            </a:r>
          </a:p>
        </p:txBody>
      </p:sp>
      <p:sp>
        <p:nvSpPr>
          <p:cNvPr id="690197" name="Line 21"/>
          <p:cNvSpPr>
            <a:spLocks noChangeShapeType="1"/>
          </p:cNvSpPr>
          <p:nvPr/>
        </p:nvSpPr>
        <p:spPr bwMode="auto">
          <a:xfrm>
            <a:off x="4860925" y="4437063"/>
            <a:ext cx="719138" cy="0"/>
          </a:xfrm>
          <a:prstGeom prst="line">
            <a:avLst/>
          </a:prstGeom>
          <a:noFill/>
          <a:ln w="38100">
            <a:solidFill>
              <a:srgbClr val="FF3399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90198" name="Rectangle 22"/>
          <p:cNvSpPr>
            <a:spLocks noChangeArrowheads="1"/>
          </p:cNvSpPr>
          <p:nvPr/>
        </p:nvSpPr>
        <p:spPr bwMode="auto">
          <a:xfrm>
            <a:off x="5580063" y="4144963"/>
            <a:ext cx="26638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FF3399"/>
                </a:solidFill>
                <a:ea typeface="楷体_GB2312" pitchFamily="49" charset="-122"/>
              </a:rPr>
              <a:t>15</a:t>
            </a:r>
            <a:r>
              <a:rPr lang="zh-CN" altLang="en-US" sz="3200">
                <a:solidFill>
                  <a:srgbClr val="FF3399"/>
                </a:solidFill>
                <a:ea typeface="楷体_GB2312" pitchFamily="49" charset="-122"/>
              </a:rPr>
              <a:t>个十分之一</a:t>
            </a:r>
          </a:p>
        </p:txBody>
      </p:sp>
      <p:sp>
        <p:nvSpPr>
          <p:cNvPr id="690199" name="Rectangle 23"/>
          <p:cNvSpPr>
            <a:spLocks noChangeArrowheads="1"/>
          </p:cNvSpPr>
          <p:nvPr/>
        </p:nvSpPr>
        <p:spPr bwMode="auto">
          <a:xfrm>
            <a:off x="4140200" y="2276475"/>
            <a:ext cx="322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690200" name="Oval 24"/>
          <p:cNvSpPr>
            <a:spLocks noChangeArrowheads="1"/>
          </p:cNvSpPr>
          <p:nvPr/>
        </p:nvSpPr>
        <p:spPr bwMode="auto">
          <a:xfrm>
            <a:off x="4211638" y="2492375"/>
            <a:ext cx="215900" cy="1152525"/>
          </a:xfrm>
          <a:prstGeom prst="ellipse">
            <a:avLst/>
          </a:prstGeom>
          <a:noFill/>
          <a:ln w="38100" algn="ctr">
            <a:solidFill>
              <a:srgbClr val="FF33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90201" name="Line 25"/>
          <p:cNvSpPr>
            <a:spLocks noChangeShapeType="1"/>
          </p:cNvSpPr>
          <p:nvPr/>
        </p:nvSpPr>
        <p:spPr bwMode="auto">
          <a:xfrm flipH="1">
            <a:off x="4645025" y="2852738"/>
            <a:ext cx="719138" cy="0"/>
          </a:xfrm>
          <a:prstGeom prst="line">
            <a:avLst/>
          </a:prstGeom>
          <a:noFill/>
          <a:ln w="38100">
            <a:solidFill>
              <a:srgbClr val="FF3399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690202" name="AutoShape 26"/>
          <p:cNvSpPr>
            <a:spLocks noChangeArrowheads="1"/>
          </p:cNvSpPr>
          <p:nvPr/>
        </p:nvSpPr>
        <p:spPr bwMode="auto">
          <a:xfrm>
            <a:off x="5364163" y="2133600"/>
            <a:ext cx="3168650" cy="1728788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 algn="ctr">
            <a:solidFill>
              <a:srgbClr val="99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3399"/>
                </a:solidFill>
                <a:ea typeface="楷体_GB2312" pitchFamily="49" charset="-122"/>
              </a:rPr>
              <a:t>只要商的小数点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3399"/>
                </a:solidFill>
                <a:ea typeface="楷体_GB2312" pitchFamily="49" charset="-122"/>
              </a:rPr>
              <a:t>与被除数的小数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3399"/>
                </a:solidFill>
                <a:ea typeface="楷体_GB2312" pitchFamily="49" charset="-122"/>
              </a:rPr>
              <a:t>点对齐就行了。</a:t>
            </a:r>
          </a:p>
        </p:txBody>
      </p:sp>
    </p:spTree>
    <p:extLst>
      <p:ext uri="{BB962C8B-B14F-4D97-AF65-F5344CB8AC3E}">
        <p14:creationId xmlns:p14="http://schemas.microsoft.com/office/powerpoint/2010/main" val="25313030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90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9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90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90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690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9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690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690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9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9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690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69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69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69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500"/>
                                        <p:tgtEl>
                                          <p:spTgt spid="69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9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9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69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8" dur="500"/>
                                        <p:tgtEl>
                                          <p:spTgt spid="69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9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6" dur="500"/>
                                        <p:tgtEl>
                                          <p:spTgt spid="69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69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6901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6901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0" dur="2000"/>
                                        <p:tgtEl>
                                          <p:spTgt spid="69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90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90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90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90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9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90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9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9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0181" grpId="0"/>
      <p:bldP spid="690182" grpId="0"/>
      <p:bldP spid="690186" grpId="0"/>
      <p:bldP spid="690187" grpId="0"/>
      <p:bldP spid="690187" grpId="1"/>
      <p:bldP spid="690188" grpId="0"/>
      <p:bldP spid="690189" grpId="0"/>
      <p:bldP spid="690190" grpId="0" animBg="1"/>
      <p:bldP spid="690191" grpId="0"/>
      <p:bldP spid="690192" grpId="0"/>
      <p:bldP spid="690193" grpId="0"/>
      <p:bldP spid="690194" grpId="0"/>
      <p:bldP spid="690195" grpId="0" animBg="1"/>
      <p:bldP spid="690196" grpId="0"/>
      <p:bldP spid="690197" grpId="0" animBg="1"/>
      <p:bldP spid="690198" grpId="0"/>
      <p:bldP spid="690199" grpId="0"/>
      <p:bldP spid="690199" grpId="1"/>
      <p:bldP spid="690200" grpId="0" animBg="1"/>
      <p:bldP spid="690201" grpId="0" animBg="1"/>
      <p:bldP spid="69020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01" name="Text Box 5"/>
          <p:cNvSpPr txBox="1">
            <a:spLocks noChangeArrowheads="1"/>
          </p:cNvSpPr>
          <p:nvPr/>
        </p:nvSpPr>
        <p:spPr bwMode="auto">
          <a:xfrm>
            <a:off x="900113" y="1412875"/>
            <a:ext cx="61579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FF3300"/>
                </a:solidFill>
              </a:rPr>
              <a:t>12.9 ÷6</a:t>
            </a:r>
            <a:r>
              <a:rPr lang="en-US" altLang="zh-CN" sz="3600" b="1">
                <a:solidFill>
                  <a:srgbClr val="FF3300"/>
                </a:solidFill>
                <a:ea typeface="楷体_GB2312" pitchFamily="49" charset="-122"/>
              </a:rPr>
              <a:t>=</a:t>
            </a:r>
            <a:r>
              <a:rPr lang="en-US" altLang="zh-CN" sz="3600" b="1" u="sng">
                <a:solidFill>
                  <a:srgbClr val="FF3300"/>
                </a:solidFill>
                <a:ea typeface="楷体_GB2312" pitchFamily="49" charset="-122"/>
              </a:rPr>
              <a:t>        </a:t>
            </a:r>
            <a:r>
              <a:rPr lang="zh-CN" altLang="en-US" sz="3600" b="1">
                <a:solidFill>
                  <a:srgbClr val="FF3300"/>
                </a:solidFill>
                <a:ea typeface="楷体_GB2312" pitchFamily="49" charset="-122"/>
              </a:rPr>
              <a:t>（元）</a:t>
            </a:r>
          </a:p>
        </p:txBody>
      </p:sp>
      <p:sp>
        <p:nvSpPr>
          <p:cNvPr id="720902" name="Rectangle 6"/>
          <p:cNvSpPr>
            <a:spLocks noChangeArrowheads="1"/>
          </p:cNvSpPr>
          <p:nvPr/>
        </p:nvSpPr>
        <p:spPr bwMode="auto">
          <a:xfrm>
            <a:off x="1881188" y="2865438"/>
            <a:ext cx="15938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      . 9</a:t>
            </a:r>
          </a:p>
        </p:txBody>
      </p:sp>
      <p:grpSp>
        <p:nvGrpSpPr>
          <p:cNvPr id="720903" name="Group 7"/>
          <p:cNvGrpSpPr>
            <a:grpSpLocks/>
          </p:cNvGrpSpPr>
          <p:nvPr/>
        </p:nvGrpSpPr>
        <p:grpSpPr bwMode="auto">
          <a:xfrm>
            <a:off x="2011363" y="2914650"/>
            <a:ext cx="2128837" cy="504825"/>
            <a:chOff x="2245" y="1706"/>
            <a:chExt cx="953" cy="318"/>
          </a:xfrm>
        </p:grpSpPr>
        <p:sp>
          <p:nvSpPr>
            <p:cNvPr id="720904" name="Line 8"/>
            <p:cNvSpPr>
              <a:spLocks noChangeShapeType="1"/>
            </p:cNvSpPr>
            <p:nvPr/>
          </p:nvSpPr>
          <p:spPr bwMode="auto">
            <a:xfrm>
              <a:off x="2336" y="1706"/>
              <a:ext cx="86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720905" name="Freeform 9"/>
            <p:cNvSpPr>
              <a:spLocks/>
            </p:cNvSpPr>
            <p:nvPr/>
          </p:nvSpPr>
          <p:spPr bwMode="auto">
            <a:xfrm>
              <a:off x="2245" y="1706"/>
              <a:ext cx="106" cy="318"/>
            </a:xfrm>
            <a:custGeom>
              <a:avLst/>
              <a:gdLst>
                <a:gd name="T0" fmla="*/ 91 w 106"/>
                <a:gd name="T1" fmla="*/ 0 h 318"/>
                <a:gd name="T2" fmla="*/ 91 w 106"/>
                <a:gd name="T3" fmla="*/ 227 h 318"/>
                <a:gd name="T4" fmla="*/ 0 w 106"/>
                <a:gd name="T5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" h="318">
                  <a:moveTo>
                    <a:pt x="91" y="0"/>
                  </a:moveTo>
                  <a:cubicBezTo>
                    <a:pt x="98" y="87"/>
                    <a:pt x="106" y="174"/>
                    <a:pt x="91" y="227"/>
                  </a:cubicBezTo>
                  <a:cubicBezTo>
                    <a:pt x="76" y="280"/>
                    <a:pt x="23" y="303"/>
                    <a:pt x="0" y="318"/>
                  </a:cubicBez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CC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3600" b="1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720906" name="Rectangle 10"/>
          <p:cNvSpPr>
            <a:spLocks noChangeArrowheads="1"/>
          </p:cNvSpPr>
          <p:nvPr/>
        </p:nvSpPr>
        <p:spPr bwMode="auto">
          <a:xfrm>
            <a:off x="1620838" y="2862263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6</a:t>
            </a:r>
          </a:p>
        </p:txBody>
      </p:sp>
      <p:sp>
        <p:nvSpPr>
          <p:cNvPr id="720907" name="Rectangle 11"/>
          <p:cNvSpPr>
            <a:spLocks noChangeArrowheads="1"/>
          </p:cNvSpPr>
          <p:nvPr/>
        </p:nvSpPr>
        <p:spPr bwMode="auto">
          <a:xfrm>
            <a:off x="2198688" y="2862263"/>
            <a:ext cx="746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12</a:t>
            </a:r>
          </a:p>
        </p:txBody>
      </p:sp>
      <p:sp>
        <p:nvSpPr>
          <p:cNvPr id="720908" name="Rectangle 12"/>
          <p:cNvSpPr>
            <a:spLocks noChangeArrowheads="1"/>
          </p:cNvSpPr>
          <p:nvPr/>
        </p:nvSpPr>
        <p:spPr bwMode="auto">
          <a:xfrm>
            <a:off x="2452688" y="2266950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6600FF"/>
                </a:solidFill>
                <a:ea typeface="楷体_GB2312" pitchFamily="49" charset="-122"/>
              </a:rPr>
              <a:t>2</a:t>
            </a:r>
          </a:p>
        </p:txBody>
      </p:sp>
      <p:sp>
        <p:nvSpPr>
          <p:cNvPr id="720909" name="Rectangle 13"/>
          <p:cNvSpPr>
            <a:spLocks noChangeArrowheads="1"/>
          </p:cNvSpPr>
          <p:nvPr/>
        </p:nvSpPr>
        <p:spPr bwMode="auto">
          <a:xfrm>
            <a:off x="2197100" y="3419475"/>
            <a:ext cx="746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12</a:t>
            </a:r>
          </a:p>
        </p:txBody>
      </p:sp>
      <p:sp>
        <p:nvSpPr>
          <p:cNvPr id="720910" name="Line 14"/>
          <p:cNvSpPr>
            <a:spLocks noChangeShapeType="1"/>
          </p:cNvSpPr>
          <p:nvPr/>
        </p:nvSpPr>
        <p:spPr bwMode="auto">
          <a:xfrm>
            <a:off x="2155825" y="4067175"/>
            <a:ext cx="198437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20911" name="Rectangle 15"/>
          <p:cNvSpPr>
            <a:spLocks noChangeArrowheads="1"/>
          </p:cNvSpPr>
          <p:nvPr/>
        </p:nvSpPr>
        <p:spPr bwMode="auto">
          <a:xfrm>
            <a:off x="3027363" y="2286000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720912" name="Rectangle 16"/>
          <p:cNvSpPr>
            <a:spLocks noChangeArrowheads="1"/>
          </p:cNvSpPr>
          <p:nvPr/>
        </p:nvSpPr>
        <p:spPr bwMode="auto">
          <a:xfrm>
            <a:off x="3059113" y="4086225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9</a:t>
            </a:r>
          </a:p>
        </p:txBody>
      </p:sp>
      <p:sp>
        <p:nvSpPr>
          <p:cNvPr id="720913" name="Rectangle 17"/>
          <p:cNvSpPr>
            <a:spLocks noChangeArrowheads="1"/>
          </p:cNvSpPr>
          <p:nvPr/>
        </p:nvSpPr>
        <p:spPr bwMode="auto">
          <a:xfrm>
            <a:off x="2771775" y="2266950"/>
            <a:ext cx="3222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720914" name="Rectangle 18"/>
          <p:cNvSpPr>
            <a:spLocks noChangeArrowheads="1"/>
          </p:cNvSpPr>
          <p:nvPr/>
        </p:nvSpPr>
        <p:spPr bwMode="auto">
          <a:xfrm>
            <a:off x="2197100" y="2862263"/>
            <a:ext cx="7461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12</a:t>
            </a:r>
          </a:p>
        </p:txBody>
      </p:sp>
      <p:sp>
        <p:nvSpPr>
          <p:cNvPr id="720915" name="Rectangle 19"/>
          <p:cNvSpPr>
            <a:spLocks noChangeArrowheads="1"/>
          </p:cNvSpPr>
          <p:nvPr/>
        </p:nvSpPr>
        <p:spPr bwMode="auto">
          <a:xfrm>
            <a:off x="3132138" y="1420813"/>
            <a:ext cx="1169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2.15</a:t>
            </a:r>
          </a:p>
        </p:txBody>
      </p:sp>
      <p:sp>
        <p:nvSpPr>
          <p:cNvPr id="720916" name="Rectangle 20"/>
          <p:cNvSpPr>
            <a:spLocks noChangeArrowheads="1"/>
          </p:cNvSpPr>
          <p:nvPr/>
        </p:nvSpPr>
        <p:spPr bwMode="auto">
          <a:xfrm>
            <a:off x="3492500" y="2860675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FF9900"/>
                </a:solidFill>
                <a:ea typeface="楷体_GB2312" pitchFamily="49" charset="-122"/>
              </a:rPr>
              <a:t>0</a:t>
            </a:r>
          </a:p>
        </p:txBody>
      </p:sp>
      <p:sp>
        <p:nvSpPr>
          <p:cNvPr id="720917" name="Rectangle 21"/>
          <p:cNvSpPr>
            <a:spLocks noChangeArrowheads="1"/>
          </p:cNvSpPr>
          <p:nvPr/>
        </p:nvSpPr>
        <p:spPr bwMode="auto">
          <a:xfrm>
            <a:off x="3490913" y="2266950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5</a:t>
            </a:r>
          </a:p>
        </p:txBody>
      </p:sp>
      <p:sp>
        <p:nvSpPr>
          <p:cNvPr id="720918" name="Rectangle 22"/>
          <p:cNvSpPr>
            <a:spLocks noChangeArrowheads="1"/>
          </p:cNvSpPr>
          <p:nvPr/>
        </p:nvSpPr>
        <p:spPr bwMode="auto">
          <a:xfrm>
            <a:off x="3060700" y="4570413"/>
            <a:ext cx="6048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6 </a:t>
            </a:r>
          </a:p>
        </p:txBody>
      </p:sp>
      <p:sp>
        <p:nvSpPr>
          <p:cNvPr id="720919" name="Line 23"/>
          <p:cNvSpPr>
            <a:spLocks noChangeShapeType="1"/>
          </p:cNvSpPr>
          <p:nvPr/>
        </p:nvSpPr>
        <p:spPr bwMode="auto">
          <a:xfrm>
            <a:off x="2555875" y="5219700"/>
            <a:ext cx="15843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20920" name="Rectangle 24"/>
          <p:cNvSpPr>
            <a:spLocks noChangeArrowheads="1"/>
          </p:cNvSpPr>
          <p:nvPr/>
        </p:nvSpPr>
        <p:spPr bwMode="auto">
          <a:xfrm>
            <a:off x="3490913" y="6156325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0</a:t>
            </a:r>
          </a:p>
        </p:txBody>
      </p:sp>
      <p:sp>
        <p:nvSpPr>
          <p:cNvPr id="720922" name="Oval 26"/>
          <p:cNvSpPr>
            <a:spLocks noChangeArrowheads="1"/>
          </p:cNvSpPr>
          <p:nvPr/>
        </p:nvSpPr>
        <p:spPr bwMode="auto">
          <a:xfrm>
            <a:off x="1117600" y="620713"/>
            <a:ext cx="1798638" cy="792162"/>
          </a:xfrm>
          <a:prstGeom prst="ellipse">
            <a:avLst/>
          </a:prstGeom>
          <a:solidFill>
            <a:srgbClr val="66CCFF"/>
          </a:solidFill>
          <a:ln w="9525" algn="ctr">
            <a:solidFill>
              <a:srgbClr val="D6009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20923" name="Rectangle 27"/>
          <p:cNvSpPr>
            <a:spLocks noChangeArrowheads="1"/>
          </p:cNvSpPr>
          <p:nvPr/>
        </p:nvSpPr>
        <p:spPr bwMode="auto">
          <a:xfrm>
            <a:off x="468313" y="700088"/>
            <a:ext cx="6696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altLang="zh-CN" sz="3600">
                <a:solidFill>
                  <a:srgbClr val="FFFFFF"/>
                </a:solidFill>
                <a:ea typeface="楷体_GB2312" pitchFamily="49" charset="-122"/>
              </a:rPr>
              <a:t>     </a:t>
            </a:r>
            <a:r>
              <a:rPr lang="zh-CN" altLang="en-US" sz="3600">
                <a:solidFill>
                  <a:srgbClr val="FFFFFF"/>
                </a:solidFill>
                <a:ea typeface="楷体_GB2312" pitchFamily="49" charset="-122"/>
              </a:rPr>
              <a:t>乙商店：</a:t>
            </a:r>
          </a:p>
        </p:txBody>
      </p:sp>
      <p:sp>
        <p:nvSpPr>
          <p:cNvPr id="720924" name="Rectangle 28"/>
          <p:cNvSpPr>
            <a:spLocks noChangeArrowheads="1"/>
          </p:cNvSpPr>
          <p:nvPr/>
        </p:nvSpPr>
        <p:spPr bwMode="auto">
          <a:xfrm>
            <a:off x="3060700" y="5219700"/>
            <a:ext cx="6048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3 </a:t>
            </a:r>
          </a:p>
        </p:txBody>
      </p:sp>
      <p:sp>
        <p:nvSpPr>
          <p:cNvPr id="720925" name="Rectangle 29"/>
          <p:cNvSpPr>
            <a:spLocks noChangeArrowheads="1"/>
          </p:cNvSpPr>
          <p:nvPr/>
        </p:nvSpPr>
        <p:spPr bwMode="auto">
          <a:xfrm>
            <a:off x="3065463" y="5651500"/>
            <a:ext cx="88741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0000FF"/>
                </a:solidFill>
                <a:ea typeface="楷体_GB2312" pitchFamily="49" charset="-122"/>
              </a:rPr>
              <a:t>3 0</a:t>
            </a:r>
          </a:p>
        </p:txBody>
      </p:sp>
      <p:sp>
        <p:nvSpPr>
          <p:cNvPr id="720926" name="Line 30"/>
          <p:cNvSpPr>
            <a:spLocks noChangeShapeType="1"/>
          </p:cNvSpPr>
          <p:nvPr/>
        </p:nvSpPr>
        <p:spPr bwMode="auto">
          <a:xfrm>
            <a:off x="2771775" y="6227763"/>
            <a:ext cx="14097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3600" b="1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720931" name="Rectangle 35"/>
          <p:cNvSpPr>
            <a:spLocks noChangeArrowheads="1"/>
          </p:cNvSpPr>
          <p:nvPr/>
        </p:nvSpPr>
        <p:spPr bwMode="auto">
          <a:xfrm>
            <a:off x="4211638" y="2636838"/>
            <a:ext cx="4752975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>
                <a:solidFill>
                  <a:srgbClr val="000000"/>
                </a:solidFill>
                <a:ea typeface="楷体_GB2312" pitchFamily="49" charset="-122"/>
              </a:rPr>
              <a:t>当除到小数部分还有余数的时候，可以在余数的末尾</a:t>
            </a:r>
            <a:r>
              <a:rPr lang="zh-CN" altLang="en-US" sz="3600">
                <a:solidFill>
                  <a:srgbClr val="FF9900"/>
                </a:solidFill>
                <a:ea typeface="楷体_GB2312" pitchFamily="49" charset="-122"/>
              </a:rPr>
              <a:t>补“</a:t>
            </a:r>
            <a:r>
              <a:rPr lang="en-US" altLang="zh-CN" sz="3600">
                <a:solidFill>
                  <a:srgbClr val="FF9900"/>
                </a:solidFill>
                <a:ea typeface="楷体_GB2312" pitchFamily="49" charset="-122"/>
              </a:rPr>
              <a:t>0”</a:t>
            </a:r>
            <a:r>
              <a:rPr lang="zh-CN" altLang="en-US" sz="3600">
                <a:solidFill>
                  <a:srgbClr val="000000"/>
                </a:solidFill>
                <a:ea typeface="楷体_GB2312" pitchFamily="49" charset="-122"/>
              </a:rPr>
              <a:t>，然后再继续除。因为小数的末尾添</a:t>
            </a:r>
            <a:r>
              <a:rPr lang="en-US" altLang="zh-CN" sz="3600">
                <a:solidFill>
                  <a:srgbClr val="000000"/>
                </a:solidFill>
                <a:ea typeface="楷体_GB2312" pitchFamily="49" charset="-122"/>
              </a:rPr>
              <a:t>0</a:t>
            </a:r>
            <a:r>
              <a:rPr lang="zh-CN" altLang="en-US" sz="3600">
                <a:solidFill>
                  <a:srgbClr val="000000"/>
                </a:solidFill>
                <a:ea typeface="楷体_GB2312" pitchFamily="49" charset="-122"/>
              </a:rPr>
              <a:t>或者去掉</a:t>
            </a:r>
            <a:r>
              <a:rPr lang="en-US" altLang="zh-CN" sz="3600">
                <a:solidFill>
                  <a:srgbClr val="000000"/>
                </a:solidFill>
                <a:ea typeface="楷体_GB2312" pitchFamily="49" charset="-122"/>
              </a:rPr>
              <a:t>0</a:t>
            </a:r>
            <a:r>
              <a:rPr lang="zh-CN" altLang="en-US" sz="3600">
                <a:solidFill>
                  <a:srgbClr val="000000"/>
                </a:solidFill>
                <a:ea typeface="楷体_GB2312" pitchFamily="49" charset="-122"/>
              </a:rPr>
              <a:t>，小数的大小不变。</a:t>
            </a:r>
            <a:r>
              <a:rPr lang="zh-CN" altLang="en-US" sz="3600" b="1">
                <a:solidFill>
                  <a:srgbClr val="000000"/>
                </a:solidFill>
                <a:ea typeface="楷体_GB2312" pitchFamily="49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04442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09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720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9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7209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7209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720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9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720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720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2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2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7209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72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8" dur="500"/>
                                        <p:tgtEl>
                                          <p:spTgt spid="72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2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7209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3399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7209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7209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720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7209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7209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2" dur="500"/>
                                        <p:tgtEl>
                                          <p:spTgt spid="72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500"/>
                                        <p:tgtEl>
                                          <p:spTgt spid="72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2" dur="500"/>
                                        <p:tgtEl>
                                          <p:spTgt spid="72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2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1" dur="500"/>
                                        <p:tgtEl>
                                          <p:spTgt spid="72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4798E-6 L 2.5E-6 0.34497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720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500"/>
                                        <p:tgtEl>
                                          <p:spTgt spid="72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6" dur="500"/>
                                        <p:tgtEl>
                                          <p:spTgt spid="720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20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4" dur="500"/>
                                        <p:tgtEl>
                                          <p:spTgt spid="720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20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20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209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2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0"/>
                                        <p:tgtEl>
                                          <p:spTgt spid="720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901" grpId="0"/>
      <p:bldP spid="720901" grpId="1"/>
      <p:bldP spid="720902" grpId="0"/>
      <p:bldP spid="720906" grpId="0"/>
      <p:bldP spid="720907" grpId="0"/>
      <p:bldP spid="720907" grpId="1"/>
      <p:bldP spid="720908" grpId="0"/>
      <p:bldP spid="720909" grpId="0"/>
      <p:bldP spid="720910" grpId="0" animBg="1"/>
      <p:bldP spid="720911" grpId="0"/>
      <p:bldP spid="720912" grpId="0"/>
      <p:bldP spid="720913" grpId="0"/>
      <p:bldP spid="720913" grpId="1"/>
      <p:bldP spid="720914" grpId="0"/>
      <p:bldP spid="720915" grpId="0"/>
      <p:bldP spid="720916" grpId="0"/>
      <p:bldP spid="720916" grpId="1"/>
      <p:bldP spid="720917" grpId="0"/>
      <p:bldP spid="720918" grpId="0"/>
      <p:bldP spid="720919" grpId="0" animBg="1"/>
      <p:bldP spid="720920" grpId="0"/>
      <p:bldP spid="720924" grpId="0"/>
      <p:bldP spid="720925" grpId="0"/>
      <p:bldP spid="720926" grpId="0" animBg="1"/>
      <p:bldP spid="720931" grpId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888</Words>
  <Application>Microsoft Office PowerPoint</Application>
  <PresentationFormat>全屏显示(4:3)</PresentationFormat>
  <Paragraphs>163</Paragraphs>
  <Slides>25</Slides>
  <Notes>5</Notes>
  <HiddenSlides>0</HiddenSlides>
  <MMClips>1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5" baseType="lpstr">
      <vt:lpstr>方正舒体</vt:lpstr>
      <vt:lpstr>华文彩云</vt:lpstr>
      <vt:lpstr>华文新魏</vt:lpstr>
      <vt:lpstr>楷体_GB2312</vt:lpstr>
      <vt:lpstr>宋体</vt:lpstr>
      <vt:lpstr>微软雅黑</vt:lpstr>
      <vt:lpstr>Arial</vt:lpstr>
      <vt:lpstr>Calibri</vt:lpstr>
      <vt:lpstr>Times New Roman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dc:description>第一PPT模板网-WWW.1PPT.COM_x000d_
</dc:description>
  <cp:lastModifiedBy>tw</cp:lastModifiedBy>
  <cp:revision>2</cp:revision>
  <dcterms:created xsi:type="dcterms:W3CDTF">2015-05-04T03:23:14Z</dcterms:created>
  <dcterms:modified xsi:type="dcterms:W3CDTF">2017-08-30T09:03:04Z</dcterms:modified>
  <cp:category>第一PPT模板网-WWW.1PPT.COM</cp:category>
</cp:coreProperties>
</file>