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79" r:id="rId2"/>
    <p:sldId id="321" r:id="rId3"/>
    <p:sldId id="280" r:id="rId4"/>
    <p:sldId id="322" r:id="rId5"/>
    <p:sldId id="324" r:id="rId6"/>
    <p:sldId id="323" r:id="rId7"/>
    <p:sldId id="283" r:id="rId8"/>
    <p:sldId id="305" r:id="rId9"/>
    <p:sldId id="284" r:id="rId10"/>
    <p:sldId id="286" r:id="rId11"/>
    <p:sldId id="287" r:id="rId12"/>
    <p:sldId id="325" r:id="rId13"/>
    <p:sldId id="288" r:id="rId14"/>
    <p:sldId id="290" r:id="rId15"/>
    <p:sldId id="281" r:id="rId16"/>
    <p:sldId id="326" r:id="rId17"/>
    <p:sldId id="327" r:id="rId18"/>
    <p:sldId id="306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CC00CC"/>
    <a:srgbClr val="FF3399"/>
    <a:srgbClr val="0000FF"/>
    <a:srgbClr val="FF0000"/>
    <a:srgbClr val="008000"/>
    <a:srgbClr val="3333FF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30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z="120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endParaRPr lang="zh-CN" altLang="en-US" sz="1200" strike="noStrike" noProof="1"/>
          </a:p>
        </p:txBody>
      </p:sp>
      <p:sp>
        <p:nvSpPr>
          <p:cNvPr id="3076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sz="120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altLang="zh-CN" sz="120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pPr lvl="0" algn="r" fontAlgn="base"/>
              <a:t>‹#›</a:t>
            </a:fld>
            <a:endParaRPr lang="zh-CN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049" descr="a8ab0f64e10974dea0988d47e92c83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06425"/>
            <a:ext cx="9140825" cy="6240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 2050"/>
          <p:cNvSpPr>
            <a:spLocks noGrp="1"/>
          </p:cNvSpPr>
          <p:nvPr>
            <p:ph type="ctrTitle" sz="quarter"/>
          </p:nvPr>
        </p:nvSpPr>
        <p:spPr>
          <a:xfrm>
            <a:off x="612775" y="1557338"/>
            <a:ext cx="7772400" cy="1223962"/>
          </a:xfrm>
          <a:prstGeom prst="rect">
            <a:avLst/>
          </a:prstGeom>
          <a:solidFill>
            <a:schemeClr val="bg1">
              <a:alpha val="20000"/>
            </a:schemeClr>
          </a:solidFill>
          <a:ln w="9525">
            <a:noFill/>
          </a:ln>
        </p:spPr>
        <p:txBody>
          <a:bodyPr anchor="ctr"/>
          <a:lstStyle>
            <a:lvl1pPr lvl="0" algn="ctr">
              <a:defRPr sz="3200" b="0" kern="1200">
                <a:solidFill>
                  <a:srgbClr val="7CA4BA"/>
                </a:solidFill>
              </a:defRPr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2052" name="副标题 2051"/>
          <p:cNvSpPr>
            <a:spLocks noGrp="1"/>
          </p:cNvSpPr>
          <p:nvPr>
            <p:ph type="subTitle" sz="quarter" idx="1"/>
          </p:nvPr>
        </p:nvSpPr>
        <p:spPr>
          <a:xfrm>
            <a:off x="1331913" y="2781300"/>
            <a:ext cx="6400800" cy="1198563"/>
          </a:xfrm>
          <a:prstGeom prst="rect">
            <a:avLst/>
          </a:prstGeom>
          <a:solidFill>
            <a:schemeClr val="bg1">
              <a:alpha val="20000"/>
            </a:schemeClr>
          </a:solidFill>
          <a:ln w="9525">
            <a:noFill/>
          </a:ln>
        </p:spPr>
        <p:txBody>
          <a:bodyPr anchor="t"/>
          <a:lstStyle>
            <a:lvl1pPr marL="0" lvl="0" indent="0" algn="ctr">
              <a:buNone/>
              <a:defRPr sz="1800" kern="1200">
                <a:solidFill>
                  <a:srgbClr val="7CA4BA"/>
                </a:solidFill>
              </a:defRPr>
            </a:lvl1pPr>
            <a:lvl2pPr marL="457200" lvl="1" indent="-457200" algn="ctr">
              <a:buNone/>
              <a:defRPr sz="1800" kern="1200">
                <a:solidFill>
                  <a:srgbClr val="7CA4BA"/>
                </a:solidFill>
              </a:defRPr>
            </a:lvl2pPr>
            <a:lvl3pPr marL="914400" lvl="2" indent="-914400" algn="ctr">
              <a:buNone/>
              <a:defRPr sz="1800" kern="1200">
                <a:solidFill>
                  <a:srgbClr val="7CA4BA"/>
                </a:solidFill>
              </a:defRPr>
            </a:lvl3pPr>
            <a:lvl4pPr marL="1371600" lvl="3" indent="-1371600" algn="ctr">
              <a:buNone/>
              <a:defRPr sz="1800" kern="1200">
                <a:solidFill>
                  <a:srgbClr val="7CA4BA"/>
                </a:solidFill>
              </a:defRPr>
            </a:lvl4pPr>
            <a:lvl5pPr marL="1828800" lvl="4" indent="-1828800" algn="ctr">
              <a:buNone/>
              <a:defRPr sz="1800" kern="1200">
                <a:solidFill>
                  <a:srgbClr val="7CA4BA"/>
                </a:solidFill>
              </a:defRPr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>
    <p:fade thruBlk="1"/>
  </p:transition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25" descr="8a44f4a30fbe060e567739157c5baa9a"/>
          <p:cNvPicPr>
            <a:picLocks noChangeAspect="1"/>
          </p:cNvPicPr>
          <p:nvPr/>
        </p:nvPicPr>
        <p:blipFill>
          <a:blip r:embed="rId14" cstate="print">
            <a:lum bright="70001" contrast="-70000"/>
          </a:blip>
          <a:stretch>
            <a:fillRect/>
          </a:stretch>
        </p:blipFill>
        <p:spPr>
          <a:xfrm>
            <a:off x="1588" y="1125538"/>
            <a:ext cx="9142412" cy="57134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标题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/>
              <a:t>单击此处编辑母版标题样式</a:t>
            </a:r>
          </a:p>
        </p:txBody>
      </p:sp>
      <p:sp>
        <p:nvSpPr>
          <p:cNvPr id="1028" name="文本占位符 1027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/>
              <a:t>单击此处编辑母版文本样式</a:t>
            </a:r>
          </a:p>
          <a:p>
            <a:pPr lvl="1" indent="-285750"/>
            <a:r>
              <a:rPr lang="zh-CN" altLang="en-US"/>
              <a:t>第二级</a:t>
            </a:r>
          </a:p>
          <a:p>
            <a:pPr lvl="2" indent="-228600"/>
            <a:r>
              <a:rPr lang="zh-CN" altLang="en-US"/>
              <a:t>第三级</a:t>
            </a:r>
          </a:p>
          <a:p>
            <a:pPr lvl="3" indent="-228600"/>
            <a:r>
              <a:rPr lang="zh-CN" altLang="en-US"/>
              <a:t>第四级</a:t>
            </a:r>
          </a:p>
          <a:p>
            <a:pPr lvl="4" indent="-228600"/>
            <a:r>
              <a:rPr lang="zh-CN" altLang="en-US"/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1" i="0" u="none" kern="1200" baseline="0">
          <a:solidFill>
            <a:srgbClr val="7CA4BA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8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rgbClr val="7CA4BA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slideLayout" Target="../slideLayouts/slideLayout7.xml"/><Relationship Id="rId7" Type="http://schemas.microsoft.com/office/2007/relationships/media" Target="ppt/media/media1.mp3" TargetMode="External"/><Relationship Id="rId2" Type="http://schemas.openxmlformats.org/officeDocument/2006/relationships/audio" Target="ppt\media\media1.mp3" TargetMode="External"/><Relationship Id="rId1" Type="http://schemas.openxmlformats.org/officeDocument/2006/relationships/audio" Target="file:///G:\&#33891;&#25991;&#21326;%20-%20&#26149;&#22825;&#30340;&#25925;&#20107;%20(Story%20Of%20The%20Spring).mp3" TargetMode="External"/><Relationship Id="rId6" Type="http://schemas.openxmlformats.org/officeDocument/2006/relationships/image" Target="NULL"/><Relationship Id="rId5" Type="http://schemas.microsoft.com/office/2007/relationships/media" Target="file:///G:\&#33891;&#25991;&#21326;%20-%20&#26149;&#22825;&#30340;&#25925;&#20107;%20(Story%20Of%20The%20Spring).mp3" TargetMode="External"/><Relationship Id="rId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矩形 4099"/>
          <p:cNvSpPr>
            <a:spLocks noRot="1"/>
          </p:cNvSpPr>
          <p:nvPr/>
        </p:nvSpPr>
        <p:spPr>
          <a:xfrm>
            <a:off x="457200" y="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endParaRPr lang="zh-CN" altLang="en-US" sz="3200" b="1">
              <a:solidFill>
                <a:srgbClr val="7CA4BA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27125" y="1070610"/>
            <a:ext cx="6583679" cy="82296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 fontAlgn="base"/>
            <a:r>
              <a:rPr lang="zh-CN" altLang="en-US" sz="4800" b="1" strike="noStrike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这儿，原来是一座村庄</a:t>
            </a:r>
          </a:p>
        </p:txBody>
      </p:sp>
      <p:pic>
        <p:nvPicPr>
          <p:cNvPr id="3" name="图片 2" descr="4ae5369bt95416ab4dbcf&amp;69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6795" y="2155825"/>
            <a:ext cx="7202805" cy="3747135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0241"/>
          <p:cNvSpPr>
            <a:spLocks noGrp="1"/>
          </p:cNvSpPr>
          <p:nvPr>
            <p:ph type="title"/>
          </p:nvPr>
        </p:nvSpPr>
        <p:spPr>
          <a:xfrm>
            <a:off x="990600" y="749300"/>
            <a:ext cx="6096000" cy="1219200"/>
          </a:xfrm>
        </p:spPr>
        <p:txBody>
          <a:bodyPr anchor="ctr"/>
          <a:lstStyle/>
          <a:p>
            <a:r>
              <a:rPr lang="en-US" altLang="zh-CN" sz="2800" b="0" dirty="0">
                <a:solidFill>
                  <a:srgbClr val="0000FF"/>
                </a:solidFill>
              </a:rPr>
              <a:t>4.</a:t>
            </a:r>
            <a:r>
              <a:rPr lang="zh-CN" altLang="en-US" sz="2800" b="0" dirty="0">
                <a:solidFill>
                  <a:srgbClr val="0000FF"/>
                </a:solidFill>
              </a:rPr>
              <a:t>第</a:t>
            </a:r>
            <a:r>
              <a:rPr lang="en-US" altLang="zh-CN" sz="2800" b="0" dirty="0">
                <a:solidFill>
                  <a:srgbClr val="0000FF"/>
                </a:solidFill>
              </a:rPr>
              <a:t>2</a:t>
            </a:r>
            <a:r>
              <a:rPr lang="zh-CN" altLang="en-US" sz="2800" b="0" dirty="0">
                <a:solidFill>
                  <a:srgbClr val="0000FF"/>
                </a:solidFill>
              </a:rPr>
              <a:t>节中的省略号后面省略了什么内容？这个省略号起到了什么作用？</a:t>
            </a:r>
          </a:p>
        </p:txBody>
      </p:sp>
      <p:sp>
        <p:nvSpPr>
          <p:cNvPr id="10243" name="内容占位符 10242"/>
          <p:cNvSpPr>
            <a:spLocks noGrp="1"/>
          </p:cNvSpPr>
          <p:nvPr>
            <p:ph idx="1"/>
          </p:nvPr>
        </p:nvSpPr>
        <p:spPr>
          <a:xfrm>
            <a:off x="1311275" y="2779713"/>
            <a:ext cx="6365875" cy="3051175"/>
          </a:xfrm>
        </p:spPr>
        <p:txBody>
          <a:bodyPr anchor="t"/>
          <a:lstStyle/>
          <a:p>
            <a:r>
              <a:rPr lang="zh-CN" altLang="en-US" b="1" dirty="0">
                <a:solidFill>
                  <a:srgbClr val="FF00FF"/>
                </a:solidFill>
              </a:rPr>
              <a:t>省略的内容：</a:t>
            </a:r>
          </a:p>
          <a:p>
            <a:r>
              <a:rPr lang="zh-CN" altLang="en-US" b="1" dirty="0">
                <a:solidFill>
                  <a:srgbClr val="008000"/>
                </a:solidFill>
              </a:rPr>
              <a:t>当时村庄贫穷落后的面貌。</a:t>
            </a:r>
          </a:p>
          <a:p>
            <a:r>
              <a:rPr lang="zh-CN" altLang="en-US" b="1" dirty="0">
                <a:solidFill>
                  <a:srgbClr val="FF00FF"/>
                </a:solidFill>
              </a:rPr>
              <a:t>省略号的作用：</a:t>
            </a:r>
          </a:p>
          <a:p>
            <a:r>
              <a:rPr lang="zh-CN" altLang="en-US" b="1" dirty="0">
                <a:solidFill>
                  <a:srgbClr val="008000"/>
                </a:solidFill>
              </a:rPr>
              <a:t>体现了人们对贫困生活的无奈。</a:t>
            </a:r>
          </a:p>
        </p:txBody>
      </p:sp>
      <p:pic>
        <p:nvPicPr>
          <p:cNvPr id="11267" name="图片 10243" descr="xxyw5apage340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1828800"/>
            <a:ext cx="1524000" cy="205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1265"/>
          <p:cNvSpPr>
            <a:spLocks noGrp="1"/>
          </p:cNvSpPr>
          <p:nvPr>
            <p:ph type="title"/>
          </p:nvPr>
        </p:nvSpPr>
        <p:spPr>
          <a:xfrm>
            <a:off x="3384550" y="350838"/>
            <a:ext cx="3324225" cy="762000"/>
          </a:xfrm>
        </p:spPr>
        <p:txBody>
          <a:bodyPr anchor="ctr"/>
          <a:lstStyle/>
          <a:p>
            <a:r>
              <a:rPr lang="zh-CN" altLang="en-US" sz="4400" b="0">
                <a:solidFill>
                  <a:srgbClr val="FF6600"/>
                </a:solidFill>
                <a:ea typeface="华文中宋" pitchFamily="2" charset="-122"/>
              </a:rPr>
              <a:t>现在的村庄</a:t>
            </a:r>
          </a:p>
        </p:txBody>
      </p:sp>
      <p:sp>
        <p:nvSpPr>
          <p:cNvPr id="11267" name="内容占位符 11266"/>
          <p:cNvSpPr>
            <a:spLocks noGrp="1"/>
          </p:cNvSpPr>
          <p:nvPr>
            <p:ph idx="1"/>
          </p:nvPr>
        </p:nvSpPr>
        <p:spPr>
          <a:xfrm>
            <a:off x="838200" y="1112838"/>
            <a:ext cx="7315200" cy="1066800"/>
          </a:xfrm>
        </p:spPr>
        <p:txBody>
          <a:bodyPr anchor="t"/>
          <a:lstStyle/>
          <a:p>
            <a:r>
              <a:rPr lang="en-US" altLang="zh-CN" sz="2800" b="1" dirty="0">
                <a:solidFill>
                  <a:srgbClr val="008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1.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朗读</a:t>
            </a:r>
            <a:r>
              <a:rPr lang="en-US" altLang="zh-CN" sz="2800" b="1" dirty="0">
                <a:solidFill>
                  <a:srgbClr val="008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3-7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节，请大家说一说：现在的村庄是什么样子的？</a:t>
            </a:r>
          </a:p>
        </p:txBody>
      </p:sp>
      <p:sp>
        <p:nvSpPr>
          <p:cNvPr id="11268" name="矩形 11267"/>
          <p:cNvSpPr/>
          <p:nvPr/>
        </p:nvSpPr>
        <p:spPr>
          <a:xfrm>
            <a:off x="1285852" y="2857496"/>
            <a:ext cx="7010400" cy="8461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marL="342900" lvl="0" indent="-342900">
              <a:spcBef>
                <a:spcPct val="20000"/>
              </a:spcBef>
              <a:buChar char="•"/>
            </a:pPr>
            <a:r>
              <a:rPr lang="zh-CN" alt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高速公路代替了泥泞的古道，破旧的土屋变成了厂房幢幢。儿童乐园充满着欢声笑语，彩灯喷泉装点得像仙境一样。</a:t>
            </a:r>
          </a:p>
        </p:txBody>
      </p:sp>
      <p:sp>
        <p:nvSpPr>
          <p:cNvPr id="11269" name="矩形 11268"/>
          <p:cNvSpPr/>
          <p:nvPr/>
        </p:nvSpPr>
        <p:spPr>
          <a:xfrm rot="2340000">
            <a:off x="355600" y="5521325"/>
            <a:ext cx="2209800" cy="876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88273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2088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前后对比</a:t>
            </a:r>
          </a:p>
        </p:txBody>
      </p:sp>
      <p:pic>
        <p:nvPicPr>
          <p:cNvPr id="3" name="图片 2" descr="78250043535586393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785926"/>
            <a:ext cx="3765550" cy="2503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4" descr="100824ak89btc8tkvisanb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38650" y="2479675"/>
            <a:ext cx="4381500" cy="3998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 descr="13-52-18-63-527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76" y="2214554"/>
            <a:ext cx="5499735" cy="33788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u=4113395484,4240636278&amp;fm=21&amp;gp=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20565" y="3221355"/>
            <a:ext cx="4430395" cy="33274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3090" y="1066862"/>
            <a:ext cx="5546725" cy="1143000"/>
          </a:xfrm>
        </p:spPr>
        <p:txBody>
          <a:bodyPr/>
          <a:lstStyle/>
          <a:p>
            <a:r>
              <a:rPr lang="en-US" altLang="zh-CN" i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2.</a:t>
            </a:r>
            <a:r>
              <a:rPr lang="zh-CN" altLang="en-US" i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再不是只求三餐眼看脚下，探寻的目光已越出国界射向四方。从仪表到心灵焕然一新，就像到那彩色的特区新城一样。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339725" y="2435860"/>
            <a:ext cx="4859655" cy="4681220"/>
          </a:xfrm>
        </p:spPr>
        <p:txBody>
          <a:bodyPr/>
          <a:lstStyle/>
          <a:p>
            <a:r>
              <a:rPr lang="zh-CN" altLang="en-US" sz="2800" b="1" dirty="0">
                <a:solidFill>
                  <a:srgbClr val="FF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他们有的已成为了掌握现代科学知识的新型农民。他们的生活变得更丰富了，快乐了。他们眼界开阔了，有了更高更远大的追求 。</a:t>
            </a:r>
            <a:r>
              <a:rPr lang="en-US" altLang="zh-CN" sz="2800" b="1" dirty="0">
                <a:solidFill>
                  <a:srgbClr val="FF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2800" b="1" dirty="0">
                <a:solidFill>
                  <a:srgbClr val="FF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从仪表到心灵都焕然一新</a:t>
            </a:r>
            <a:r>
              <a:rPr lang="en-US" altLang="zh-CN" sz="2800" b="1" dirty="0">
                <a:solidFill>
                  <a:srgbClr val="FF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2800" b="1" dirty="0">
                <a:solidFill>
                  <a:srgbClr val="FF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，这是最根本的转变，因为推动深圳前进的是人，推动深圳继续前进的还是靠人。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2289"/>
          <p:cNvSpPr>
            <a:spLocks noGrp="1"/>
          </p:cNvSpPr>
          <p:nvPr>
            <p:ph type="title"/>
          </p:nvPr>
        </p:nvSpPr>
        <p:spPr>
          <a:xfrm>
            <a:off x="990600" y="1371600"/>
            <a:ext cx="7315200" cy="1676400"/>
          </a:xfrm>
        </p:spPr>
        <p:txBody>
          <a:bodyPr anchor="ctr"/>
          <a:lstStyle/>
          <a:p>
            <a:r>
              <a:rPr lang="en-US" altLang="zh-CN" sz="3200" b="0" dirty="0" smtClean="0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3.</a:t>
            </a:r>
            <a:r>
              <a:rPr lang="zh-CN" altLang="en-US" sz="3200" b="0" dirty="0" smtClean="0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诗</a:t>
            </a:r>
            <a:r>
              <a:rPr lang="zh-CN" altLang="en-US" sz="3200" b="0" dirty="0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人是怀着什么样的心情写这首诗的？你从文中哪些地方可以看出来？请找出相关的词句并加以分析。</a:t>
            </a:r>
          </a:p>
        </p:txBody>
      </p:sp>
      <p:sp>
        <p:nvSpPr>
          <p:cNvPr id="12291" name="内容占位符 12290"/>
          <p:cNvSpPr>
            <a:spLocks noGrp="1"/>
          </p:cNvSpPr>
          <p:nvPr>
            <p:ph idx="1"/>
          </p:nvPr>
        </p:nvSpPr>
        <p:spPr>
          <a:xfrm>
            <a:off x="2028825" y="3124200"/>
            <a:ext cx="6943725" cy="2590800"/>
          </a:xfrm>
        </p:spPr>
        <p:txBody>
          <a:bodyPr anchor="t"/>
          <a:lstStyle/>
          <a:p>
            <a:r>
              <a:rPr lang="zh-CN" altLang="en-US" sz="3600" b="1" dirty="0">
                <a:solidFill>
                  <a:srgbClr val="008000"/>
                </a:solidFill>
                <a:ea typeface="楷体_GB2312" panose="02010609030101010101" pitchFamily="1" charset="-122"/>
              </a:rPr>
              <a:t>诗人的心情：</a:t>
            </a:r>
          </a:p>
          <a:p>
            <a:r>
              <a:rPr lang="zh-CN" altLang="en-US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对村庄变化的惊喜、赞叹。</a:t>
            </a:r>
          </a:p>
          <a:p>
            <a:r>
              <a:rPr lang="zh-CN" altLang="en-US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“啊”、“只不过”、 </a:t>
            </a:r>
            <a:r>
              <a:rPr lang="en-US" altLang="zh-CN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“</a:t>
            </a:r>
            <a:r>
              <a:rPr lang="zh-CN" altLang="en-US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短短</a:t>
            </a:r>
            <a:r>
              <a:rPr lang="en-US" altLang="zh-CN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”</a:t>
            </a:r>
            <a:r>
              <a:rPr lang="zh-CN" altLang="en-US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“超出”、“奇迹般”</a:t>
            </a:r>
            <a:r>
              <a:rPr lang="en-US" altLang="zh-CN" sz="3600" b="1" dirty="0">
                <a:solidFill>
                  <a:srgbClr val="FF00FF"/>
                </a:solidFill>
                <a:ea typeface="楷体_GB2312" panose="02010609030101010101" pitchFamily="1" charset="-122"/>
              </a:rPr>
              <a:t>……</a:t>
            </a:r>
          </a:p>
        </p:txBody>
      </p:sp>
      <p:pic>
        <p:nvPicPr>
          <p:cNvPr id="13315" name="图片 12291" descr="3293052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8100" y="3290888"/>
            <a:ext cx="1600200" cy="182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66800" y="1447800"/>
            <a:ext cx="4648200" cy="2209800"/>
          </a:xfrm>
        </p:spPr>
        <p:txBody>
          <a:bodyPr anchor="ctr"/>
          <a:lstStyle/>
          <a:p>
            <a:r>
              <a:rPr lang="en-US" altLang="zh-CN" sz="32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4.</a:t>
            </a:r>
            <a:r>
              <a:rPr lang="zh-CN" altLang="en-US" sz="32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诗人为什么把今天的农民比作“春燕”？为什么说他们在“描画着美好春光”？</a:t>
            </a:r>
          </a:p>
        </p:txBody>
      </p:sp>
      <p:sp>
        <p:nvSpPr>
          <p:cNvPr id="13315" name="内容占位符 13314"/>
          <p:cNvSpPr>
            <a:spLocks noGrp="1"/>
          </p:cNvSpPr>
          <p:nvPr>
            <p:ph idx="1"/>
          </p:nvPr>
        </p:nvSpPr>
        <p:spPr>
          <a:xfrm>
            <a:off x="762000" y="3733800"/>
            <a:ext cx="7315200" cy="2362200"/>
          </a:xfrm>
        </p:spPr>
        <p:txBody>
          <a:bodyPr anchor="t"/>
          <a:lstStyle/>
          <a:p>
            <a:r>
              <a:rPr lang="zh-CN" altLang="en-US" b="1" dirty="0" smtClean="0">
                <a:solidFill>
                  <a:srgbClr val="FF00FF"/>
                </a:solidFill>
                <a:ea typeface="楷体_GB2312" panose="02010609030101010101" pitchFamily="1" charset="-122"/>
              </a:rPr>
              <a:t>        </a:t>
            </a:r>
            <a:r>
              <a:rPr lang="zh-CN" altLang="en-US" sz="2800" b="1" dirty="0" smtClean="0">
                <a:solidFill>
                  <a:srgbClr val="FF00FF"/>
                </a:solidFill>
                <a:ea typeface="楷体_GB2312" panose="02010609030101010101" pitchFamily="1" charset="-122"/>
              </a:rPr>
              <a:t>诗人</a:t>
            </a:r>
            <a:r>
              <a:rPr lang="zh-CN" altLang="en-US" sz="2800" b="1" dirty="0">
                <a:solidFill>
                  <a:srgbClr val="FF00FF"/>
                </a:solidFill>
                <a:ea typeface="楷体_GB2312" panose="02010609030101010101" pitchFamily="1" charset="-122"/>
              </a:rPr>
              <a:t>把今天的农民比作“春燕”，表现了他们的勤劳。他们“描画着美好春光”是说他们正满怀希望地建设着美好生活。这句诗表达诗人对农民的赞美，对未来美好生活的憧憬。</a:t>
            </a:r>
          </a:p>
        </p:txBody>
      </p:sp>
      <p:pic>
        <p:nvPicPr>
          <p:cNvPr id="14339" name="图片 13315" descr="nnrfy52008_115647355623347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1600200"/>
            <a:ext cx="2047875" cy="182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图片 2" descr="10221396_31677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6355" y="7620"/>
            <a:ext cx="9389110" cy="68618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矩形 14338"/>
          <p:cNvSpPr/>
          <p:nvPr/>
        </p:nvSpPr>
        <p:spPr>
          <a:xfrm>
            <a:off x="2343150" y="5099050"/>
            <a:ext cx="4954588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r>
              <a:rPr lang="zh-CN" altLang="en-US" sz="3600" b="1" i="1"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99CC00"/>
                </a:solidFill>
                <a:effectLst>
                  <a:outerShdw dist="35921" dir="2699999" algn="ctr" rotWithShape="0">
                    <a:srgbClr val="808080">
                      <a:alpha val="79999"/>
                    </a:srgbClr>
                  </a:outerShdw>
                </a:effectLst>
                <a:latin typeface="华文中宋" charset="0"/>
                <a:ea typeface="华文中宋" charset="0"/>
              </a:rPr>
              <a:t>歌曲欣赏:《春天的故事》</a:t>
            </a:r>
          </a:p>
        </p:txBody>
      </p:sp>
      <p:pic>
        <p:nvPicPr>
          <p:cNvPr id="2" name="董文华 - 春天的故事 (Story Of The Spring)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link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7297738" y="5099050"/>
            <a:ext cx="619125" cy="619125"/>
          </a:xfrm>
          <a:prstGeom prst="rect">
            <a:avLst/>
          </a:prstGeom>
        </p:spPr>
      </p:pic>
      <p:pic>
        <p:nvPicPr>
          <p:cNvPr id="3" name="董文华 - 春天的故事 (Story Of The Spring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xmlns="" r:link="rId7"/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7401084" y="5131435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0" dur="36461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3000">
                <p:cTn id="11" fill="hold" display="1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3646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885828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    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以前人们能住在宽敞明亮的房间里吗？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......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  那展开你的想象，从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楷体" pitchFamily="49" charset="-122"/>
              </a:rPr>
              <a:t>“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衣、食、住、行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ea typeface="宋体" pitchFamily="2" charset="-122"/>
                <a:cs typeface="楷体" pitchFamily="49" charset="-122"/>
              </a:rPr>
              <a:t>”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四方面把这样的变化展现出来吧！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昨天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，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今天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啊！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_________________________________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昨天，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人们穿着粗布麻衣，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玉米馍馍、野菜、米糠是餐桌的主食，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简陋的茅草房里，一家人正蜷缩着瑟瑟发抖，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人们出门用的是双脚，没有机会去别的地方游玩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。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Times New Roman" pitchFamily="18" charset="0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今天，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人们穿着花花绿绿的衣服，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吃着精心烹饪的美味佳肴，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宽敞明亮的房子里，一家人充满着欢声笑语，</a:t>
            </a:r>
            <a:endParaRPr lang="en-US" altLang="zh-CN" sz="2800" b="1" dirty="0" smtClean="0"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人们出行开着小汽车，骑着电瓶车，载着家人去旅行。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楷体" pitchFamily="49" charset="-122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啊！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楷体" pitchFamily="49" charset="-122"/>
              </a:rPr>
              <a:t>我们的家乡发生了翻天覆地的变化。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285728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例文引路：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矩形 15362"/>
          <p:cNvSpPr/>
          <p:nvPr/>
        </p:nvSpPr>
        <p:spPr>
          <a:xfrm>
            <a:off x="1554163" y="1260475"/>
            <a:ext cx="6267450" cy="361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b="1">
                <a:ln w="12700" cap="flat" cmpd="sng">
                  <a:solidFill>
                    <a:srgbClr val="EAEAEA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再见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3" grpId="1"/>
      <p:bldP spid="15363" grpId="2"/>
      <p:bldP spid="15363" grpId="3"/>
      <p:bldP spid="15363" grpId="4"/>
      <p:bldP spid="15363" grpId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>
              <a:solidFill>
                <a:srgbClr val="0000FF"/>
              </a:solidFill>
              <a:uFillTx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270" y="1282065"/>
            <a:ext cx="7767320" cy="5153025"/>
          </a:xfrm>
        </p:spPr>
        <p:txBody>
          <a:bodyPr/>
          <a:lstStyle/>
          <a:p>
            <a:pPr marL="342900" indent="-342900">
              <a:buClrTx/>
              <a:buFont typeface="Wingdings" panose="05000000000000000000" charset="0"/>
              <a:buChar char="u"/>
            </a:pPr>
            <a:r>
              <a:rPr lang="en-US" altLang="zh-CN" dirty="0">
                <a:solidFill>
                  <a:srgbClr val="0000FF"/>
                </a:solidFill>
                <a:uFillTx/>
              </a:rPr>
              <a:t>“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圳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指通水之道、水沟，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深圳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的意思就是水沟。</a:t>
            </a:r>
          </a:p>
          <a:p>
            <a:pPr marL="342900" indent="-342900">
              <a:buClrTx/>
              <a:buFont typeface="Wingdings" panose="05000000000000000000" charset="0"/>
              <a:buChar char="u"/>
            </a:pP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20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世纪改革开放前的六七下年代 ，深圳这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327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平方千米的地方只是一个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30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万人口的小渔村，贫穷落后，与外界完全隔绝。</a:t>
            </a:r>
          </a:p>
          <a:p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1977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年，刚刚结束了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十年浩劫的中国百业待兴。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11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月，复出后的邓小平第一次外出视察，首站选择了广东。邓小平的眼光盯住了深圳这个沿海小渔村，思考着怎么尽快让群众富裕？怎么尽快跟上世界发展的步伐 ？</a:t>
            </a:r>
          </a:p>
          <a:p>
            <a:pPr marL="342900" indent="-342900">
              <a:buClrTx/>
              <a:buFont typeface="Wingdings" panose="05000000000000000000" charset="0"/>
              <a:buChar char="u"/>
            </a:pP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1962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年，邓小平再次来到特区，提出了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特区姓社不姓资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，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计划多一点还是市场多一点，不是社会主义与资本主义的本质区别</a:t>
            </a:r>
            <a:r>
              <a:rPr lang="en-US" altLang="zh-CN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等观点，在经济特区，这位中国改革开放的总设计师对社会主义的本质、计划和市场的关系等重大问题进行了全面阐述。</a:t>
            </a:r>
          </a:p>
          <a:p>
            <a:pPr marL="342900" indent="-342900">
              <a:buClrTx/>
              <a:buFont typeface="Wingdings" panose="05000000000000000000" charset="0"/>
              <a:buChar char="u"/>
            </a:pPr>
            <a:r>
              <a:rPr lang="zh-CN" altLang="en-US" dirty="0">
                <a:solidFill>
                  <a:srgbClr val="0000FF"/>
                </a:solidFill>
                <a:uFillTx/>
                <a:latin typeface="楷体_GB2312" panose="02010609030101010101" pitchFamily="1" charset="-122"/>
                <a:ea typeface="楷体_GB2312" panose="02010609030101010101" pitchFamily="1" charset="-122"/>
              </a:rPr>
              <a:t>现在，深圳已经是高楼林立、车水马龙、绚丽多彩的国际大都市。从一个边陲小镇到一座美丽的现代化大都市。深圳是个创造奇迹的地方，它的发展和变化，是中国改革开放的鲜活见证。</a:t>
            </a:r>
          </a:p>
        </p:txBody>
      </p:sp>
      <p:pic>
        <p:nvPicPr>
          <p:cNvPr id="8" name="图片 7" descr="未标题-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704" y="152486"/>
            <a:ext cx="3498215" cy="114173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4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4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4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4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4" presetClass="entr" presetSubtype="0" accel="100000" fill="hold" grpId="4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  <p:bldP spid="3" grpId="4" build="p"/>
      <p:bldP spid="3" grpId="5" build="p"/>
      <p:bldP spid="3" grpId="6" build="p"/>
      <p:bldP spid="3" grpId="7" build="p"/>
      <p:bldP spid="3" grpId="8" build="p"/>
      <p:bldP spid="3" grpId="9" build="p"/>
      <p:bldP spid="3" grpId="10" build="p"/>
      <p:bldP spid="3" grpId="11" build="p"/>
      <p:bldP spid="3" grpId="12" build="p"/>
      <p:bldP spid="3" grpId="13" build="p"/>
      <p:bldP spid="3" grpId="14" build="p"/>
      <p:bldP spid="3" grpId="15" build="p"/>
      <p:bldP spid="3" grpId="16" build="p"/>
      <p:bldP spid="3" grpId="17" build="p"/>
      <p:bldP spid="3" grpId="18" build="p"/>
      <p:bldP spid="3" grpId="19" build="p"/>
      <p:bldP spid="3" grpId="20" build="p"/>
      <p:bldP spid="3" grpId="21" build="p"/>
      <p:bldP spid="3" grpId="22" build="p"/>
      <p:bldP spid="3" grpId="23" build="p"/>
      <p:bldP spid="3" grpId="24" build="p"/>
      <p:bldP spid="3" grpId="25" build="p"/>
      <p:bldP spid="3" grpId="26" build="p"/>
      <p:bldP spid="3" grpId="27" build="p"/>
      <p:bldP spid="3" grpId="28" build="p"/>
      <p:bldP spid="3" grpId="29" build="p"/>
      <p:bldP spid="3" grpId="30" build="p"/>
      <p:bldP spid="3" grpId="31" build="p"/>
      <p:bldP spid="3" grpId="32" build="p"/>
      <p:bldP spid="3" grpId="33" build="p"/>
      <p:bldP spid="3" grpId="34" build="p"/>
      <p:bldP spid="3" grpId="35" build="p"/>
      <p:bldP spid="3" grpId="36" build="p"/>
      <p:bldP spid="3" grpId="37" build="p"/>
      <p:bldP spid="3" grpId="38" build="p"/>
      <p:bldP spid="3" grpId="39" build="p"/>
      <p:bldP spid="3" grpId="40" build="p"/>
      <p:bldP spid="3" grpId="41" build="p"/>
      <p:bldP spid="3" grpId="42" build="p"/>
      <p:bldP spid="3" grpId="43" build="p"/>
      <p:bldP spid="3" grpId="44" build="p"/>
      <p:bldP spid="3" grpId="45" build="p"/>
      <p:bldP spid="3" grpId="46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文本框 5121"/>
          <p:cNvSpPr txBox="1"/>
          <p:nvPr/>
        </p:nvSpPr>
        <p:spPr>
          <a:xfrm>
            <a:off x="1295400" y="3505200"/>
            <a:ext cx="13716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 dirty="0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困</a:t>
            </a:r>
            <a:r>
              <a:rPr lang="zh-CN" altLang="en-US" sz="4000" b="1" dirty="0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扰</a:t>
            </a:r>
          </a:p>
        </p:txBody>
      </p:sp>
      <p:sp>
        <p:nvSpPr>
          <p:cNvPr id="5123" name="文本框 5122"/>
          <p:cNvSpPr txBox="1"/>
          <p:nvPr/>
        </p:nvSpPr>
        <p:spPr>
          <a:xfrm>
            <a:off x="3124200" y="3505200"/>
            <a:ext cx="14478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渺</a:t>
            </a: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茫</a:t>
            </a:r>
          </a:p>
        </p:txBody>
      </p:sp>
      <p:sp>
        <p:nvSpPr>
          <p:cNvPr id="5124" name="文本框 5123"/>
          <p:cNvSpPr txBox="1"/>
          <p:nvPr/>
        </p:nvSpPr>
        <p:spPr>
          <a:xfrm>
            <a:off x="4800600" y="3505200"/>
            <a:ext cx="1676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晨</a:t>
            </a: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曦</a:t>
            </a:r>
          </a:p>
        </p:txBody>
      </p:sp>
      <p:sp>
        <p:nvSpPr>
          <p:cNvPr id="5125" name="文本框 5124"/>
          <p:cNvSpPr txBox="1"/>
          <p:nvPr/>
        </p:nvSpPr>
        <p:spPr>
          <a:xfrm>
            <a:off x="6629400" y="3505200"/>
            <a:ext cx="1295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边</a:t>
            </a: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陲</a:t>
            </a:r>
          </a:p>
        </p:txBody>
      </p:sp>
      <p:sp>
        <p:nvSpPr>
          <p:cNvPr id="5126" name="文本框 5125"/>
          <p:cNvSpPr txBox="1"/>
          <p:nvPr/>
        </p:nvSpPr>
        <p:spPr>
          <a:xfrm>
            <a:off x="1371600" y="4876800"/>
            <a:ext cx="15240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面</a:t>
            </a: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庞</a:t>
            </a:r>
          </a:p>
        </p:txBody>
      </p:sp>
      <p:sp>
        <p:nvSpPr>
          <p:cNvPr id="5127" name="文本框 5126"/>
          <p:cNvSpPr txBox="1"/>
          <p:nvPr/>
        </p:nvSpPr>
        <p:spPr>
          <a:xfrm>
            <a:off x="3124200" y="4876800"/>
            <a:ext cx="2438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翩</a:t>
            </a: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翩起舞</a:t>
            </a:r>
          </a:p>
        </p:txBody>
      </p:sp>
      <p:sp>
        <p:nvSpPr>
          <p:cNvPr id="5128" name="文本框 5127"/>
          <p:cNvSpPr txBox="1"/>
          <p:nvPr/>
        </p:nvSpPr>
        <p:spPr>
          <a:xfrm>
            <a:off x="5791200" y="4876800"/>
            <a:ext cx="25146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>
                <a:solidFill>
                  <a:srgbClr val="FF00FF"/>
                </a:solidFill>
                <a:latin typeface="Arial" panose="020B0604020202020204" pitchFamily="34" charset="0"/>
                <a:ea typeface="华文仿宋" pitchFamily="2" charset="-122"/>
              </a:rPr>
              <a:t>焕</a:t>
            </a:r>
            <a:r>
              <a:rPr lang="zh-CN" altLang="en-US" sz="4000" b="1">
                <a:solidFill>
                  <a:srgbClr val="0000FF"/>
                </a:solidFill>
                <a:latin typeface="Arial" panose="020B0604020202020204" pitchFamily="34" charset="0"/>
                <a:ea typeface="华文仿宋" pitchFamily="2" charset="-122"/>
              </a:rPr>
              <a:t>然一新</a:t>
            </a:r>
          </a:p>
        </p:txBody>
      </p:sp>
      <p:sp>
        <p:nvSpPr>
          <p:cNvPr id="5129" name="文本框 5128"/>
          <p:cNvSpPr txBox="1"/>
          <p:nvPr/>
        </p:nvSpPr>
        <p:spPr>
          <a:xfrm>
            <a:off x="1600200" y="2895600"/>
            <a:ext cx="11430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rǎo</a:t>
            </a:r>
          </a:p>
        </p:txBody>
      </p:sp>
      <p:sp>
        <p:nvSpPr>
          <p:cNvPr id="5130" name="文本框 5129"/>
          <p:cNvSpPr txBox="1"/>
          <p:nvPr/>
        </p:nvSpPr>
        <p:spPr>
          <a:xfrm>
            <a:off x="3048000" y="2895600"/>
            <a:ext cx="13716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miǎo</a:t>
            </a:r>
          </a:p>
        </p:txBody>
      </p:sp>
      <p:sp>
        <p:nvSpPr>
          <p:cNvPr id="5131" name="文本框 5130"/>
          <p:cNvSpPr txBox="1"/>
          <p:nvPr/>
        </p:nvSpPr>
        <p:spPr>
          <a:xfrm>
            <a:off x="5257800" y="2895600"/>
            <a:ext cx="914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xī</a:t>
            </a:r>
          </a:p>
        </p:txBody>
      </p:sp>
      <p:sp>
        <p:nvSpPr>
          <p:cNvPr id="5132" name="文本框 5131"/>
          <p:cNvSpPr txBox="1"/>
          <p:nvPr/>
        </p:nvSpPr>
        <p:spPr>
          <a:xfrm>
            <a:off x="6705600" y="2895600"/>
            <a:ext cx="1295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chuí</a:t>
            </a:r>
          </a:p>
        </p:txBody>
      </p:sp>
      <p:sp>
        <p:nvSpPr>
          <p:cNvPr id="5133" name="文本框 5132"/>
          <p:cNvSpPr txBox="1"/>
          <p:nvPr/>
        </p:nvSpPr>
        <p:spPr>
          <a:xfrm>
            <a:off x="1524000" y="4267200"/>
            <a:ext cx="1295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páng</a:t>
            </a:r>
          </a:p>
        </p:txBody>
      </p:sp>
      <p:sp>
        <p:nvSpPr>
          <p:cNvPr id="5134" name="文本框 5133"/>
          <p:cNvSpPr txBox="1"/>
          <p:nvPr/>
        </p:nvSpPr>
        <p:spPr>
          <a:xfrm>
            <a:off x="2971800" y="4267200"/>
            <a:ext cx="12192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piān</a:t>
            </a:r>
          </a:p>
        </p:txBody>
      </p:sp>
      <p:sp>
        <p:nvSpPr>
          <p:cNvPr id="5135" name="文本框 5134"/>
          <p:cNvSpPr txBox="1"/>
          <p:nvPr/>
        </p:nvSpPr>
        <p:spPr>
          <a:xfrm>
            <a:off x="5638800" y="4267200"/>
            <a:ext cx="12954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4000" b="1">
                <a:solidFill>
                  <a:srgbClr val="008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huàn</a:t>
            </a:r>
          </a:p>
        </p:txBody>
      </p:sp>
      <p:pic>
        <p:nvPicPr>
          <p:cNvPr id="5" name="图片 4" descr="u=3000624325,1530233210&amp;fm=21&amp;gp=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90925" y="730250"/>
            <a:ext cx="1666875" cy="1666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  <p:bldP spid="5125" grpId="0"/>
      <p:bldP spid="5126" grpId="0"/>
      <p:bldP spid="5127" grpId="0"/>
      <p:bldP spid="5128" grpId="0"/>
      <p:bldP spid="5130" grpId="0"/>
      <p:bldP spid="5133" grpId="0"/>
      <p:bldP spid="5134" grpId="0"/>
      <p:bldP spid="51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6145"/>
          <p:cNvSpPr>
            <a:spLocks noGrp="1"/>
          </p:cNvSpPr>
          <p:nvPr>
            <p:ph type="title"/>
          </p:nvPr>
        </p:nvSpPr>
        <p:spPr>
          <a:xfrm>
            <a:off x="1428728" y="2857496"/>
            <a:ext cx="5791200" cy="1295400"/>
          </a:xfrm>
        </p:spPr>
        <p:txBody>
          <a:bodyPr anchor="ctr"/>
          <a:lstStyle/>
          <a:p>
            <a:r>
              <a:rPr lang="zh-CN" altLang="en-US" sz="3600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这首诗主要写了什么内容？</a:t>
            </a:r>
            <a:br>
              <a:rPr lang="zh-CN" altLang="en-US" sz="3600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</a:br>
            <a:r>
              <a:rPr lang="zh-CN" altLang="en-US" sz="3600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诗歌可以分为几个部分？</a:t>
            </a:r>
          </a:p>
        </p:txBody>
      </p:sp>
      <p:sp>
        <p:nvSpPr>
          <p:cNvPr id="6147" name="内容占位符 6146"/>
          <p:cNvSpPr>
            <a:spLocks noGrp="1"/>
          </p:cNvSpPr>
          <p:nvPr>
            <p:ph idx="1"/>
          </p:nvPr>
        </p:nvSpPr>
        <p:spPr>
          <a:xfrm>
            <a:off x="1466850" y="4551363"/>
            <a:ext cx="6832600" cy="787400"/>
          </a:xfrm>
        </p:spPr>
        <p:txBody>
          <a:bodyPr anchor="t"/>
          <a:lstStyle/>
          <a:p>
            <a:pPr>
              <a:buNone/>
            </a:pPr>
            <a:r>
              <a:rPr lang="zh-CN" altLang="en-US" sz="3600" b="1" dirty="0">
                <a:solidFill>
                  <a:srgbClr val="FF00FF"/>
                </a:solidFill>
              </a:rPr>
              <a:t>一座村庄（深圳特区）的变迁。</a:t>
            </a:r>
          </a:p>
        </p:txBody>
      </p:sp>
      <p:sp>
        <p:nvSpPr>
          <p:cNvPr id="2" name="矩形 6148"/>
          <p:cNvSpPr/>
          <p:nvPr/>
        </p:nvSpPr>
        <p:spPr>
          <a:xfrm>
            <a:off x="1387475" y="1695450"/>
            <a:ext cx="396716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b="1" i="1" dirty="0" smtClean="0">
                <a:ln w="12700" cap="flat" cmpd="sng">
                  <a:solidFill>
                    <a:srgbClr val="EAEAEA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华文中宋" charset="0"/>
                <a:ea typeface="华文中宋" charset="0"/>
              </a:rPr>
              <a:t>初读</a:t>
            </a:r>
            <a:r>
              <a:rPr lang="zh-CN" altLang="en-US" sz="3600" b="1" i="1" dirty="0">
                <a:ln w="12700" cap="flat" cmpd="sng">
                  <a:solidFill>
                    <a:srgbClr val="EAEAEA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华文中宋" charset="0"/>
                <a:ea typeface="华文中宋" charset="0"/>
              </a:rPr>
              <a:t>课文 整体感知</a:t>
            </a:r>
          </a:p>
        </p:txBody>
      </p:sp>
      <p:pic>
        <p:nvPicPr>
          <p:cNvPr id="3" name="图片 2" descr="u=2471707738,3303955045&amp;fm=21&amp;gp=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13" y="1104900"/>
            <a:ext cx="1428750" cy="2095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这首诗歌，叙述了深圳经济特区从</a:t>
            </a:r>
            <a:r>
              <a:rPr lang="zh-CN" altLang="en-US" sz="4000" b="1" dirty="0">
                <a:solidFill>
                  <a:srgbClr val="008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一个贫穷落后的小村庄奇迹般地发</a:t>
            </a:r>
            <a:r>
              <a:rPr lang="zh-CN" altLang="en-US" sz="4000" b="1" dirty="0">
                <a:solidFill>
                  <a:srgbClr val="FF3399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展成一座新兴的现代化城市，抒发</a:t>
            </a:r>
            <a:r>
              <a:rPr lang="zh-CN" altLang="en-US" sz="4000" b="1" dirty="0">
                <a:solidFill>
                  <a:srgbClr val="00B0F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了诗人对家乡变化的惊喜，反映了</a:t>
            </a:r>
            <a:r>
              <a:rPr lang="zh-CN" altLang="en-US" sz="40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改革开放以来伟大的祖国发生的翻</a:t>
            </a:r>
            <a:r>
              <a:rPr lang="zh-CN" altLang="en-US" sz="40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天覆地的变化。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7169"/>
          <p:cNvSpPr>
            <a:spLocks noGrp="1"/>
          </p:cNvSpPr>
          <p:nvPr>
            <p:ph type="title"/>
          </p:nvPr>
        </p:nvSpPr>
        <p:spPr>
          <a:xfrm>
            <a:off x="1169988" y="222250"/>
            <a:ext cx="3200400" cy="914400"/>
          </a:xfrm>
        </p:spPr>
        <p:txBody>
          <a:bodyPr anchor="ctr"/>
          <a:lstStyle/>
          <a:p>
            <a:r>
              <a:rPr lang="zh-CN" altLang="en-US" sz="4800" b="0">
                <a:solidFill>
                  <a:srgbClr val="FF00FF"/>
                </a:solidFill>
                <a:ea typeface="黑体" panose="02010600030101010101" pitchFamily="2" charset="-122"/>
              </a:rPr>
              <a:t>诗歌结构</a:t>
            </a:r>
          </a:p>
        </p:txBody>
      </p:sp>
      <p:sp>
        <p:nvSpPr>
          <p:cNvPr id="7171" name="内容占位符 7170"/>
          <p:cNvSpPr>
            <a:spLocks noGrp="1"/>
          </p:cNvSpPr>
          <p:nvPr>
            <p:ph idx="1"/>
          </p:nvPr>
        </p:nvSpPr>
        <p:spPr>
          <a:xfrm>
            <a:off x="1409700" y="1136650"/>
            <a:ext cx="6677025" cy="2657475"/>
          </a:xfrm>
        </p:spPr>
        <p:txBody>
          <a:bodyPr anchor="t"/>
          <a:lstStyle/>
          <a:p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1.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（第</a:t>
            </a:r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1-2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节）叙述了</a:t>
            </a:r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“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昨天</a:t>
            </a:r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”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这座村庄贫穷与落后的状况以及带给人们的困扰。</a:t>
            </a:r>
          </a:p>
          <a:p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2.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（第</a:t>
            </a:r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3-7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节）描绘了改革开放以来村庄发生的可喜变化</a:t>
            </a:r>
          </a:p>
          <a:p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3.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（第</a:t>
            </a:r>
            <a:r>
              <a:rPr lang="en-US" altLang="zh-CN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8</a:t>
            </a:r>
            <a:r>
              <a:rPr lang="zh-CN" altLang="en-US" sz="3600" b="1">
                <a:solidFill>
                  <a:srgbClr val="0000FF"/>
                </a:solidFill>
                <a:latin typeface="华文仿宋" pitchFamily="2" charset="-122"/>
                <a:ea typeface="华文仿宋" pitchFamily="2" charset="-122"/>
              </a:rPr>
              <a:t>节）讴歌了改革开放、党的富民政策给村庄带来的可喜变化。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xfrm>
            <a:off x="4429124" y="1071546"/>
            <a:ext cx="3014683" cy="990600"/>
          </a:xfrm>
        </p:spPr>
        <p:txBody>
          <a:bodyPr anchor="ctr"/>
          <a:lstStyle/>
          <a:p>
            <a:r>
              <a:rPr lang="zh-CN" altLang="en-US" sz="4000" dirty="0">
                <a:solidFill>
                  <a:srgbClr val="CC00CC"/>
                </a:solidFill>
                <a:ea typeface="华文中宋" pitchFamily="2" charset="-122"/>
              </a:rPr>
              <a:t>昨天的村庄</a:t>
            </a:r>
          </a:p>
        </p:txBody>
      </p:sp>
      <p:sp>
        <p:nvSpPr>
          <p:cNvPr id="8195" name="内容占位符 8194"/>
          <p:cNvSpPr>
            <a:spLocks noGrp="1"/>
          </p:cNvSpPr>
          <p:nvPr>
            <p:ph idx="1"/>
          </p:nvPr>
        </p:nvSpPr>
        <p:spPr>
          <a:xfrm>
            <a:off x="1155700" y="4551363"/>
            <a:ext cx="6988175" cy="885825"/>
          </a:xfrm>
        </p:spPr>
        <p:txBody>
          <a:bodyPr anchor="t"/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      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贫穷</a:t>
            </a:r>
            <a:r>
              <a:rPr lang="zh-CN" altLang="en-US" sz="2800" b="1" dirty="0">
                <a:solidFill>
                  <a:srgbClr val="FF0000"/>
                </a:solidFill>
              </a:rPr>
              <a:t>落后、一贫如洗、偏远闭塞</a:t>
            </a:r>
            <a:r>
              <a:rPr lang="en-US" altLang="zh-CN" sz="2800" b="1" dirty="0">
                <a:solidFill>
                  <a:srgbClr val="FF0000"/>
                </a:solidFill>
              </a:rPr>
              <a:t>……</a:t>
            </a:r>
          </a:p>
        </p:txBody>
      </p:sp>
      <p:sp>
        <p:nvSpPr>
          <p:cNvPr id="8196" name="文本框 8195"/>
          <p:cNvSpPr txBox="1"/>
          <p:nvPr/>
        </p:nvSpPr>
        <p:spPr>
          <a:xfrm>
            <a:off x="1066800" y="2819400"/>
            <a:ext cx="6934200" cy="15696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zh-CN" sz="3200" b="1" i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1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、朗读</a:t>
            </a:r>
            <a:r>
              <a:rPr lang="en-US" altLang="zh-CN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1-2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节，请大家说一说：这座村庄原来是什么样子的？你能用一个词语概括一下村庄原来的样子吗？</a:t>
            </a:r>
          </a:p>
        </p:txBody>
      </p:sp>
      <p:pic>
        <p:nvPicPr>
          <p:cNvPr id="3" name="图片 2" descr="500_5f38_644be71a_644be71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388" y="258763"/>
            <a:ext cx="3530600" cy="23955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6163" y="274638"/>
            <a:ext cx="7640637" cy="1143000"/>
          </a:xfrm>
        </p:spPr>
        <p:txBody>
          <a:bodyPr anchor="ctr"/>
          <a:lstStyle/>
          <a:p>
            <a:r>
              <a:rPr lang="en-US" altLang="zh-CN" sz="3200" i="1">
                <a:solidFill>
                  <a:srgbClr val="3333FF"/>
                </a:solidFill>
              </a:rPr>
              <a:t>2</a:t>
            </a:r>
            <a:r>
              <a:rPr lang="zh-CN" altLang="en-US" sz="3200" i="1">
                <a:solidFill>
                  <a:srgbClr val="3333FF"/>
                </a:solidFill>
              </a:rPr>
              <a:t>、昨天，这是一座村庄。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1357313"/>
          </a:xfrm>
        </p:spPr>
        <p:txBody>
          <a:bodyPr anchor="t"/>
          <a:lstStyle/>
          <a:p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昨天 </a:t>
            </a:r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指的什么？为什么用</a:t>
            </a:r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昨天</a:t>
            </a:r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而不用</a:t>
            </a:r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过去</a:t>
            </a:r>
            <a:r>
              <a:rPr lang="en-US" altLang="zh-CN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00206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01738" y="4705350"/>
            <a:ext cx="6564312" cy="206210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昨天</a:t>
            </a:r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指深圳的过去，用</a:t>
            </a:r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昨天</a:t>
            </a:r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而不说</a:t>
            </a:r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“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过去</a:t>
            </a:r>
            <a:r>
              <a:rPr lang="en-US" altLang="zh-CN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”</a:t>
            </a:r>
            <a:r>
              <a:rPr lang="zh-CN" altLang="en-US" sz="3200" b="1" dirty="0">
                <a:solidFill>
                  <a:srgbClr val="CC00CC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，表现出深圳变化之大，仿佛在一天之间就发生了翻天覆地的变化。</a:t>
            </a:r>
          </a:p>
        </p:txBody>
      </p:sp>
      <p:pic>
        <p:nvPicPr>
          <p:cNvPr id="5" name="图片 4" descr="u=3873082903,1340405648&amp;fm=21&amp;gp=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1738" y="2486025"/>
            <a:ext cx="3076575" cy="2095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 descr="6c224f4a20a44623ef39c5d89822720e0df3d79d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9750" y="2439988"/>
            <a:ext cx="3416300" cy="21859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 -0.02552 0.75279  0.0908 0.66613  C  0.20747 0.57948  0.21649 0.50394  0.23177 0.40825  C 0.24705 0.31256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9217"/>
          <p:cNvSpPr>
            <a:spLocks noGrp="1"/>
          </p:cNvSpPr>
          <p:nvPr>
            <p:ph type="title"/>
          </p:nvPr>
        </p:nvSpPr>
        <p:spPr>
          <a:xfrm>
            <a:off x="2438400" y="1524000"/>
            <a:ext cx="5943600" cy="1600200"/>
          </a:xfrm>
        </p:spPr>
        <p:txBody>
          <a:bodyPr anchor="ctr"/>
          <a:lstStyle/>
          <a:p>
            <a:r>
              <a:rPr lang="en-US" altLang="zh-CN" sz="3200" b="0" dirty="0">
                <a:solidFill>
                  <a:srgbClr val="0000FF"/>
                </a:solidFill>
              </a:rPr>
              <a:t>3</a:t>
            </a:r>
            <a:r>
              <a:rPr lang="zh-CN" altLang="en-US" sz="3200" b="0" dirty="0">
                <a:solidFill>
                  <a:srgbClr val="0000FF"/>
                </a:solidFill>
              </a:rPr>
              <a:t>、</a:t>
            </a:r>
            <a:r>
              <a:rPr lang="zh-CN" altLang="en-US" sz="3200" b="0" dirty="0">
                <a:solidFill>
                  <a:srgbClr val="0000FF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你怎么理解“姑娘从溪边挑回一担担摇晃的夕阳”这句话？“一担担摇晃的夕阳”指的是什么？</a:t>
            </a:r>
          </a:p>
        </p:txBody>
      </p:sp>
      <p:sp>
        <p:nvSpPr>
          <p:cNvPr id="9219" name="内容占位符 9218"/>
          <p:cNvSpPr>
            <a:spLocks noGrp="1"/>
          </p:cNvSpPr>
          <p:nvPr>
            <p:ph idx="1"/>
          </p:nvPr>
        </p:nvSpPr>
        <p:spPr>
          <a:xfrm>
            <a:off x="768350" y="3411538"/>
            <a:ext cx="7607300" cy="2320925"/>
          </a:xfrm>
        </p:spPr>
        <p:txBody>
          <a:bodyPr anchor="t"/>
          <a:lstStyle/>
          <a:p>
            <a:r>
              <a:rPr lang="en-US" altLang="zh-CN" sz="3200" b="1" dirty="0">
                <a:solidFill>
                  <a:srgbClr val="FF0000"/>
                </a:solidFill>
                <a:ea typeface="华文仿宋" pitchFamily="2" charset="-122"/>
              </a:rPr>
              <a:t>“</a:t>
            </a:r>
            <a:r>
              <a:rPr lang="zh-CN" altLang="en-US" sz="3200" b="1" dirty="0">
                <a:solidFill>
                  <a:srgbClr val="FF0000"/>
                </a:solidFill>
                <a:ea typeface="华文仿宋" pitchFamily="2" charset="-122"/>
              </a:rPr>
              <a:t>摇晃的”写出了挑水路途的遥远，“夕阳”既交代时间，也象征了贫穷落后的生活。这句话写出了过去人们生活的艰辛以及由此带给人们的困扰。</a:t>
            </a:r>
          </a:p>
        </p:txBody>
      </p:sp>
      <p:pic>
        <p:nvPicPr>
          <p:cNvPr id="2" name="图片 9219" descr="xxyw5apage240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76400"/>
            <a:ext cx="1371600" cy="129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theme/theme1.xml><?xml version="1.0" encoding="utf-8"?>
<a:theme xmlns:a="http://schemas.openxmlformats.org/drawingml/2006/main" name="泡泡水流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1060</Words>
  <Application>WPS 演示</Application>
  <PresentationFormat>全屏显示(4:3)</PresentationFormat>
  <Paragraphs>84</Paragraphs>
  <Slides>18</Slides>
  <Notes>1</Notes>
  <HiddenSlides>0</HiddenSlides>
  <MMClips>2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泡泡水流</vt:lpstr>
      <vt:lpstr>幻灯片 1</vt:lpstr>
      <vt:lpstr>幻灯片 2</vt:lpstr>
      <vt:lpstr>幻灯片 3</vt:lpstr>
      <vt:lpstr>这首诗主要写了什么内容？ 诗歌可以分为几个部分？</vt:lpstr>
      <vt:lpstr>幻灯片 5</vt:lpstr>
      <vt:lpstr>诗歌结构</vt:lpstr>
      <vt:lpstr>昨天的村庄</vt:lpstr>
      <vt:lpstr>2、昨天，这是一座村庄。</vt:lpstr>
      <vt:lpstr>3、你怎么理解“姑娘从溪边挑回一担担摇晃的夕阳”这句话？“一担担摇晃的夕阳”指的是什么？</vt:lpstr>
      <vt:lpstr>4.第2节中的省略号后面省略了什么内容？这个省略号起到了什么作用？</vt:lpstr>
      <vt:lpstr>现在的村庄</vt:lpstr>
      <vt:lpstr>2.再不是只求三餐眼看脚下，探寻的目光已越出国界射向四方。从仪表到心灵焕然一新，就像到那彩色的特区新城一样。</vt:lpstr>
      <vt:lpstr>3.诗人是怀着什么样的心情写这首诗的？你从文中哪些地方可以看出来？请找出相关的词句并加以分析。</vt:lpstr>
      <vt:lpstr>4.诗人为什么把今天的农民比作“春燕”？为什么说他们在“描画着美好春光”？</vt:lpstr>
      <vt:lpstr>幻灯片 15</vt:lpstr>
      <vt:lpstr>幻灯片 16</vt:lpstr>
      <vt:lpstr>幻灯片 17</vt:lpstr>
      <vt:lpstr>幻灯片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绿色圃中小学教育网http://www.lspjy.com</dc:subject>
  <dc:creator>fuck</dc:creator>
  <cp:lastModifiedBy>h</cp:lastModifiedBy>
  <cp:revision>715</cp:revision>
  <dcterms:created xsi:type="dcterms:W3CDTF">2013-06-17T08:34:00Z</dcterms:created>
  <dcterms:modified xsi:type="dcterms:W3CDTF">2017-09-17T15:05:51Z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2052-10.1.0.5975</vt:lpwstr>
  </property>
</Properties>
</file>