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20" r:id="rId2"/>
    <p:sldId id="427" r:id="rId3"/>
    <p:sldId id="438" r:id="rId4"/>
    <p:sldId id="419" r:id="rId5"/>
    <p:sldId id="264" r:id="rId6"/>
    <p:sldId id="451" r:id="rId7"/>
    <p:sldId id="452" r:id="rId8"/>
    <p:sldId id="453" r:id="rId9"/>
    <p:sldId id="425" r:id="rId10"/>
    <p:sldId id="424" r:id="rId11"/>
    <p:sldId id="449" r:id="rId12"/>
    <p:sldId id="346" r:id="rId13"/>
    <p:sldId id="271" r:id="rId14"/>
  </p:sldIdLst>
  <p:sldSz cx="9144000" cy="6858000" type="screen4x3"/>
  <p:notesSz cx="6858000" cy="9144000"/>
  <p:custDataLst>
    <p:tags r:id="rId15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000"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4">
          <p15:clr>
            <a:srgbClr val="A4A3A4"/>
          </p15:clr>
        </p15:guide>
        <p15:guide id="2" pos="28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00"/>
    <a:srgbClr val="0000FF"/>
    <a:srgbClr val="9900FF"/>
    <a:srgbClr val="FF6600"/>
    <a:srgbClr val="FF33CC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03" autoAdjust="0"/>
    <p:restoredTop sz="94660"/>
  </p:normalViewPr>
  <p:slideViewPr>
    <p:cSldViewPr showGuides="1">
      <p:cViewPr varScale="1">
        <p:scale>
          <a:sx n="63" d="100"/>
          <a:sy n="63" d="100"/>
        </p:scale>
        <p:origin x="1248" y="60"/>
      </p:cViewPr>
      <p:guideLst>
        <p:guide orient="horz" pos="2154"/>
        <p:guide pos="28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484AA68-6C29-47BB-92F3-DD0F5D463E4C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484AA68-6C29-47BB-92F3-DD0F5D463E4C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484AA68-6C29-47BB-92F3-DD0F5D463E4C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484AA68-6C29-47BB-92F3-DD0F5D463E4C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484AA68-6C29-47BB-92F3-DD0F5D463E4C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484AA68-6C29-47BB-92F3-DD0F5D463E4C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484AA68-6C29-47BB-92F3-DD0F5D463E4C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484AA68-6C29-47BB-92F3-DD0F5D463E4C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484AA68-6C29-47BB-92F3-DD0F5D463E4C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484AA68-6C29-47BB-92F3-DD0F5D463E4C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484AA68-6C29-47BB-92F3-DD0F5D463E4C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400" b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Tx/>
              <a:buNone/>
              <a:defRPr sz="1400" b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400" b="0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4484AA68-6C29-47BB-92F3-DD0F5D463E4C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1.mp3"/><Relationship Id="rId7" Type="http://schemas.openxmlformats.org/officeDocument/2006/relationships/image" Target="../media/image5.jpeg"/><Relationship Id="rId2" Type="http://schemas.openxmlformats.org/officeDocument/2006/relationships/audio" Target="file:///H:\&#35834;&#26364;&#24213;&#21495;&#36935;&#38590;&#35760;&#65288;&#25913;&#65289;\the%20glorious%20death.mp3" TargetMode="External"/><Relationship Id="rId1" Type="http://schemas.microsoft.com/office/2007/relationships/media" Target="file:///H:\&#35834;&#26364;&#24213;&#21495;&#36935;&#38590;&#35760;&#65288;&#25913;&#65289;\the%20glorious%20death.mp3" TargetMode="Externa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.mp3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图片 51201" descr="4699"/>
          <p:cNvPicPr>
            <a:picLocks noChangeAspect="1"/>
          </p:cNvPicPr>
          <p:nvPr/>
        </p:nvPicPr>
        <p:blipFill>
          <a:blip r:embed="rId2" cstate="print">
            <a:lum bright="17999" contrast="-24001"/>
          </a:blip>
          <a:srcRect t="4861"/>
          <a:stretch>
            <a:fillRect/>
          </a:stretch>
        </p:blipFill>
        <p:spPr>
          <a:xfrm>
            <a:off x="684213" y="1547813"/>
            <a:ext cx="7775575" cy="44688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4" name="矩形 51205"/>
          <p:cNvSpPr/>
          <p:nvPr/>
        </p:nvSpPr>
        <p:spPr>
          <a:xfrm>
            <a:off x="1152525" y="549275"/>
            <a:ext cx="5434013" cy="706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4000" dirty="0">
                <a:latin typeface="Verdana" panose="020B0604030504040204" pitchFamily="34" charset="0"/>
                <a:ea typeface="宋体" panose="02010600030101010101" pitchFamily="2" charset="-122"/>
              </a:rPr>
              <a:t>  </a:t>
            </a:r>
            <a:r>
              <a:rPr lang="en-US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 “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诺曼底”号遇难记</a:t>
            </a:r>
          </a:p>
        </p:txBody>
      </p:sp>
      <p:sp>
        <p:nvSpPr>
          <p:cNvPr id="5" name="矩形 51205"/>
          <p:cNvSpPr/>
          <p:nvPr/>
        </p:nvSpPr>
        <p:spPr>
          <a:xfrm>
            <a:off x="2267744" y="5602287"/>
            <a:ext cx="5434013" cy="706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4000" dirty="0">
                <a:latin typeface="Verdana" panose="020B0604030504040204" pitchFamily="34" charset="0"/>
                <a:ea typeface="宋体" panose="02010600030101010101" pitchFamily="2" charset="-122"/>
              </a:rPr>
              <a:t>  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金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桥小学  李霞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468313" y="404813"/>
            <a:ext cx="3597275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2800">
                <a:solidFill>
                  <a:srgbClr val="FF0000"/>
                </a:solidFill>
              </a:rPr>
              <a:t>“</a:t>
            </a:r>
            <a:r>
              <a:rPr lang="zh-CN" altLang="en-US" sz="2800">
                <a:solidFill>
                  <a:srgbClr val="FF0000"/>
                </a:solidFill>
              </a:rPr>
              <a:t>洛克机械师在哪儿？”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800">
                <a:solidFill>
                  <a:srgbClr val="0000FF"/>
                </a:solidFill>
              </a:rPr>
              <a:t>“船长叫我吗？”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“炉子怎么样了？”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800">
                <a:solidFill>
                  <a:srgbClr val="0000FF"/>
                </a:solidFill>
              </a:rPr>
              <a:t>“海水淹了。”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“火呢？”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800">
                <a:solidFill>
                  <a:srgbClr val="0000FF"/>
                </a:solidFill>
              </a:rPr>
              <a:t>“灭了。”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“机器怎样？”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800">
                <a:solidFill>
                  <a:srgbClr val="0000FF"/>
                </a:solidFill>
              </a:rPr>
              <a:t>“停了。”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“奥克勒福大副</a:t>
            </a:r>
            <a:r>
              <a:rPr lang="en-US" altLang="zh-CN" sz="2800">
                <a:solidFill>
                  <a:srgbClr val="FF0000"/>
                </a:solidFill>
              </a:rPr>
              <a:t>!”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800"/>
              <a:t>  </a:t>
            </a:r>
            <a:r>
              <a:rPr lang="en-US" altLang="zh-CN" sz="2800"/>
              <a:t>“</a:t>
            </a:r>
            <a:r>
              <a:rPr lang="zh-CN" altLang="en-US" sz="2800"/>
              <a:t>到！”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4859338" y="404813"/>
            <a:ext cx="3600450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zh-CN" sz="2800">
                <a:solidFill>
                  <a:srgbClr val="FF0000"/>
                </a:solidFill>
              </a:rPr>
              <a:t>“</a:t>
            </a:r>
            <a:r>
              <a:rPr lang="zh-CN" altLang="en-US" sz="2800">
                <a:solidFill>
                  <a:srgbClr val="FF0000"/>
                </a:solidFill>
              </a:rPr>
              <a:t>我们还有多少分钟？”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800"/>
              <a:t>“二十分钟。”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“够了</a:t>
            </a:r>
            <a:r>
              <a:rPr lang="en-US" altLang="zh-CN" sz="2800">
                <a:solidFill>
                  <a:srgbClr val="FF0000"/>
                </a:solidFill>
              </a:rPr>
              <a:t>,</a:t>
            </a:r>
            <a:r>
              <a:rPr lang="zh-CN" altLang="en-US" sz="2800">
                <a:solidFill>
                  <a:srgbClr val="FF0000"/>
                </a:solidFill>
              </a:rPr>
              <a:t>让每个人都下到小艇上去。奥克勒福大副，你的手枪在吗？”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800"/>
              <a:t>“在，船长。”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2800">
                <a:solidFill>
                  <a:srgbClr val="FF0000"/>
                </a:solidFill>
              </a:rPr>
              <a:t>“哪个男人胆敢抢在女人前面，你就开枪打死他。”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latinLnBrk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哈尔威巍然屹立在他的船长岗位上，指挥者、主宰者、领导着大家。他把每件事和每个人都考虑到了。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标题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anchor="ctr"/>
          <a:lstStyle/>
          <a:p>
            <a:pPr algn="l"/>
            <a:r>
              <a:rPr lang="zh-CN" altLang="en-US" b="1" dirty="0">
                <a:solidFill>
                  <a:srgbClr val="FF66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小练笔：</a:t>
            </a:r>
          </a:p>
        </p:txBody>
      </p:sp>
      <p:sp>
        <p:nvSpPr>
          <p:cNvPr id="20482" name="内容占位符 2"/>
          <p:cNvSpPr>
            <a:spLocks noGrp="1"/>
          </p:cNvSpPr>
          <p:nvPr>
            <p:ph idx="1"/>
          </p:nvPr>
        </p:nvSpPr>
        <p:spPr>
          <a:xfrm>
            <a:off x="318135" y="1579245"/>
            <a:ext cx="8507095" cy="3508375"/>
          </a:xfrm>
        </p:spPr>
        <p:txBody>
          <a:bodyPr wrap="square" lIns="91440" tIns="45720" rIns="91440" bIns="45720" anchor="t"/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 smtClean="0"/>
              <a:t>     </a:t>
            </a:r>
            <a:r>
              <a:rPr lang="en-US" altLang="zh-CN" dirty="0" smtClean="0"/>
              <a:t>  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船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就要下沉了，情况十分危急！请你展开合理的想象，设想大副寻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找克莱芒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，指挥他逃生，写一写他们之间的</a:t>
            </a:r>
            <a:r>
              <a:rPr lang="zh-CN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一段对话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对话</a:t>
            </a:r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要求：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简短</a:t>
            </a:r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有力</a:t>
            </a:r>
            <a:endParaRPr lang="en-US" altLang="zh-CN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2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意思明确</a:t>
            </a:r>
            <a:endParaRPr lang="en-US" altLang="zh-CN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3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表述有序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lnSpc>
                <a:spcPct val="150000"/>
              </a:lnSpc>
              <a:buNone/>
            </a:pPr>
            <a:endParaRPr lang="zh-CN" altLang="en-US" sz="2400" u="sng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>
          <a:xfrm>
            <a:off x="179705" y="0"/>
            <a:ext cx="4832350" cy="6858000"/>
          </a:xfrm>
        </p:spPr>
        <p:txBody>
          <a:bodyPr wrap="square" lIns="91440" tIns="45720" rIns="91440" bIns="45720" anchor="ctr"/>
          <a:lstStyle/>
          <a:p>
            <a:pPr algn="l" eaLnBrk="1" hangingPunct="1"/>
            <a:r>
              <a:rPr lang="en-US" altLang="zh-CN" sz="4000" b="1" dirty="0">
                <a:solidFill>
                  <a:schemeClr val="tx1"/>
                </a:solidFill>
              </a:rPr>
              <a:t>     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哈尔威船长，他屹立在舰桥上，一个手势也没有做，一句话也没有说，犹如铁铸，纹丝不动，随着轮船一起沉入了深渊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/>
            </a:r>
            <a:b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418" name="the glorious death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8539163" y="6553200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7" name="Picture 2" descr="00192136eab5096e366b13"/>
          <p:cNvPicPr>
            <a:picLocks noGrp="1" noChangeAspect="1"/>
          </p:cNvPicPr>
          <p:nvPr>
            <p:ph idx="1"/>
          </p:nvPr>
        </p:nvPicPr>
        <p:blipFill>
          <a:blip r:embed="rId7" cstate="print"/>
          <a:stretch>
            <a:fillRect/>
          </a:stretch>
        </p:blipFill>
        <p:spPr>
          <a:xfrm>
            <a:off x="5211763" y="565150"/>
            <a:ext cx="3900487" cy="5727700"/>
          </a:xfrm>
        </p:spPr>
      </p:pic>
      <p:pic>
        <p:nvPicPr>
          <p:cNvPr id="2" name="the glorious death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67544" y="59436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328" fill="hold"/>
                                        <p:tgtEl>
                                          <p:spTgt spid="174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1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2348880"/>
            <a:ext cx="8229600" cy="3013795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zh-CN" altLang="en-US" sz="4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剖开窟窿     猝然而至</a:t>
            </a:r>
            <a:endParaRPr lang="en-US" altLang="zh-CN" sz="4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zh-CN" altLang="en-US" sz="4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惊恐万状     不可开交</a:t>
            </a:r>
            <a:endParaRPr lang="en-US" altLang="zh-CN" sz="4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zh-CN" altLang="en-US" sz="4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镇定自若     井然有序</a:t>
            </a:r>
            <a:endParaRPr lang="en-US" altLang="zh-CN" sz="4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algn="ctr">
              <a:lnSpc>
                <a:spcPct val="150000"/>
              </a:lnSpc>
              <a:buNone/>
            </a:pPr>
            <a:endParaRPr lang="en-US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24336" y="692696"/>
            <a:ext cx="4572000" cy="9492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概括主要内容</a:t>
            </a:r>
            <a:endParaRPr lang="en-US" altLang="zh-CN" sz="4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87083"/>
            <a:ext cx="8229600" cy="1143000"/>
          </a:xfrm>
        </p:spPr>
        <p:txBody>
          <a:bodyPr/>
          <a:lstStyle/>
          <a:p>
            <a:r>
              <a:rPr lang="zh-CN" altLang="zh-CN" sz="6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剖开</a:t>
            </a:r>
            <a:r>
              <a:rPr lang="zh-CN" altLang="zh-CN" sz="66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窟窿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164715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40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海水哗哗往里灌，汹涌湍急</a:t>
            </a:r>
            <a:r>
              <a:rPr lang="en-US" altLang="zh-CN" sz="40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4000" b="1" dirty="0">
                <a:solidFill>
                  <a:schemeClr val="accent2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势不可挡。轮机火炉被海浪呛得嘶嘶地直喘粗气。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  <p:bldP spid="2" grpId="4"/>
      <p:bldP spid="2" grpId="5"/>
      <p:bldP spid="2" grpId="6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3"/>
          <p:cNvSpPr>
            <a:spLocks noGrp="1"/>
          </p:cNvSpPr>
          <p:nvPr>
            <p:ph idx="1"/>
          </p:nvPr>
        </p:nvSpPr>
        <p:spPr>
          <a:xfrm>
            <a:off x="386715" y="1914525"/>
            <a:ext cx="8229600" cy="4525963"/>
          </a:xfrm>
        </p:spPr>
        <p:txBody>
          <a:bodyPr wrap="square" lIns="91440" tIns="45720" rIns="91440" bIns="45720" anchor="t"/>
          <a:lstStyle/>
          <a:p>
            <a:pPr eaLnBrk="1" hangingPunct="1">
              <a:lnSpc>
                <a:spcPct val="80000"/>
              </a:lnSpc>
              <a:buNone/>
            </a:pPr>
            <a:r>
              <a:rPr lang="zh-CN" altLang="en-US" sz="4000" b="1" dirty="0">
                <a:latin typeface="宋体" panose="02010600030101010101" pitchFamily="2" charset="-122"/>
              </a:rPr>
              <a:t>    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震荡可怕极了。一刹那间，男人、女人、小孩，所有的人都奔到甲板上，人们半裸着身子，奔跑着，尖叫着，哭泣着，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惊恐万状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，一片混乱。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/>
          </p:cNvSpPr>
          <p:nvPr>
            <p:ph idx="1"/>
          </p:nvPr>
        </p:nvSpPr>
        <p:spPr>
          <a:xfrm>
            <a:off x="352425" y="1276350"/>
            <a:ext cx="8468047" cy="4744938"/>
          </a:xfrm>
        </p:spPr>
        <p:txBody>
          <a:bodyPr wrap="square" lIns="91440" tIns="45720" rIns="91440" bIns="45720" anchor="t"/>
          <a:lstStyle/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dirty="0">
                <a:solidFill>
                  <a:srgbClr val="3333FF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        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船员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赶紧解开救生艇的绳索。大家一窝蜂拥了上去，这股你推我搡的势头，险些儿把小艇弄翻了。奥克勒福大副和三名工头拼命想维持秩序，但整个人群因为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猝然而至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的变故简直都像疯了似的，乱得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不可开交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  <p:pic>
        <p:nvPicPr>
          <p:cNvPr id="11266" name="Picture 7" descr="QQ截图未命名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96175" y="115570"/>
            <a:ext cx="1434465" cy="88963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/>
          </p:cNvSpPr>
          <p:nvPr>
            <p:ph idx="1"/>
          </p:nvPr>
        </p:nvSpPr>
        <p:spPr>
          <a:xfrm>
            <a:off x="395536" y="1844824"/>
            <a:ext cx="8136904" cy="3443288"/>
          </a:xfrm>
        </p:spPr>
        <p:txBody>
          <a:bodyPr wrap="square" lIns="91440" tIns="45720" rIns="91440" bIns="45720" anchor="t"/>
          <a:lstStyle/>
          <a:p>
            <a:pPr eaLnBrk="1" hangingPunct="1">
              <a:buNone/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en-US" altLang="zh-CN" sz="4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全体安静，注意听命令！把救生艇放下去。妇女先走，其他乘客跟上，船员断后。必须把六十人救出去！”</a:t>
            </a:r>
          </a:p>
          <a:p>
            <a:pPr eaLnBrk="1" hangingPunct="1"/>
            <a:endParaRPr lang="en-US" altLang="zh-CN" sz="4000" b="1" dirty="0">
              <a:ea typeface="华文新魏" panose="0201080004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27584" y="521385"/>
            <a:ext cx="7488832" cy="706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8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en-US" sz="4000" dirty="0"/>
          </a:p>
        </p:txBody>
      </p:sp>
      <p:pic>
        <p:nvPicPr>
          <p:cNvPr id="11266" name="Picture 7" descr="QQ截图未命名">
            <a:hlinkClick r:id="" action="ppaction://noaction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64425" y="147320"/>
            <a:ext cx="1445895" cy="89725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3216910"/>
            <a:ext cx="8397240" cy="1334770"/>
          </a:xfrm>
        </p:spPr>
        <p:txBody>
          <a:bodyPr/>
          <a:lstStyle/>
          <a:p>
            <a:pPr marL="0" indent="0">
              <a:buNone/>
            </a:pPr>
            <a:r>
              <a:rPr lang="en-US" altLang="zh-CN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en-US" altLang="zh-CN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把救生艇放下去。妇女先走，其他乘客跟上，船员断后。必须把六十人救出去！”</a:t>
            </a:r>
          </a:p>
        </p:txBody>
      </p:sp>
      <p:sp>
        <p:nvSpPr>
          <p:cNvPr id="6145" name="Rectangle 2"/>
          <p:cNvSpPr>
            <a:spLocks noGrp="1"/>
          </p:cNvSpPr>
          <p:nvPr/>
        </p:nvSpPr>
        <p:spPr>
          <a:xfrm>
            <a:off x="503555" y="412115"/>
            <a:ext cx="8162925" cy="3443605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buNone/>
            </a:pPr>
            <a:r>
              <a:rPr lang="en-US" altLang="zh-CN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全体安静，注意听命令！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把救生艇放下去。妇女先走，其他乘客跟上，船员断后。必须把六十人救出去！”</a:t>
            </a:r>
          </a:p>
          <a:p>
            <a:pPr eaLnBrk="1" hangingPunct="1"/>
            <a:endParaRPr lang="en-US" altLang="zh-CN" sz="4000" b="1" dirty="0">
              <a:ea typeface="华文新魏" panose="0201080004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88010" y="4311015"/>
            <a:ext cx="4674235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全体安静，注意听命令！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  <p:bldP spid="4" grpId="3"/>
      <p:bldP spid="4" grpId="4"/>
      <p:bldP spid="4" grpId="5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2240" y="927735"/>
            <a:ext cx="8859520" cy="4526280"/>
          </a:xfrm>
        </p:spPr>
        <p:txBody>
          <a:bodyPr/>
          <a:lstStyle/>
          <a:p>
            <a:pPr eaLnBrk="1" fontAlgn="base" hangingPunct="1">
              <a:buNone/>
            </a:pPr>
            <a:r>
              <a: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小组学习任务：</a:t>
            </a:r>
          </a:p>
          <a:p>
            <a:pPr eaLnBrk="1" fontAlgn="base" hangingPunct="1">
              <a:buNone/>
            </a:pPr>
            <a:r>
              <a:rPr lang="zh-CN" altLang="en-US" sz="40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自由读</a:t>
            </a:r>
            <a:r>
              <a:rPr lang="en-US" altLang="zh-CN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17-34</a:t>
            </a:r>
            <a:r>
              <a: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自然段。</a:t>
            </a:r>
            <a:endParaRPr lang="zh-CN" altLang="en-US" strike="noStrike" noProof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charset="0"/>
            </a:endParaRPr>
          </a:p>
          <a:p>
            <a:pPr eaLnBrk="1" latinLnBrk="0" hangingPunct="1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    你发现</a:t>
            </a:r>
            <a:r>
              <a:rPr lang="zh-CN" altLang="en-US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charset="-122"/>
                <a:sym typeface="Wingdings" panose="05000000000000000000" charset="0"/>
              </a:rPr>
              <a:t>这段对话有什么特点？你从哪儿体会到的？</a:t>
            </a:r>
            <a:r>
              <a:rPr lang="zh-CN" altLang="en-US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 </a:t>
            </a:r>
          </a:p>
          <a:p>
            <a:pPr eaLnBrk="1" latinLnBrk="0" hangingPunct="1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    </a:t>
            </a:r>
            <a:r>
              <a: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</a:t>
            </a:r>
            <a:r>
              <a:rPr lang="zh-CN" altLang="en-US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分角色</a:t>
            </a:r>
            <a:r>
              <a:rPr lang="zh-CN" altLang="en-US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charset="0"/>
              </a:rPr>
              <a:t>读对话。</a:t>
            </a:r>
            <a:endParaRPr lang="zh-CN" altLang="en-US" strike="noStrike" noProof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charset="-122"/>
              <a:sym typeface="Wingdings" panose="05000000000000000000" charset="0"/>
            </a:endParaRPr>
          </a:p>
          <a:p>
            <a:pPr eaLnBrk="1" fontAlgn="base" hangingPunct="1">
              <a:buNone/>
            </a:pPr>
            <a:r>
              <a:rPr lang="zh-CN" altLang="en-US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charset="-122"/>
                <a:sym typeface="Wingdings" panose="05000000000000000000" charset="0"/>
              </a:rPr>
              <a:t> </a:t>
            </a:r>
            <a:endParaRPr lang="zh-CN" altLang="en-US" strike="noStrike" noProof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charset="-122"/>
              <a:sym typeface="Wingdings" panose="05000000000000000000" charset="0"/>
            </a:endParaRPr>
          </a:p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4"/>
          <p:cNvSpPr/>
          <p:nvPr/>
        </p:nvSpPr>
        <p:spPr>
          <a:xfrm>
            <a:off x="323850" y="0"/>
            <a:ext cx="3597275" cy="629710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 sz="28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洛克机械师在哪儿？”</a:t>
            </a: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“船长叫我吗？”</a:t>
            </a: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“炉子怎么样了？”</a:t>
            </a: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“海水淹了。”</a:t>
            </a: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“火呢？”</a:t>
            </a: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“灭了。”</a:t>
            </a: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“机器怎样？”</a:t>
            </a: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“停了。”</a:t>
            </a: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船长喊了一声：</a:t>
            </a:r>
            <a:endParaRPr lang="en-US" altLang="zh-CN" sz="28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“奥克勒福大副</a:t>
            </a: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!”</a:t>
            </a: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大副回答：</a:t>
            </a:r>
            <a:endParaRPr lang="en-US" altLang="zh-CN" sz="28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到！”</a:t>
            </a:r>
          </a:p>
        </p:txBody>
      </p:sp>
      <p:sp>
        <p:nvSpPr>
          <p:cNvPr id="15362" name="Rectangle 5"/>
          <p:cNvSpPr/>
          <p:nvPr/>
        </p:nvSpPr>
        <p:spPr>
          <a:xfrm>
            <a:off x="4572000" y="51883"/>
            <a:ext cx="3600450" cy="5780044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船长问道：</a:t>
            </a:r>
            <a:endParaRPr lang="en-US" altLang="zh-CN" sz="2800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</a:t>
            </a: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我们还有多少分钟？”</a:t>
            </a: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“二十分钟。”</a:t>
            </a: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“够了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,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”船长说</a:t>
            </a:r>
            <a:r>
              <a:rPr lang="en-US" altLang="zh-CN" sz="28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,“</a:t>
            </a: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让每个人都下到小艇上去。奥克勒福大副，你的手枪在吗？”</a:t>
            </a: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“在，船长。”</a:t>
            </a: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“哪个男人胆敢抢在女人前面，你就开枪打死他。”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PLUGINVER]" val="10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>
          <a:defRPr sz="2800" dirty="0">
            <a:solidFill>
              <a:srgbClr val="FF0000"/>
            </a:solidFill>
            <a:latin typeface="+mn-lt"/>
            <a:ea typeface="楷体_GB2312" panose="02010609030101010101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622</Words>
  <Application>Microsoft Office PowerPoint</Application>
  <PresentationFormat>全屏显示(4:3)</PresentationFormat>
  <Paragraphs>60</Paragraphs>
  <Slides>13</Slides>
  <Notes>0</Notes>
  <HiddenSlides>0</HiddenSlides>
  <MMClips>2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华文仿宋</vt:lpstr>
      <vt:lpstr>华文新魏</vt:lpstr>
      <vt:lpstr>楷体</vt:lpstr>
      <vt:lpstr>宋体</vt:lpstr>
      <vt:lpstr>微软雅黑</vt:lpstr>
      <vt:lpstr>Arial</vt:lpstr>
      <vt:lpstr>Verdana</vt:lpstr>
      <vt:lpstr>Wingdings</vt:lpstr>
      <vt:lpstr>默认设计模板</vt:lpstr>
      <vt:lpstr>PowerPoint 演示文稿</vt:lpstr>
      <vt:lpstr>PowerPoint 演示文稿</vt:lpstr>
      <vt:lpstr>剖开窟窿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小练笔：</vt:lpstr>
      <vt:lpstr>      哈尔威船长，他屹立在舰桥上，一个手势也没有做，一句话也没有说，犹如铁铸，纹丝不动，随着轮船一起沉入了深渊。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ls</dc:creator>
  <cp:lastModifiedBy>admin</cp:lastModifiedBy>
  <cp:revision>105</cp:revision>
  <dcterms:created xsi:type="dcterms:W3CDTF">2010-05-01T01:45:00Z</dcterms:created>
  <dcterms:modified xsi:type="dcterms:W3CDTF">2017-11-02T09:25:50Z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