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425" r:id="rId3"/>
    <p:sldId id="428" r:id="rId4"/>
    <p:sldId id="460" r:id="rId5"/>
    <p:sldId id="475" r:id="rId6"/>
    <p:sldId id="431" r:id="rId7"/>
    <p:sldId id="387" r:id="rId8"/>
    <p:sldId id="390" r:id="rId9"/>
    <p:sldId id="391" r:id="rId10"/>
    <p:sldId id="453" r:id="rId11"/>
    <p:sldId id="454" r:id="rId12"/>
    <p:sldId id="440" r:id="rId13"/>
    <p:sldId id="547" r:id="rId14"/>
    <p:sldId id="467" r:id="rId15"/>
    <p:sldId id="548" r:id="rId16"/>
    <p:sldId id="549" r:id="rId17"/>
    <p:sldId id="524" r:id="rId18"/>
    <p:sldId id="343" r:id="rId19"/>
    <p:sldId id="544" r:id="rId20"/>
    <p:sldId id="526" r:id="rId21"/>
    <p:sldId id="527" r:id="rId22"/>
    <p:sldId id="476" r:id="rId23"/>
    <p:sldId id="528" r:id="rId24"/>
    <p:sldId id="546" r:id="rId25"/>
    <p:sldId id="543" r:id="rId26"/>
    <p:sldId id="444" r:id="rId27"/>
    <p:sldId id="482" r:id="rId28"/>
    <p:sldId id="416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1pPr>
    <a:lvl2pPr marL="457200" lvl="1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2pPr>
    <a:lvl3pPr marL="914400" lvl="2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3pPr>
    <a:lvl4pPr marL="1371600" lvl="3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4pPr>
    <a:lvl5pPr marL="1828800" lvl="4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5pPr>
    <a:lvl6pPr marL="2286000" lvl="5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6pPr>
    <a:lvl7pPr marL="2743200" lvl="6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7pPr>
    <a:lvl8pPr marL="3200400" lvl="7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8pPr>
    <a:lvl9pPr marL="3657600" lvl="8" indent="0" algn="l" defTabSz="914400" eaLnBrk="0" fontAlgn="base" latinLnBrk="0" hangingPunct="0">
      <a:lnSpc>
        <a:spcPct val="145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990033"/>
        </a:solidFill>
        <a:latin typeface="Arial" panose="020B0604020202020204" pitchFamily="34" charset="0"/>
        <a:ea typeface="楷体_GB2312" pitchFamily="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00FF"/>
    <a:srgbClr val="0000FF"/>
    <a:srgbClr val="800080"/>
    <a:srgbClr val="660033"/>
    <a:srgbClr val="612A8A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14" y="84"/>
      </p:cViewPr>
      <p:guideLst>
        <p:guide orient="horz" pos="2088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3460-C86A-4D66-8FA2-FEF73A97E904}" type="datetimeFigureOut">
              <a:rPr lang="zh-CN" altLang="en-US" smtClean="0"/>
              <a:pPr/>
              <a:t>2018/1/4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6D0A-9F51-4BC9-9DBA-718C8637B4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1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2pPr>
      <a:lvl3pPr marL="914400" lvl="2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3pPr>
      <a:lvl4pPr marL="1371600" lvl="3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4pPr>
      <a:lvl5pPr marL="1828800" lvl="4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5pPr>
      <a:lvl6pPr marL="2286000" lvl="5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6pPr>
      <a:lvl7pPr marL="2743200" lvl="6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7pPr>
      <a:lvl8pPr marL="3200400" lvl="7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8pPr>
      <a:lvl9pPr marL="3657600" lvl="8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b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pPr lvl="0" eaLnBrk="1" hangingPunct="1">
                <a:lnSpc>
                  <a:spcPct val="100000"/>
                </a:lnSpc>
              </a:p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2pPr>
      <a:lvl3pPr marL="914400" lvl="2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3pPr>
      <a:lvl4pPr marL="1371600" lvl="3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4pPr>
      <a:lvl5pPr marL="1828800" lvl="4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5pPr>
      <a:lvl6pPr marL="2286000" lvl="5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6pPr>
      <a:lvl7pPr marL="2743200" lvl="6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7pPr>
      <a:lvl8pPr marL="3200400" lvl="7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8pPr>
      <a:lvl9pPr marL="3657600" lvl="8" indent="0" algn="l" defTabSz="914400" eaLnBrk="0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990033"/>
          </a:solidFill>
          <a:latin typeface="Arial" panose="020B0604020202020204" pitchFamily="34" charset="0"/>
          <a:ea typeface="楷体_GB2312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31532;&#20116;&#27425;&#20462;&#25913;\&#23385;&#29031;&#23431;&#26368;&#26032;&#35838;&#20214;\2.wma" TargetMode="External"/><Relationship Id="rId1" Type="http://schemas.microsoft.com/office/2007/relationships/media" Target="file:///G:\&#31532;&#20116;&#27425;&#20462;&#25913;\&#23385;&#29031;&#23431;&#26368;&#26032;&#35838;&#20214;\2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" Target="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31532;&#20116;&#27425;&#20462;&#25913;\&#23385;&#29031;&#23431;&#26368;&#26032;&#35838;&#20214;\&#24515;&#28789;&#30340;&#38388;&#22863;.mp3" TargetMode="External"/><Relationship Id="rId1" Type="http://schemas.microsoft.com/office/2007/relationships/media" Target="file:///G:\&#31532;&#20116;&#27425;&#20462;&#25913;\&#23385;&#29031;&#23431;&#26368;&#26032;&#35838;&#20214;\&#24515;&#28789;&#30340;&#38388;&#22863;.mp3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31532;&#20116;&#27425;&#20462;&#25913;/&#23385;&#29031;&#23431;&#26368;&#26032;&#35838;&#20214;/&#12298;&#31383;&#36793;&#30340;&#23567;&#35910;&#35910;&#12299;&#26368;&#26032;&#35838;&#20214;/&#31383;&#36793;&#30340;&#23567;&#35910;&#35910;&#23548;&#35835;&#35838;&#26368;&#26032;/&#31532;&#20116;&#27425;&#20462;&#25913;/&#31532;&#20116;&#27425;&#20462;&#25913;/&#31383;&#36793;&#30340;&#23567;&#35910;&#35910;10.12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2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019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10"/>
          <p:cNvSpPr txBox="1"/>
          <p:nvPr/>
        </p:nvSpPr>
        <p:spPr>
          <a:xfrm>
            <a:off x="304800" y="304800"/>
            <a:ext cx="4195762" cy="6278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三年级课外阅读推进课</a:t>
            </a:r>
            <a:endParaRPr lang="zh-CN" altLang="en-US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 Box 11"/>
          <p:cNvSpPr txBox="1"/>
          <p:nvPr/>
        </p:nvSpPr>
        <p:spPr>
          <a:xfrm>
            <a:off x="3327400" y="3698875"/>
            <a:ext cx="5562600" cy="796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dirty="0">
                <a:solidFill>
                  <a:srgbClr val="0000FF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走进</a:t>
            </a:r>
            <a:r>
              <a:rPr lang="en-US" altLang="x-none" sz="3200" dirty="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窗边的小豆豆</a:t>
            </a:r>
            <a:r>
              <a:rPr lang="en-US" altLang="x-none" sz="3200" dirty="0">
                <a:solidFill>
                  <a:srgbClr val="0000FF"/>
                </a:solidFill>
                <a:latin typeface="Arial" panose="020B0604020202020204" pitchFamily="34" charset="0"/>
              </a:rPr>
              <a:t>》</a:t>
            </a:r>
          </a:p>
        </p:txBody>
      </p:sp>
      <p:sp>
        <p:nvSpPr>
          <p:cNvPr id="3078" name="WordArt 12"/>
          <p:cNvSpPr>
            <a:spLocks noTextEdit="1"/>
          </p:cNvSpPr>
          <p:nvPr/>
        </p:nvSpPr>
        <p:spPr>
          <a:xfrm>
            <a:off x="1676400" y="2286000"/>
            <a:ext cx="57912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童心无邪 爱伴成长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J:\书\IMG_3248.JPG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2438400" y="609600"/>
            <a:ext cx="4953000" cy="5638800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1" name="Text Box 5"/>
          <p:cNvSpPr txBox="1"/>
          <p:nvPr/>
        </p:nvSpPr>
        <p:spPr>
          <a:xfrm>
            <a:off x="2571736" y="1714488"/>
            <a:ext cx="4797425" cy="1187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indent="304800" algn="just" eaLnBrk="1" hangingPunct="1">
              <a:lnSpc>
                <a:spcPct val="100000"/>
              </a:lnSpc>
            </a:pPr>
            <a:r>
              <a:rPr lang="zh-CN" altLang="en-US" dirty="0">
                <a:solidFill>
                  <a:schemeClr val="folHlink"/>
                </a:solidFill>
                <a:latin typeface="楷体_GB2312" pitchFamily="1" charset="-122"/>
              </a:rPr>
              <a:t>  她写了日本有史以来销量最大的一本书，</a:t>
            </a:r>
            <a:r>
              <a:rPr lang="en-US" altLang="x-none" dirty="0">
                <a:solidFill>
                  <a:schemeClr val="folHlink"/>
                </a:solidFill>
                <a:latin typeface="楷体_GB2312" pitchFamily="1" charset="-122"/>
              </a:rPr>
              <a:t>33</a:t>
            </a:r>
            <a:r>
              <a:rPr lang="zh-CN" altLang="en-US" dirty="0">
                <a:solidFill>
                  <a:schemeClr val="folHlink"/>
                </a:solidFill>
                <a:latin typeface="楷体_GB2312" pitchFamily="1" charset="-122"/>
              </a:rPr>
              <a:t>种文字全球发行，拥有读者数千万；</a:t>
            </a:r>
          </a:p>
        </p:txBody>
      </p:sp>
      <p:grpSp>
        <p:nvGrpSpPr>
          <p:cNvPr id="17415" name="组合 17414"/>
          <p:cNvGrpSpPr/>
          <p:nvPr/>
        </p:nvGrpSpPr>
        <p:grpSpPr>
          <a:xfrm>
            <a:off x="2571736" y="3143248"/>
            <a:ext cx="4815467" cy="1309279"/>
            <a:chOff x="-11" y="16"/>
            <a:chExt cx="3563" cy="1770"/>
          </a:xfrm>
        </p:grpSpPr>
        <p:pic>
          <p:nvPicPr>
            <p:cNvPr id="17416" name="TextBox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" y="16"/>
              <a:ext cx="3502" cy="16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</p:pic>
        <p:sp>
          <p:nvSpPr>
            <p:cNvPr id="17417" name="Text Box 5"/>
            <p:cNvSpPr txBox="1"/>
            <p:nvPr/>
          </p:nvSpPr>
          <p:spPr>
            <a:xfrm>
              <a:off x="-11" y="97"/>
              <a:ext cx="3550" cy="168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8000" rIns="18000">
              <a:spAutoFit/>
            </a:bodyPr>
            <a:lstStyle/>
            <a:p>
              <a:pPr indent="304800" algn="just" eaLnBrk="1" hangingPunct="1">
                <a:lnSpc>
                  <a:spcPct val="100000"/>
                </a:lnSpc>
              </a:pPr>
              <a:r>
                <a:rPr lang="zh-CN" altLang="en-US" sz="2800" dirty="0">
                  <a:solidFill>
                    <a:srgbClr val="D60093"/>
                  </a:solidFill>
                  <a:latin typeface="楷体_GB2312" pitchFamily="1" charset="-122"/>
                </a:rPr>
                <a:t>  </a:t>
              </a:r>
              <a:r>
                <a:rPr lang="zh-CN" altLang="en-US" dirty="0">
                  <a:solidFill>
                    <a:schemeClr val="folHlink"/>
                  </a:solidFill>
                  <a:latin typeface="楷体_GB2312" pitchFamily="1" charset="-122"/>
                </a:rPr>
                <a:t>她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被美国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《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纽约时报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》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、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《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时代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》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周刊、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《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新闻周刊</a:t>
              </a:r>
              <a:r>
                <a:rPr lang="en-US" altLang="x-none" dirty="0">
                  <a:solidFill>
                    <a:schemeClr val="folHlink"/>
                  </a:solidFill>
                  <a:latin typeface="Arial" panose="020B0604020202020204" pitchFamily="34" charset="0"/>
                </a:rPr>
                <a:t>》</a:t>
              </a: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</a:rPr>
                <a:t>赞誉为日本最伟大的女性。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8433"/>
          <p:cNvGrpSpPr/>
          <p:nvPr/>
        </p:nvGrpSpPr>
        <p:grpSpPr>
          <a:xfrm>
            <a:off x="1981200" y="623888"/>
            <a:ext cx="4876800" cy="5100637"/>
            <a:chOff x="0" y="0"/>
            <a:chExt cx="3216" cy="3347"/>
          </a:xfrm>
        </p:grpSpPr>
        <p:pic>
          <p:nvPicPr>
            <p:cNvPr id="18435" name="Picture 4" descr="01300000294567122683891395415"/>
            <p:cNvPicPr>
              <a:picLocks noChangeAspect="1"/>
            </p:cNvPicPr>
            <p:nvPr/>
          </p:nvPicPr>
          <p:blipFill>
            <a:blip r:embed="rId2"/>
            <a:srcRect r="14088"/>
            <a:stretch>
              <a:fillRect/>
            </a:stretch>
          </p:blipFill>
          <p:spPr>
            <a:xfrm>
              <a:off x="624" y="0"/>
              <a:ext cx="1962" cy="2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Text Box 5"/>
            <p:cNvSpPr txBox="1"/>
            <p:nvPr/>
          </p:nvSpPr>
          <p:spPr>
            <a:xfrm>
              <a:off x="0" y="2544"/>
              <a:ext cx="3216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日本著名作家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著名电视节目主持人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folHlink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联合国儿童基金会亲善大使</a:t>
              </a:r>
            </a:p>
          </p:txBody>
        </p:sp>
      </p:grpSp>
      <p:grpSp>
        <p:nvGrpSpPr>
          <p:cNvPr id="18437" name="组合 18436"/>
          <p:cNvGrpSpPr/>
          <p:nvPr/>
        </p:nvGrpSpPr>
        <p:grpSpPr>
          <a:xfrm>
            <a:off x="1143000" y="668338"/>
            <a:ext cx="3886200" cy="4975225"/>
            <a:chOff x="0" y="0"/>
            <a:chExt cx="2448" cy="3178"/>
          </a:xfrm>
        </p:grpSpPr>
        <p:pic>
          <p:nvPicPr>
            <p:cNvPr id="18438" name="Picture 9" descr="3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0"/>
              <a:ext cx="2016" cy="2352"/>
            </a:xfrm>
            <a:prstGeom prst="rect">
              <a:avLst/>
            </a:prstGeom>
            <a:noFill/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9" name="TextBox 1"/>
            <p:cNvSpPr txBox="1"/>
            <p:nvPr/>
          </p:nvSpPr>
          <p:spPr>
            <a:xfrm>
              <a:off x="0" y="2496"/>
              <a:ext cx="2448" cy="6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一个因淘气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一年级就被退学的孩子</a:t>
              </a:r>
              <a:r>
                <a:rPr lang="zh-CN" altLang="en-US" sz="4000" dirty="0">
                  <a:solidFill>
                    <a:schemeClr val="tx1"/>
                  </a:solidFill>
                  <a:latin typeface="楷体_GB2312" pitchFamily="1" charset="-122"/>
                </a:rPr>
                <a:t> 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7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16"/>
          <p:cNvSpPr>
            <a:spLocks noTextEdit="1"/>
          </p:cNvSpPr>
          <p:nvPr/>
        </p:nvSpPr>
        <p:spPr>
          <a:xfrm rot="5400000">
            <a:off x="571500" y="2476500"/>
            <a:ext cx="15240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目 录</a:t>
            </a:r>
          </a:p>
        </p:txBody>
      </p:sp>
      <p:grpSp>
        <p:nvGrpSpPr>
          <p:cNvPr id="2" name="组合 37890"/>
          <p:cNvGrpSpPr/>
          <p:nvPr/>
        </p:nvGrpSpPr>
        <p:grpSpPr>
          <a:xfrm>
            <a:off x="2000232" y="571480"/>
            <a:ext cx="7143750" cy="5849938"/>
            <a:chOff x="-10" y="-45"/>
            <a:chExt cx="4500" cy="3685"/>
          </a:xfrm>
        </p:grpSpPr>
        <p:sp>
          <p:nvSpPr>
            <p:cNvPr id="37892" name="TextBox 1"/>
            <p:cNvSpPr txBox="1"/>
            <p:nvPr/>
          </p:nvSpPr>
          <p:spPr>
            <a:xfrm>
              <a:off x="-10" y="22"/>
              <a:ext cx="1728" cy="36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zh-CN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第一次来车站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、窗边的小豆豆新学校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、我喜欢！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、校长先生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、盒饭</a:t>
              </a:r>
              <a:r>
                <a:rPr lang="en-US" altLang="x-none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/23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、从今天开始上学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、电车教室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、上课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、海的味道山的味道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、好好嚼呀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、散步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、校歌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、放回原处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、名字的由来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、落语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、电车来了！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、游泳池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、成绩单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、暑假开始了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、大冒险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4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3" name="TextBox 4"/>
            <p:cNvSpPr txBox="1"/>
            <p:nvPr/>
          </p:nvSpPr>
          <p:spPr>
            <a:xfrm>
              <a:off x="2762" y="-45"/>
              <a:ext cx="1728" cy="3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42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、天鹅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湖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43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、“旱田”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老师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44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、野炊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45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、“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真是一个好子！”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46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、新娘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47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、破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学校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48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、蝴蝶结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、慰问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、健康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树皮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51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、说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英语的孩子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52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、演出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会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53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、粉笔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54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、泰明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死了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55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、间谍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56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、小提琴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57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、一言为定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58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、洛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基不见了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59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、茶话会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60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、再见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，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再见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4" name="TextBox 3"/>
            <p:cNvSpPr txBox="1"/>
            <p:nvPr/>
          </p:nvSpPr>
          <p:spPr>
            <a:xfrm>
              <a:off x="1555" y="0"/>
              <a:ext cx="2474" cy="36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、试胆量       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     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、排练场       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、温泉旅行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、韵律操 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、一生的心愿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、最差的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衣服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、高桥君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、不能跳！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、然后呢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、只是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闹着玩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、运动会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、小林一茶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、非常奇怪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、用手说话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、泉岳寺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、正男！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、小辫子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en-US" altLang="x-none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Thank You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图书室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、尾巴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、第二个春天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/>
          <p:nvPr/>
        </p:nvSpPr>
        <p:spPr>
          <a:xfrm>
            <a:off x="838200" y="1179513"/>
            <a:ext cx="7467600" cy="3303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800" dirty="0">
                <a:solidFill>
                  <a:srgbClr val="0000FF"/>
                </a:solidFill>
                <a:latin typeface="Arial" panose="020B0604020202020204" pitchFamily="34" charset="0"/>
              </a:rPr>
              <a:t>     当有人在鲤鱼肚子里拱来拱去的时候，鲤鱼看起来就像活了一样。</a:t>
            </a:r>
          </a:p>
          <a:p>
            <a:r>
              <a:rPr lang="en-US" altLang="x-none" sz="2800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 一等奖是“一根萝卜”，二等奖是“两根牛蒡</a:t>
            </a:r>
            <a:r>
              <a:rPr lang="zh-CN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x-none" sz="2800" b="0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x-none" sz="3200" dirty="0">
                <a:solidFill>
                  <a:schemeClr val="hlink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à</a:t>
            </a:r>
            <a:r>
              <a:rPr lang="en-US" altLang="x-none" sz="2800" b="0" dirty="0">
                <a:solidFill>
                  <a:srgbClr val="0000FF"/>
                </a:solidFill>
                <a:latin typeface="Arial" panose="020B0604020202020204" pitchFamily="34" charset="0"/>
              </a:rPr>
              <a:t>ng)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”，三等奖是“一束菠菜”之类。</a:t>
            </a:r>
          </a:p>
        </p:txBody>
      </p:sp>
      <p:pic>
        <p:nvPicPr>
          <p:cNvPr id="2048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07585"/>
            <a:ext cx="2046605" cy="1406525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9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60" y="4807585"/>
            <a:ext cx="2239645" cy="1494155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815" y="4807585"/>
            <a:ext cx="2222500" cy="1471295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16"/>
          <p:cNvSpPr>
            <a:spLocks noTextEdit="1"/>
          </p:cNvSpPr>
          <p:nvPr/>
        </p:nvSpPr>
        <p:spPr>
          <a:xfrm rot="5400000">
            <a:off x="571500" y="2476500"/>
            <a:ext cx="15240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目 录</a:t>
            </a:r>
          </a:p>
        </p:txBody>
      </p:sp>
      <p:grpSp>
        <p:nvGrpSpPr>
          <p:cNvPr id="2" name="组合 37890"/>
          <p:cNvGrpSpPr/>
          <p:nvPr/>
        </p:nvGrpSpPr>
        <p:grpSpPr>
          <a:xfrm>
            <a:off x="2000232" y="571480"/>
            <a:ext cx="7143750" cy="5849938"/>
            <a:chOff x="-10" y="-45"/>
            <a:chExt cx="4500" cy="3685"/>
          </a:xfrm>
        </p:grpSpPr>
        <p:sp>
          <p:nvSpPr>
            <p:cNvPr id="37892" name="TextBox 1"/>
            <p:cNvSpPr txBox="1"/>
            <p:nvPr/>
          </p:nvSpPr>
          <p:spPr>
            <a:xfrm>
              <a:off x="-10" y="22"/>
              <a:ext cx="1728" cy="36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zh-CN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第一次来车站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、窗边的小豆豆新学校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、我喜欢！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、校长先生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、盒饭</a:t>
              </a:r>
              <a:r>
                <a:rPr lang="en-US" altLang="x-none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/23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、从今天开始上学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、电车教室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、上课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、海的味道山的味道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、好好嚼呀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、散步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、校歌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、放回原处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、名字的由来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、落语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、电车来了！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、游泳池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、成绩单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、暑假开始了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、大冒险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4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3" name="TextBox 4"/>
            <p:cNvSpPr txBox="1"/>
            <p:nvPr/>
          </p:nvSpPr>
          <p:spPr>
            <a:xfrm>
              <a:off x="2762" y="-45"/>
              <a:ext cx="1728" cy="3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42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、天鹅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湖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43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、“旱田”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老师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44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、野炊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45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、“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真是一个好子！”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46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、新娘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47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、破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学校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48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、蝴蝶结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49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、慰问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、健康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树皮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51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、说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英语的孩子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52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、演出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会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53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、粉笔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54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、泰明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死了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55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、间谍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56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、小提琴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57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、一言为定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58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、洛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基不见了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59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、茶话会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60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、再见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，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再见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4" name="TextBox 3"/>
            <p:cNvSpPr txBox="1"/>
            <p:nvPr/>
          </p:nvSpPr>
          <p:spPr>
            <a:xfrm>
              <a:off x="1555" y="0"/>
              <a:ext cx="2474" cy="36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、试胆量       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     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、排练场       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、温泉旅行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、韵律操 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、一生的心愿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、最差的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衣服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、高桥君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、不能跳！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、然后呢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、只是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闹着玩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ea typeface="宋体" panose="02010600030101010101" pitchFamily="2" charset="-122"/>
                </a:rPr>
                <a:t>31</a:t>
              </a:r>
              <a:r>
                <a:rPr lang="zh-CN" altLang="en-US" sz="1600" dirty="0">
                  <a:solidFill>
                    <a:srgbClr val="6600FF"/>
                  </a:solidFill>
                  <a:ea typeface="宋体" panose="02010600030101010101" pitchFamily="2" charset="-122"/>
                </a:rPr>
                <a:t>、运动会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32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、小林一茶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33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、非常奇怪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34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、用手说话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35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、泉岳寺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36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、正男！ 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37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、小辫子     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38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en-US" altLang="x-none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Thank You 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39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zh-CN" alt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图书室</a:t>
              </a: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、尾巴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r>
                <a:rPr lang="en-US" altLang="zh-CN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41</a:t>
              </a:r>
              <a:r>
                <a:rPr lang="zh-CN" altLang="en-US" sz="1600" dirty="0">
                  <a:solidFill>
                    <a:srgbClr val="66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、第二个春天</a:t>
              </a:r>
              <a:endParaRPr lang="en-US" altLang="x-none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05000"/>
                </a:lnSpc>
              </a:pPr>
              <a:endParaRPr lang="zh-CN" altLang="en-US" sz="1600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4357686" y="3214686"/>
            <a:ext cx="164307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Others_1"/>
          <p:cNvSpPr/>
          <p:nvPr>
            <p:custDataLst>
              <p:tags r:id="rId2"/>
            </p:custDataLst>
          </p:nvPr>
        </p:nvSpPr>
        <p:spPr>
          <a:xfrm>
            <a:off x="2114884" y="2432418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s_2"/>
          <p:cNvSpPr/>
          <p:nvPr>
            <p:custDataLst>
              <p:tags r:id="rId3"/>
            </p:custDataLst>
          </p:nvPr>
        </p:nvSpPr>
        <p:spPr>
          <a:xfrm>
            <a:off x="1298726" y="160900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s_3"/>
          <p:cNvSpPr/>
          <p:nvPr>
            <p:custDataLst>
              <p:tags r:id="rId4"/>
            </p:custDataLst>
          </p:nvPr>
        </p:nvSpPr>
        <p:spPr>
          <a:xfrm>
            <a:off x="2256459" y="259223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08083" y="859331"/>
            <a:ext cx="2786082" cy="767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钻鲤鱼比赛</a:t>
            </a:r>
            <a:endParaRPr lang="zh-CN" altLang="en-US" sz="4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MH_Number_1">
            <a:hlinkClick r:id="rId1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429928" y="845032"/>
            <a:ext cx="972000" cy="9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8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7241" y="2208447"/>
            <a:ext cx="2786082" cy="767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找妈妈比赛</a:t>
            </a:r>
            <a:endParaRPr lang="zh-CN" altLang="en-US" sz="4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7241" y="3849637"/>
            <a:ext cx="2786082" cy="767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拔河比</a:t>
            </a:r>
            <a:r>
              <a:rPr lang="zh-CN" altLang="en-US" sz="4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赛</a:t>
            </a:r>
            <a:endParaRPr lang="zh-CN" altLang="en-US" sz="4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MH_Number_1">
            <a:hlinkClick r:id="rId12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4008083" y="2106230"/>
            <a:ext cx="972000" cy="9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dirty="0" smtClean="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2" name="MH_Number_1">
            <a:hlinkClick r:id="rId12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2548779" y="5141325"/>
            <a:ext cx="984666" cy="9535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dirty="0">
                <a:solidFill>
                  <a:srgbClr val="FFFFFF"/>
                </a:solidFill>
                <a:cs typeface="Arial Unicode MS" panose="020B0604020202020204" pitchFamily="34" charset="-122"/>
              </a:rPr>
              <a:t>4</a:t>
            </a:r>
            <a:endParaRPr lang="zh-CN" altLang="en-US" sz="60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765" y="3572607"/>
            <a:ext cx="1304657" cy="1609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5765" y="5230867"/>
            <a:ext cx="3292125" cy="1188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4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/>
          <p:nvPr/>
        </p:nvSpPr>
        <p:spPr>
          <a:xfrm>
            <a:off x="1000760" y="427355"/>
            <a:ext cx="75438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8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小林校长</a:t>
            </a:r>
            <a:r>
              <a:rPr lang="en-US" altLang="x-none" dirty="0">
                <a:solidFill>
                  <a:srgbClr val="8000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</a:t>
            </a:r>
            <a:endParaRPr lang="zh-CN" altLang="en-US" dirty="0">
              <a:solidFill>
                <a:srgbClr val="80008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25" y="2787650"/>
            <a:ext cx="4761865" cy="339026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/>
          <p:nvPr/>
        </p:nvSpPr>
        <p:spPr>
          <a:xfrm>
            <a:off x="979805" y="1914525"/>
            <a:ext cx="7620000" cy="418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4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他的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头发已经有些稀疏，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前面的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牙齿有的也脱落了，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但脸上的气色非常好。他的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个子不算高，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不过肩膀和胳膊都很结实，黑色的三件套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西装已经旧得有些走了形，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但穿在他的身上却显得非常整齐。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b="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endParaRPr lang="zh-CN" altLang="en-US" sz="3200" dirty="0">
              <a:solidFill>
                <a:srgbClr val="80008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63"/>
          <p:cNvSpPr/>
          <p:nvPr/>
        </p:nvSpPr>
        <p:spPr>
          <a:xfrm>
            <a:off x="1785918" y="642918"/>
            <a:ext cx="6643734" cy="5929354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900" dirty="0">
                <a:solidFill>
                  <a:srgbClr val="898989"/>
                </a:solidFill>
                <a:sym typeface="Calibri" panose="020F0502020204030204" charset="0"/>
              </a:rPr>
              <a:pPr lvl="0" algn="r" eaLnBrk="1" hangingPunct="1"/>
              <a:t>18</a:t>
            </a:fld>
            <a:endParaRPr lang="zh-CN" altLang="en-US" sz="900" dirty="0">
              <a:solidFill>
                <a:srgbClr val="898989"/>
              </a:solidFill>
              <a:sym typeface="Calibri" panose="020F0502020204030204" charset="0"/>
            </a:endParaRPr>
          </a:p>
        </p:txBody>
      </p:sp>
      <p:sp>
        <p:nvSpPr>
          <p:cNvPr id="18441" name="任意多边形 82"/>
          <p:cNvSpPr/>
          <p:nvPr/>
        </p:nvSpPr>
        <p:spPr>
          <a:xfrm rot="5400000">
            <a:off x="1028700" y="1695689"/>
            <a:ext cx="1482329" cy="3539728"/>
          </a:xfrm>
          <a:custGeom>
            <a:avLst/>
            <a:gdLst>
              <a:gd name="txL" fmla="*/ 0 w 1975995"/>
              <a:gd name="txT" fmla="*/ 0 h 4720095"/>
              <a:gd name="txR" fmla="*/ 1975995 w 1975995"/>
              <a:gd name="txB" fmla="*/ 4720095 h 4720095"/>
            </a:gdLst>
            <a:ahLst/>
            <a:cxnLst>
              <a:cxn ang="0">
                <a:pos x="0" y="1140601"/>
              </a:cxn>
              <a:cxn ang="0">
                <a:pos x="0" y="987138"/>
              </a:cxn>
              <a:cxn ang="0">
                <a:pos x="989986" y="0"/>
              </a:cxn>
              <a:cxn ang="0">
                <a:pos x="1979975" y="987138"/>
              </a:cxn>
              <a:cxn ang="0">
                <a:pos x="1979975" y="1095001"/>
              </a:cxn>
              <a:cxn ang="0">
                <a:pos x="1979976" y="1095001"/>
              </a:cxn>
              <a:cxn ang="0">
                <a:pos x="1979976" y="4715990"/>
              </a:cxn>
              <a:cxn ang="0">
                <a:pos x="2824" y="4715990"/>
              </a:cxn>
              <a:cxn ang="0">
                <a:pos x="2824" y="1196301"/>
              </a:cxn>
            </a:cxnLst>
            <a:rect l="txL" t="txT" r="txR" b="tx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lnTo>
                  <a:pt x="0" y="1141593"/>
                </a:lnTo>
                <a:close/>
              </a:path>
            </a:pathLst>
          </a:custGeom>
          <a:solidFill>
            <a:srgbClr val="20B6BE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30" name="五角星 2"/>
          <p:cNvSpPr/>
          <p:nvPr/>
        </p:nvSpPr>
        <p:spPr>
          <a:xfrm rot="1013228">
            <a:off x="2333788" y="2973382"/>
            <a:ext cx="956550" cy="870767"/>
          </a:xfrm>
          <a:custGeom>
            <a:avLst/>
            <a:gdLst>
              <a:gd name="txL" fmla="*/ 0 w 918524"/>
              <a:gd name="txT" fmla="*/ 0 h 923906"/>
              <a:gd name="txR" fmla="*/ 918524 w 918524"/>
              <a:gd name="txB" fmla="*/ 923906 h 923906"/>
            </a:gdLst>
            <a:ahLst/>
            <a:cxnLst>
              <a:cxn ang="0">
                <a:pos x="18432" y="3108626"/>
              </a:cxn>
              <a:cxn ang="0">
                <a:pos x="2360763" y="1986325"/>
              </a:cxn>
              <a:cxn ang="0">
                <a:pos x="4103717" y="0"/>
              </a:cxn>
              <a:cxn ang="0">
                <a:pos x="5846662" y="1986325"/>
              </a:cxn>
              <a:cxn ang="0">
                <a:pos x="8188990" y="3108626"/>
              </a:cxn>
              <a:cxn ang="0">
                <a:pos x="6923860" y="5458541"/>
              </a:cxn>
              <a:cxn ang="0">
                <a:pos x="6628552" y="8138490"/>
              </a:cxn>
              <a:cxn ang="0">
                <a:pos x="4103717" y="7604484"/>
              </a:cxn>
              <a:cxn ang="0">
                <a:pos x="1578873" y="8138490"/>
              </a:cxn>
              <a:cxn ang="0">
                <a:pos x="1283557" y="5458541"/>
              </a:cxn>
              <a:cxn ang="0">
                <a:pos x="18432" y="3108626"/>
              </a:cxn>
            </a:cxnLst>
            <a:rect l="txL" t="txT" r="txR" b="tx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BEEF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8443" name="椭圆 5"/>
          <p:cNvSpPr/>
          <p:nvPr/>
        </p:nvSpPr>
        <p:spPr>
          <a:xfrm>
            <a:off x="2170510" y="2830592"/>
            <a:ext cx="1232297" cy="1232297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十字星 6"/>
          <p:cNvSpPr/>
          <p:nvPr/>
        </p:nvSpPr>
        <p:spPr>
          <a:xfrm rot="-646740">
            <a:off x="3800475" y="1373981"/>
            <a:ext cx="425054" cy="426244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文本框 1"/>
          <p:cNvSpPr/>
          <p:nvPr/>
        </p:nvSpPr>
        <p:spPr>
          <a:xfrm>
            <a:off x="214282" y="3071810"/>
            <a:ext cx="2128838" cy="78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小豆豆</a:t>
            </a:r>
          </a:p>
        </p:txBody>
      </p:sp>
      <p:grpSp>
        <p:nvGrpSpPr>
          <p:cNvPr id="2" name="组合 71"/>
          <p:cNvGrpSpPr/>
          <p:nvPr/>
        </p:nvGrpSpPr>
        <p:grpSpPr>
          <a:xfrm>
            <a:off x="3617588" y="4970156"/>
            <a:ext cx="1285884" cy="1080000"/>
            <a:chOff x="3643306" y="4357694"/>
            <a:chExt cx="1285884" cy="1080000"/>
          </a:xfrm>
        </p:grpSpPr>
        <p:grpSp>
          <p:nvGrpSpPr>
            <p:cNvPr id="3" name="组合 38"/>
            <p:cNvGrpSpPr/>
            <p:nvPr/>
          </p:nvGrpSpPr>
          <p:grpSpPr>
            <a:xfrm>
              <a:off x="3714744" y="4357694"/>
              <a:ext cx="1080000" cy="1080000"/>
              <a:chOff x="0" y="0"/>
              <a:chExt cx="1593898" cy="1621073"/>
            </a:xfrm>
          </p:grpSpPr>
          <p:sp>
            <p:nvSpPr>
              <p:cNvPr id="1093" name="椭圆 33"/>
              <p:cNvSpPr/>
              <p:nvPr/>
            </p:nvSpPr>
            <p:spPr>
              <a:xfrm>
                <a:off x="0" y="3111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 w="9525">
                <a:noFill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94" name="椭圆 34"/>
              <p:cNvSpPr/>
              <p:nvPr/>
            </p:nvSpPr>
            <p:spPr>
              <a:xfrm>
                <a:off x="3111" y="0"/>
                <a:ext cx="1578046" cy="1621073"/>
              </a:xfrm>
              <a:prstGeom prst="ellipse">
                <a:avLst/>
              </a:prstGeom>
              <a:gradFill rotWithShape="1">
                <a:gsLst>
                  <a:gs pos="0">
                    <a:srgbClr val="22F1F6">
                      <a:alpha val="100000"/>
                    </a:srgbClr>
                  </a:gs>
                  <a:gs pos="39999">
                    <a:srgbClr val="22F1F6">
                      <a:alpha val="100000"/>
                    </a:srgbClr>
                  </a:gs>
                  <a:gs pos="100000">
                    <a:srgbClr val="20B6BE">
                      <a:alpha val="100000"/>
                    </a:srgbClr>
                  </a:gs>
                </a:gsLst>
                <a:path path="rect">
                  <a:fillToRect l="50000" t="179999" r="50000" b="-79999"/>
                </a:path>
                <a:tileRect/>
              </a:gradFill>
              <a:ln w="31750" cap="flat" cmpd="sng">
                <a:solidFill>
                  <a:srgbClr val="22F1F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92" name="TextBox 1"/>
            <p:cNvSpPr/>
            <p:nvPr/>
          </p:nvSpPr>
          <p:spPr>
            <a:xfrm>
              <a:off x="3643306" y="4643446"/>
              <a:ext cx="12858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成 长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70"/>
          <p:cNvGrpSpPr/>
          <p:nvPr/>
        </p:nvGrpSpPr>
        <p:grpSpPr>
          <a:xfrm>
            <a:off x="3643306" y="928670"/>
            <a:ext cx="1080000" cy="1080000"/>
            <a:chOff x="3643306" y="928670"/>
            <a:chExt cx="1080000" cy="1080000"/>
          </a:xfrm>
        </p:grpSpPr>
        <p:grpSp>
          <p:nvGrpSpPr>
            <p:cNvPr id="5" name="组合 40"/>
            <p:cNvGrpSpPr/>
            <p:nvPr/>
          </p:nvGrpSpPr>
          <p:grpSpPr>
            <a:xfrm>
              <a:off x="3643306" y="928670"/>
              <a:ext cx="1080000" cy="1080000"/>
              <a:chOff x="-263286" y="-137285"/>
              <a:chExt cx="1860295" cy="1734294"/>
            </a:xfrm>
          </p:grpSpPr>
          <p:sp>
            <p:nvSpPr>
              <p:cNvPr id="1088" name="椭圆 41"/>
              <p:cNvSpPr/>
              <p:nvPr/>
            </p:nvSpPr>
            <p:spPr>
              <a:xfrm>
                <a:off x="0" y="3111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 w="9525">
                <a:noFill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89" name="椭圆 42"/>
              <p:cNvSpPr/>
              <p:nvPr/>
            </p:nvSpPr>
            <p:spPr>
              <a:xfrm>
                <a:off x="-263286" y="-137285"/>
                <a:ext cx="1860295" cy="17311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39999">
                    <a:srgbClr val="FFA3C4">
                      <a:alpha val="100000"/>
                    </a:srgbClr>
                  </a:gs>
                  <a:gs pos="100000">
                    <a:srgbClr val="FF7593">
                      <a:alpha val="100000"/>
                    </a:srgbClr>
                  </a:gs>
                </a:gsLst>
                <a:path path="rect">
                  <a:fillToRect l="50000" t="179999" r="50000" b="-79999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87" name="TextBox 10"/>
            <p:cNvSpPr/>
            <p:nvPr/>
          </p:nvSpPr>
          <p:spPr>
            <a:xfrm>
              <a:off x="3714744" y="1214422"/>
              <a:ext cx="98522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入 学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" name="组合 61"/>
          <p:cNvGrpSpPr/>
          <p:nvPr/>
        </p:nvGrpSpPr>
        <p:grpSpPr>
          <a:xfrm>
            <a:off x="3714744" y="2928934"/>
            <a:ext cx="1080000" cy="1080000"/>
            <a:chOff x="415710" y="437307"/>
            <a:chExt cx="1593898" cy="1593899"/>
          </a:xfrm>
        </p:grpSpPr>
        <p:sp>
          <p:nvSpPr>
            <p:cNvPr id="1084" name="椭圆 50"/>
            <p:cNvSpPr/>
            <p:nvPr/>
          </p:nvSpPr>
          <p:spPr>
            <a:xfrm>
              <a:off x="415710" y="437307"/>
              <a:ext cx="1593898" cy="1593899"/>
            </a:xfrm>
            <a:prstGeom prst="ellipse">
              <a:avLst/>
            </a:prstGeom>
            <a:gradFill rotWithShape="1">
              <a:gsLst>
                <a:gs pos="0">
                  <a:srgbClr val="739A28">
                    <a:alpha val="100000"/>
                  </a:srgbClr>
                </a:gs>
                <a:gs pos="39999">
                  <a:srgbClr val="D6F133">
                    <a:alpha val="100000"/>
                  </a:srgbClr>
                </a:gs>
                <a:gs pos="100000">
                  <a:srgbClr val="92D050">
                    <a:alpha val="100000"/>
                  </a:srgbClr>
                </a:gs>
              </a:gsLst>
              <a:path path="rect">
                <a:fillToRect l="50000" t="179999" r="50000" b="-79999"/>
              </a:path>
              <a:tileRect/>
            </a:gradFill>
            <a:ln w="31750" cap="flat" cmpd="sng">
              <a:solidFill>
                <a:srgbClr val="D6F1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82" name="TextBox 322"/>
            <p:cNvSpPr/>
            <p:nvPr/>
          </p:nvSpPr>
          <p:spPr>
            <a:xfrm>
              <a:off x="526481" y="859029"/>
              <a:ext cx="1362874" cy="681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转 学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pic>
        <p:nvPicPr>
          <p:cNvPr id="18471" name="图片 80"/>
          <p:cNvPicPr>
            <a:picLocks noChangeAspect="1"/>
          </p:cNvPicPr>
          <p:nvPr/>
        </p:nvPicPr>
        <p:blipFill>
          <a:blip r:embed="rId2" cstate="print"/>
          <a:srcRect l="26794" t="15027" r="49281" b="11252"/>
          <a:stretch>
            <a:fillRect/>
          </a:stretch>
        </p:blipFill>
        <p:spPr>
          <a:xfrm>
            <a:off x="2963466" y="2476500"/>
            <a:ext cx="561975" cy="97512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8"/>
          <p:cNvGrpSpPr/>
          <p:nvPr/>
        </p:nvGrpSpPr>
        <p:grpSpPr>
          <a:xfrm flipH="1">
            <a:off x="1428728" y="4071942"/>
            <a:ext cx="1810940" cy="1135856"/>
            <a:chOff x="0" y="0"/>
            <a:chExt cx="2605976" cy="1634460"/>
          </a:xfrm>
        </p:grpSpPr>
        <p:sp>
          <p:nvSpPr>
            <p:cNvPr id="1077" name="任意多边形 9"/>
            <p:cNvSpPr/>
            <p:nvPr/>
          </p:nvSpPr>
          <p:spPr>
            <a:xfrm>
              <a:off x="21772" y="21984"/>
              <a:ext cx="2584204" cy="1612476"/>
            </a:xfrm>
            <a:custGeom>
              <a:avLst/>
              <a:gdLst>
                <a:gd name="txL" fmla="*/ 0 w 3610707"/>
                <a:gd name="txT" fmla="*/ 0 h 2450125"/>
                <a:gd name="txR" fmla="*/ 3610707 w 3610707"/>
                <a:gd name="txB" fmla="*/ 2450125 h 2450125"/>
              </a:gdLst>
              <a:ahLst/>
              <a:cxnLst>
                <a:cxn ang="0">
                  <a:pos x="68449" y="0"/>
                </a:cxn>
                <a:cxn ang="0">
                  <a:pos x="107966" y="9876"/>
                </a:cxn>
                <a:cxn ang="0">
                  <a:pos x="111487" y="12925"/>
                </a:cxn>
                <a:cxn ang="0">
                  <a:pos x="114949" y="12761"/>
                </a:cxn>
                <a:cxn ang="0">
                  <a:pos x="142626" y="21384"/>
                </a:cxn>
                <a:cxn ang="0">
                  <a:pos x="143652" y="22938"/>
                </a:cxn>
                <a:cxn ang="0">
                  <a:pos x="144598" y="22801"/>
                </a:cxn>
                <a:cxn ang="0">
                  <a:pos x="150184" y="22535"/>
                </a:cxn>
                <a:cxn ang="0">
                  <a:pos x="177912" y="35568"/>
                </a:cxn>
                <a:cxn ang="0">
                  <a:pos x="150184" y="48600"/>
                </a:cxn>
                <a:cxn ang="0">
                  <a:pos x="144598" y="48336"/>
                </a:cxn>
                <a:cxn ang="0">
                  <a:pos x="140009" y="47666"/>
                </a:cxn>
                <a:cxn ang="0">
                  <a:pos x="136921" y="49425"/>
                </a:cxn>
                <a:cxn ang="0">
                  <a:pos x="114660" y="53759"/>
                </a:cxn>
                <a:cxn ang="0">
                  <a:pos x="93493" y="49915"/>
                </a:cxn>
                <a:cxn ang="0">
                  <a:pos x="92554" y="49452"/>
                </a:cxn>
                <a:cxn ang="0">
                  <a:pos x="91666" y="50222"/>
                </a:cxn>
                <a:cxn ang="0">
                  <a:pos x="65562" y="56746"/>
                </a:cxn>
                <a:cxn ang="0">
                  <a:pos x="39457" y="50222"/>
                </a:cxn>
                <a:cxn ang="0">
                  <a:pos x="38033" y="48988"/>
                </a:cxn>
                <a:cxn ang="0">
                  <a:pos x="37132" y="49120"/>
                </a:cxn>
                <a:cxn ang="0">
                  <a:pos x="30903" y="49415"/>
                </a:cxn>
                <a:cxn ang="0">
                  <a:pos x="0" y="34890"/>
                </a:cxn>
                <a:cxn ang="0">
                  <a:pos x="18875" y="21505"/>
                </a:cxn>
                <a:cxn ang="0">
                  <a:pos x="20923" y="21206"/>
                </a:cxn>
                <a:cxn ang="0">
                  <a:pos x="21041" y="20110"/>
                </a:cxn>
                <a:cxn ang="0">
                  <a:pos x="68449" y="0"/>
                </a:cxn>
              </a:cxnLst>
              <a:rect l="txL" t="txT" r="txR" b="tx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78" name="任意多边形 10"/>
            <p:cNvSpPr/>
            <p:nvPr/>
          </p:nvSpPr>
          <p:spPr>
            <a:xfrm>
              <a:off x="0" y="0"/>
              <a:ext cx="2584204" cy="1612476"/>
            </a:xfrm>
            <a:custGeom>
              <a:avLst/>
              <a:gdLst>
                <a:gd name="txL" fmla="*/ 0 w 3610707"/>
                <a:gd name="txT" fmla="*/ 0 h 2450125"/>
                <a:gd name="txR" fmla="*/ 3610707 w 3610707"/>
                <a:gd name="txB" fmla="*/ 2450125 h 2450125"/>
              </a:gdLst>
              <a:ahLst/>
              <a:cxnLst>
                <a:cxn ang="0">
                  <a:pos x="68449" y="0"/>
                </a:cxn>
                <a:cxn ang="0">
                  <a:pos x="107966" y="9876"/>
                </a:cxn>
                <a:cxn ang="0">
                  <a:pos x="111487" y="12925"/>
                </a:cxn>
                <a:cxn ang="0">
                  <a:pos x="114949" y="12761"/>
                </a:cxn>
                <a:cxn ang="0">
                  <a:pos x="142626" y="21384"/>
                </a:cxn>
                <a:cxn ang="0">
                  <a:pos x="143652" y="22938"/>
                </a:cxn>
                <a:cxn ang="0">
                  <a:pos x="144598" y="22801"/>
                </a:cxn>
                <a:cxn ang="0">
                  <a:pos x="150184" y="22535"/>
                </a:cxn>
                <a:cxn ang="0">
                  <a:pos x="177912" y="35568"/>
                </a:cxn>
                <a:cxn ang="0">
                  <a:pos x="150184" y="48600"/>
                </a:cxn>
                <a:cxn ang="0">
                  <a:pos x="144598" y="48336"/>
                </a:cxn>
                <a:cxn ang="0">
                  <a:pos x="140009" y="47666"/>
                </a:cxn>
                <a:cxn ang="0">
                  <a:pos x="136921" y="49425"/>
                </a:cxn>
                <a:cxn ang="0">
                  <a:pos x="114660" y="53759"/>
                </a:cxn>
                <a:cxn ang="0">
                  <a:pos x="93493" y="49915"/>
                </a:cxn>
                <a:cxn ang="0">
                  <a:pos x="92554" y="49452"/>
                </a:cxn>
                <a:cxn ang="0">
                  <a:pos x="91666" y="50222"/>
                </a:cxn>
                <a:cxn ang="0">
                  <a:pos x="65562" y="56746"/>
                </a:cxn>
                <a:cxn ang="0">
                  <a:pos x="39457" y="50222"/>
                </a:cxn>
                <a:cxn ang="0">
                  <a:pos x="38033" y="48988"/>
                </a:cxn>
                <a:cxn ang="0">
                  <a:pos x="37132" y="49120"/>
                </a:cxn>
                <a:cxn ang="0">
                  <a:pos x="30903" y="49415"/>
                </a:cxn>
                <a:cxn ang="0">
                  <a:pos x="0" y="34890"/>
                </a:cxn>
                <a:cxn ang="0">
                  <a:pos x="18875" y="21505"/>
                </a:cxn>
                <a:cxn ang="0">
                  <a:pos x="20923" y="21206"/>
                </a:cxn>
                <a:cxn ang="0">
                  <a:pos x="21041" y="20110"/>
                </a:cxn>
                <a:cxn ang="0">
                  <a:pos x="68449" y="0"/>
                </a:cxn>
              </a:cxnLst>
              <a:rect l="txL" t="txT" r="txR" b="tx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rgbClr val="91F0F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grpSp>
        <p:nvGrpSpPr>
          <p:cNvPr id="8" name="组合 102"/>
          <p:cNvGrpSpPr/>
          <p:nvPr/>
        </p:nvGrpSpPr>
        <p:grpSpPr>
          <a:xfrm>
            <a:off x="7786710" y="5143512"/>
            <a:ext cx="1108472" cy="1212056"/>
            <a:chOff x="0" y="0"/>
            <a:chExt cx="1834461" cy="2005899"/>
          </a:xfrm>
        </p:grpSpPr>
        <p:sp>
          <p:nvSpPr>
            <p:cNvPr id="1058" name="圆角矩形 103"/>
            <p:cNvSpPr/>
            <p:nvPr/>
          </p:nvSpPr>
          <p:spPr>
            <a:xfrm>
              <a:off x="639537" y="892319"/>
              <a:ext cx="328183" cy="134639"/>
            </a:xfrm>
            <a:prstGeom prst="roundRect">
              <a:avLst>
                <a:gd name="adj" fmla="val 16667"/>
              </a:avLst>
            </a:prstGeom>
            <a:solidFill>
              <a:srgbClr val="C87404"/>
            </a:solidFill>
            <a:ln w="635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59" name="圆角矩形 104"/>
            <p:cNvSpPr/>
            <p:nvPr/>
          </p:nvSpPr>
          <p:spPr>
            <a:xfrm rot="1452078">
              <a:off x="706857" y="471571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" name="组合 105"/>
            <p:cNvGrpSpPr/>
            <p:nvPr/>
          </p:nvGrpSpPr>
          <p:grpSpPr>
            <a:xfrm rot="-4040781">
              <a:off x="639259" y="-418591"/>
              <a:ext cx="611597" cy="1772498"/>
              <a:chOff x="0" y="0"/>
              <a:chExt cx="1234440" cy="3577590"/>
            </a:xfrm>
          </p:grpSpPr>
          <p:sp>
            <p:nvSpPr>
              <p:cNvPr id="1072" name="椭圆 117"/>
              <p:cNvSpPr/>
              <p:nvPr/>
            </p:nvSpPr>
            <p:spPr>
              <a:xfrm>
                <a:off x="85725" y="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73" name="矩形 118"/>
              <p:cNvSpPr/>
              <p:nvPr/>
            </p:nvSpPr>
            <p:spPr>
              <a:xfrm>
                <a:off x="428625" y="3303270"/>
                <a:ext cx="377190" cy="27432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74" name="矩形 119"/>
              <p:cNvSpPr/>
              <p:nvPr/>
            </p:nvSpPr>
            <p:spPr>
              <a:xfrm>
                <a:off x="320040" y="2617470"/>
                <a:ext cx="594360" cy="74295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75" name="矩形 120"/>
              <p:cNvSpPr/>
              <p:nvPr/>
            </p:nvSpPr>
            <p:spPr>
              <a:xfrm>
                <a:off x="182880" y="834390"/>
                <a:ext cx="868680" cy="1874520"/>
              </a:xfrm>
              <a:prstGeom prst="rect">
                <a:avLst/>
              </a:prstGeom>
              <a:solidFill>
                <a:srgbClr val="FFC000"/>
              </a:solidFill>
              <a:ln w="63500" cap="rnd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76" name="梯形 121"/>
              <p:cNvSpPr/>
              <p:nvPr/>
            </p:nvSpPr>
            <p:spPr>
              <a:xfrm flipV="1">
                <a:off x="0" y="457200"/>
                <a:ext cx="1234440" cy="457200"/>
              </a:xfrm>
              <a:custGeom>
                <a:avLst/>
                <a:gdLst>
                  <a:gd name="txL" fmla="*/ 1973 w 21600"/>
                  <a:gd name="txT" fmla="*/ 1973 h 21600"/>
                  <a:gd name="txR" fmla="*/ 19627 w 21600"/>
                  <a:gd name="txB" fmla="*/ 19627 h 2160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45" y="21600"/>
                    </a:lnTo>
                    <a:lnTo>
                      <a:pt x="2125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alpha val="100000"/>
                </a:srgbClr>
              </a:solidFill>
              <a:ln w="635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1061" name="椭圆 106"/>
            <p:cNvSpPr/>
            <p:nvPr/>
          </p:nvSpPr>
          <p:spPr>
            <a:xfrm>
              <a:off x="757346" y="740850"/>
              <a:ext cx="100980" cy="10098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62" name="直接连接符 107"/>
            <p:cNvSpPr/>
            <p:nvPr/>
          </p:nvSpPr>
          <p:spPr>
            <a:xfrm flipH="1">
              <a:off x="799421" y="1026959"/>
              <a:ext cx="4207" cy="95089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3" name="直接连接符 108"/>
            <p:cNvSpPr/>
            <p:nvPr/>
          </p:nvSpPr>
          <p:spPr>
            <a:xfrm flipH="1">
              <a:off x="387088" y="1029764"/>
              <a:ext cx="293122" cy="95650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4" name="直接连接符 109"/>
            <p:cNvSpPr/>
            <p:nvPr/>
          </p:nvSpPr>
          <p:spPr>
            <a:xfrm>
              <a:off x="920035" y="1015739"/>
              <a:ext cx="293122" cy="95650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5" name="直接连接符 110"/>
            <p:cNvSpPr/>
            <p:nvPr/>
          </p:nvSpPr>
          <p:spPr>
            <a:xfrm>
              <a:off x="193544" y="1994679"/>
              <a:ext cx="1489448" cy="1"/>
            </a:xfrm>
            <a:prstGeom prst="line">
              <a:avLst/>
            </a:prstGeom>
            <a:ln w="63500" cap="rnd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6" name="直接连接符 111"/>
            <p:cNvSpPr/>
            <p:nvPr/>
          </p:nvSpPr>
          <p:spPr>
            <a:xfrm>
              <a:off x="0" y="2005899"/>
              <a:ext cx="103784" cy="1"/>
            </a:xfrm>
            <a:prstGeom prst="line">
              <a:avLst/>
            </a:prstGeom>
            <a:ln w="63500" cap="rnd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7" name="直接连接符 112"/>
            <p:cNvSpPr/>
            <p:nvPr/>
          </p:nvSpPr>
          <p:spPr>
            <a:xfrm>
              <a:off x="1778361" y="1991874"/>
              <a:ext cx="56100" cy="1"/>
            </a:xfrm>
            <a:prstGeom prst="line">
              <a:avLst/>
            </a:prstGeom>
            <a:ln w="63500" cap="rnd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68" name="矩形 113"/>
            <p:cNvSpPr/>
            <p:nvPr/>
          </p:nvSpPr>
          <p:spPr>
            <a:xfrm rot="-4040781">
              <a:off x="966545" y="-80353"/>
              <a:ext cx="79608" cy="82479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69" name="矩形 114"/>
            <p:cNvSpPr/>
            <p:nvPr/>
          </p:nvSpPr>
          <p:spPr>
            <a:xfrm rot="-4040781">
              <a:off x="856054" y="186348"/>
              <a:ext cx="79608" cy="824798"/>
            </a:xfrm>
            <a:prstGeom prst="rect">
              <a:avLst/>
            </a:prstGeom>
            <a:solidFill>
              <a:srgbClr val="FC9204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0" name="矩形 115"/>
            <p:cNvSpPr/>
            <p:nvPr/>
          </p:nvSpPr>
          <p:spPr>
            <a:xfrm rot="-4040781">
              <a:off x="485705" y="-46944"/>
              <a:ext cx="84972" cy="1788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1" name="矩形 116"/>
            <p:cNvSpPr/>
            <p:nvPr/>
          </p:nvSpPr>
          <p:spPr>
            <a:xfrm rot="-4040781">
              <a:off x="1302064" y="619854"/>
              <a:ext cx="256730" cy="8738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502" name="TextBox 4"/>
          <p:cNvSpPr/>
          <p:nvPr/>
        </p:nvSpPr>
        <p:spPr>
          <a:xfrm>
            <a:off x="5429256" y="1285860"/>
            <a:ext cx="179903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600" dirty="0">
              <a:solidFill>
                <a:srgbClr val="00FF99"/>
              </a:solidFill>
              <a:latin typeface="Calibri" panose="020F0502020204030204" charset="0"/>
              <a:sym typeface="Calibri" panose="020F0502020204030204" charset="0"/>
            </a:endParaRPr>
          </a:p>
          <a:p>
            <a:endParaRPr lang="zh-CN" altLang="en-US" sz="180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8510" name="TextBox 26"/>
          <p:cNvSpPr/>
          <p:nvPr/>
        </p:nvSpPr>
        <p:spPr>
          <a:xfrm>
            <a:off x="5995988" y="4862513"/>
            <a:ext cx="2390775" cy="492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1800" b="1" dirty="0">
              <a:solidFill>
                <a:srgbClr val="FF66CC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8435" name="组合 92"/>
          <p:cNvSpPr/>
          <p:nvPr/>
        </p:nvSpPr>
        <p:spPr>
          <a:xfrm>
            <a:off x="864474" y="1545749"/>
            <a:ext cx="3613547" cy="3613547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73" name="圆角矩形 72"/>
          <p:cNvSpPr/>
          <p:nvPr/>
        </p:nvSpPr>
        <p:spPr>
          <a:xfrm>
            <a:off x="5143504" y="714356"/>
            <a:ext cx="2286016" cy="42862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 开抽屉</a:t>
            </a:r>
            <a:endParaRPr lang="zh-CN" altLang="en-US" sz="28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  <a:sym typeface="Calibri" panose="020F0502020204030204" charset="0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5143504" y="1714488"/>
            <a:ext cx="2286016" cy="42862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 当宣传员</a:t>
            </a:r>
            <a:endParaRPr lang="zh-CN" altLang="en-US" sz="28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  <a:sym typeface="Calibri" panose="020F0502020204030204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5143504" y="1214422"/>
            <a:ext cx="2286016" cy="42862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 看鸟窝</a:t>
            </a:r>
            <a:endParaRPr lang="zh-CN" altLang="en-US" sz="28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  <a:sym typeface="Calibri" panose="020F0502020204030204" charset="0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5143504" y="2245034"/>
            <a:ext cx="2801354" cy="42862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与众不同的校歌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5153982" y="2745100"/>
            <a:ext cx="2801354" cy="42862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与众不同的校门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5153982" y="3245166"/>
            <a:ext cx="2801354" cy="42862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与众不同的教室</a:t>
            </a:r>
          </a:p>
        </p:txBody>
      </p:sp>
      <p:sp>
        <p:nvSpPr>
          <p:cNvPr id="80" name="圆角矩形 79"/>
          <p:cNvSpPr/>
          <p:nvPr/>
        </p:nvSpPr>
        <p:spPr>
          <a:xfrm>
            <a:off x="5153982" y="3745232"/>
            <a:ext cx="2801354" cy="42862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与众不同的午餐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5153982" y="4245298"/>
            <a:ext cx="2801354" cy="42862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与众不同的学习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5163506" y="5786454"/>
            <a:ext cx="2286016" cy="428628"/>
          </a:xfrm>
          <a:prstGeom prst="round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有爱、乐学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5143504" y="4786322"/>
            <a:ext cx="2286016" cy="428628"/>
          </a:xfrm>
          <a:prstGeom prst="round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可爱、懂事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5158744" y="5286388"/>
            <a:ext cx="2286016" cy="428628"/>
          </a:xfrm>
          <a:prstGeom prst="roundRect">
            <a:avLst/>
          </a:prstGeom>
          <a:solidFill>
            <a:srgbClr val="66FFFF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  <a:sym typeface="Calibri" panose="020F0502020204030204" charset="0"/>
              </a:rPr>
              <a:t>  善良、快乐</a:t>
            </a:r>
            <a:endParaRPr lang="zh-CN" altLang="en-US" sz="28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2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1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1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ldLvl="0" animBg="1"/>
      <p:bldP spid="18443" grpId="1" bldLvl="0" animBg="1"/>
      <p:bldP spid="18444" grpId="0" bldLvl="0" animBg="1"/>
      <p:bldP spid="18445" grpId="0" bldLvl="0"/>
      <p:bldP spid="18502" grpId="0" bldLvl="0"/>
      <p:bldP spid="18510" grpId="0" bldLvl="0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2" grpId="0" animBg="1"/>
      <p:bldP spid="85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/>
          <p:nvPr/>
        </p:nvSpPr>
        <p:spPr>
          <a:xfrm>
            <a:off x="142844" y="357166"/>
            <a:ext cx="8858312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18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dirty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200" dirty="0" smtClean="0">
              <a:solidFill>
                <a:schemeClr val="hlin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</a:rPr>
              <a:t>    校长先生把椅子拉到小豆豆跟前，面对小豆豆坐了下来，说：“好了</a:t>
            </a:r>
            <a:r>
              <a:rPr lang="en-US" altLang="zh-CN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</a:rPr>
              <a:t>你跟老师说说话吧，说什么都行。”</a:t>
            </a:r>
            <a:endParaRPr lang="zh-CN" altLang="en-US" sz="3200" dirty="0">
              <a:solidFill>
                <a:schemeClr val="hlin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05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</a:t>
            </a:r>
          </a:p>
          <a:p>
            <a:pPr>
              <a:lnSpc>
                <a:spcPct val="105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他也像小豆豆那样，向前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</a:t>
            </a: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着身体，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专注</a:t>
            </a: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地听着。</a:t>
            </a:r>
            <a:endParaRPr lang="en-US" altLang="zh-CN" sz="3200" dirty="0" smtClean="0">
              <a:solidFill>
                <a:schemeClr val="hlin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</a:p>
          <a:p>
            <a:pPr>
              <a:lnSpc>
                <a:spcPct val="105000"/>
              </a:lnSpc>
            </a:pP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能永远和这个人在一起就好了。</a:t>
            </a:r>
            <a:r>
              <a:rPr lang="zh-CN" altLang="en-US" sz="3200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”这是小豆豆第一次见到校长小林宗作先生的感受。</a:t>
            </a:r>
            <a:endParaRPr lang="zh-CN" altLang="en-US" sz="3200" dirty="0">
              <a:solidFill>
                <a:srgbClr val="80008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IMG_3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267200" cy="5486400"/>
          </a:xfrm>
          <a:prstGeom prst="rect">
            <a:avLst/>
          </a:prstGeom>
          <a:noFill/>
          <a:ln w="38100" cap="flat" cmpd="dbl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6147" name="组合 6146"/>
          <p:cNvGrpSpPr/>
          <p:nvPr/>
        </p:nvGrpSpPr>
        <p:grpSpPr>
          <a:xfrm>
            <a:off x="5715000" y="1828800"/>
            <a:ext cx="3200400" cy="762000"/>
            <a:chOff x="0" y="0"/>
            <a:chExt cx="2016" cy="480"/>
          </a:xfrm>
        </p:grpSpPr>
        <p:sp>
          <p:nvSpPr>
            <p:cNvPr id="6148" name="AutoShape 16"/>
            <p:cNvSpPr/>
            <p:nvPr/>
          </p:nvSpPr>
          <p:spPr>
            <a:xfrm>
              <a:off x="0" y="0"/>
              <a:ext cx="2016" cy="480"/>
            </a:xfrm>
            <a:prstGeom prst="wedgeEllipseCallout">
              <a:avLst>
                <a:gd name="adj1" fmla="val -43106"/>
                <a:gd name="adj2" fmla="val -61458"/>
              </a:avLst>
            </a:prstGeom>
            <a:solidFill>
              <a:schemeClr val="bg1"/>
            </a:solidFill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49" name="Text Box 14"/>
            <p:cNvSpPr txBox="1"/>
            <p:nvPr/>
          </p:nvSpPr>
          <p:spPr>
            <a:xfrm>
              <a:off x="96" y="0"/>
              <a:ext cx="177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【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日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】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黑柳彻子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/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著</a:t>
              </a:r>
            </a:p>
          </p:txBody>
        </p:sp>
      </p:grpSp>
      <p:grpSp>
        <p:nvGrpSpPr>
          <p:cNvPr id="6150" name="组合 6149"/>
          <p:cNvGrpSpPr/>
          <p:nvPr/>
        </p:nvGrpSpPr>
        <p:grpSpPr>
          <a:xfrm>
            <a:off x="838200" y="1905000"/>
            <a:ext cx="3200400" cy="762000"/>
            <a:chOff x="0" y="0"/>
            <a:chExt cx="2016" cy="480"/>
          </a:xfrm>
        </p:grpSpPr>
        <p:sp>
          <p:nvSpPr>
            <p:cNvPr id="6151" name="AutoShape 19"/>
            <p:cNvSpPr/>
            <p:nvPr/>
          </p:nvSpPr>
          <p:spPr>
            <a:xfrm>
              <a:off x="0" y="0"/>
              <a:ext cx="2016" cy="480"/>
            </a:xfrm>
            <a:prstGeom prst="wedgeEllipseCallout">
              <a:avLst>
                <a:gd name="adj1" fmla="val 49852"/>
                <a:gd name="adj2" fmla="val 60208"/>
              </a:avLst>
            </a:prstGeom>
            <a:solidFill>
              <a:schemeClr val="bg1"/>
            </a:solidFill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2" name="Text Box 20"/>
            <p:cNvSpPr txBox="1"/>
            <p:nvPr/>
          </p:nvSpPr>
          <p:spPr>
            <a:xfrm>
              <a:off x="96" y="0"/>
              <a:ext cx="177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【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日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】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岩崎千弘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/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图</a:t>
              </a:r>
            </a:p>
          </p:txBody>
        </p:sp>
      </p:grpSp>
      <p:grpSp>
        <p:nvGrpSpPr>
          <p:cNvPr id="6153" name="组合 6152"/>
          <p:cNvGrpSpPr/>
          <p:nvPr/>
        </p:nvGrpSpPr>
        <p:grpSpPr>
          <a:xfrm>
            <a:off x="1371600" y="3505200"/>
            <a:ext cx="2667000" cy="762000"/>
            <a:chOff x="0" y="0"/>
            <a:chExt cx="1680" cy="480"/>
          </a:xfrm>
        </p:grpSpPr>
        <p:sp>
          <p:nvSpPr>
            <p:cNvPr id="6154" name="AutoShape 22"/>
            <p:cNvSpPr/>
            <p:nvPr/>
          </p:nvSpPr>
          <p:spPr>
            <a:xfrm>
              <a:off x="0" y="0"/>
              <a:ext cx="1680" cy="480"/>
            </a:xfrm>
            <a:prstGeom prst="wedgeEllipseCallout">
              <a:avLst>
                <a:gd name="adj1" fmla="val 49347"/>
                <a:gd name="adj2" fmla="val -57292"/>
              </a:avLst>
            </a:prstGeom>
            <a:solidFill>
              <a:schemeClr val="bg1"/>
            </a:solidFill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5" name="Text Box 23"/>
            <p:cNvSpPr txBox="1"/>
            <p:nvPr/>
          </p:nvSpPr>
          <p:spPr>
            <a:xfrm>
              <a:off x="0" y="0"/>
              <a:ext cx="1584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【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中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】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赵玉皎</a:t>
              </a:r>
              <a:r>
                <a:rPr lang="en-US" altLang="x-none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/</a:t>
              </a: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译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/>
          <p:nvPr/>
        </p:nvSpPr>
        <p:spPr>
          <a:xfrm>
            <a:off x="734060" y="247650"/>
            <a:ext cx="5083810" cy="14185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66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小林校长</a:t>
            </a:r>
            <a:r>
              <a:rPr lang="en-US" altLang="x-none" sz="6600" dirty="0">
                <a:solidFill>
                  <a:srgbClr val="8000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</a:t>
            </a:r>
            <a:endParaRPr lang="zh-CN" altLang="en-US" sz="6600" dirty="0">
              <a:solidFill>
                <a:srgbClr val="80008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2506980"/>
            <a:ext cx="4761865" cy="339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6015990" y="1680210"/>
            <a:ext cx="2713355" cy="182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良师</a:t>
            </a:r>
            <a:endParaRPr lang="zh-CN" altLang="en-US" sz="8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35841"/>
          <p:cNvGrpSpPr/>
          <p:nvPr/>
        </p:nvGrpSpPr>
        <p:grpSpPr>
          <a:xfrm>
            <a:off x="2743200" y="914400"/>
            <a:ext cx="4343400" cy="5334000"/>
            <a:chOff x="0" y="0"/>
            <a:chExt cx="2736" cy="3552"/>
          </a:xfrm>
        </p:grpSpPr>
        <p:pic>
          <p:nvPicPr>
            <p:cNvPr id="35843" name="Picture 4" descr="J:\书\IMG_3233.JPG"/>
            <p:cNvPicPr>
              <a:picLocks noChangeAspect="1"/>
            </p:cNvPicPr>
            <p:nvPr/>
          </p:nvPicPr>
          <p:blipFill>
            <a:blip r:embed="rId2"/>
            <a:srcRect t="24458" b="18208"/>
            <a:stretch>
              <a:fillRect/>
            </a:stretch>
          </p:blipFill>
          <p:spPr>
            <a:xfrm>
              <a:off x="0" y="0"/>
              <a:ext cx="2736" cy="3552"/>
            </a:xfrm>
            <a:prstGeom prst="rect">
              <a:avLst/>
            </a:prstGeom>
            <a:noFill/>
            <a:ln w="38100" cap="flat" cmpd="dbl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5844" name="TextBox 1"/>
            <p:cNvSpPr txBox="1"/>
            <p:nvPr/>
          </p:nvSpPr>
          <p:spPr>
            <a:xfrm>
              <a:off x="192" y="591"/>
              <a:ext cx="2352" cy="630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 谨将本书献给已逝的</a:t>
              </a:r>
              <a:endParaRPr lang="en-US" altLang="x-none" sz="28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eaLnBrk="1" hangingPunct="1">
                <a:lnSpc>
                  <a:spcPct val="100000"/>
                </a:lnSpc>
              </a:pPr>
              <a:r>
                <a:rPr lang="en-US" altLang="x-none" sz="28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    </a:t>
              </a:r>
              <a:r>
                <a:rPr lang="zh-CN" altLang="en-US" sz="28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小林宗作</a:t>
              </a:r>
              <a:r>
                <a:rPr lang="en-US" altLang="x-none" sz="28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 </a:t>
              </a:r>
              <a:r>
                <a:rPr lang="zh-CN" altLang="en-US" sz="28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老师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/>
          <p:nvPr/>
        </p:nvSpPr>
        <p:spPr>
          <a:xfrm>
            <a:off x="250825" y="559435"/>
            <a:ext cx="7774305" cy="3213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800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他的腿非常短，而且像螃蟹足那样弯曲着。他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精神饱满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地晃动着自己小小的身体，走到最前面的</a:t>
            </a:r>
            <a:r>
              <a:rPr lang="zh-CN" alt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位置坐了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下来。</a:t>
            </a:r>
          </a:p>
          <a:p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77360" y="2048510"/>
            <a:ext cx="3945890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高桥君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0825" y="3353435"/>
            <a:ext cx="8642350" cy="258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0000FF"/>
                </a:solidFill>
                <a:sym typeface="+mn-ea"/>
              </a:rPr>
              <a:t>      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他睡在棺材里，被花朵围绕着，闭着眼睛。但却像</a:t>
            </a:r>
          </a:p>
          <a:p>
            <a:pPr algn="l"/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平时一样，看上去那么温和，那么聪明。小豆豆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跪</a:t>
            </a:r>
          </a:p>
          <a:p>
            <a:pPr algn="l"/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下来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，把百花放在他的手边，然后轻轻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抚摸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了一下</a:t>
            </a:r>
          </a:p>
          <a:p>
            <a:pPr algn="l"/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他的手。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17085" y="5377180"/>
            <a:ext cx="99949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泰明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/>
          <p:nvPr/>
        </p:nvSpPr>
        <p:spPr>
          <a:xfrm>
            <a:off x="734060" y="247650"/>
            <a:ext cx="7695592" cy="19663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6600" dirty="0" smtClean="0">
                <a:solidFill>
                  <a:schemeClr val="hlink"/>
                </a:solidFill>
                <a:ea typeface="宋体" panose="02010600030101010101" pitchFamily="2" charset="-122"/>
              </a:rPr>
              <a:t>高桥君、泰明</a:t>
            </a:r>
            <a:r>
              <a:rPr lang="en-US" altLang="zh-CN" sz="6600" dirty="0" smtClean="0">
                <a:solidFill>
                  <a:schemeClr val="hlink"/>
                </a:solidFill>
                <a:ea typeface="宋体" panose="02010600030101010101" pitchFamily="2" charset="-122"/>
              </a:rPr>
              <a:t>……</a:t>
            </a:r>
            <a:endParaRPr lang="zh-CN" altLang="en-US" sz="6600" dirty="0" smtClean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600" dirty="0">
              <a:solidFill>
                <a:srgbClr val="80008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5990" y="1680210"/>
            <a:ext cx="2713355" cy="182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益友</a:t>
            </a:r>
            <a:endParaRPr lang="zh-CN" altLang="en-US" sz="8800" dirty="0"/>
          </a:p>
        </p:txBody>
      </p:sp>
      <p:pic>
        <p:nvPicPr>
          <p:cNvPr id="5" name="图片 4" descr="201207051113020781s.jpg"/>
          <p:cNvPicPr>
            <a:picLocks noChangeAspect="1"/>
          </p:cNvPicPr>
          <p:nvPr/>
        </p:nvPicPr>
        <p:blipFill>
          <a:blip r:embed="rId2"/>
          <a:srcRect t="7006" r="1250"/>
          <a:stretch>
            <a:fillRect/>
          </a:stretch>
        </p:blipFill>
        <p:spPr>
          <a:xfrm>
            <a:off x="1857356" y="2071678"/>
            <a:ext cx="3548074" cy="393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39555" y="4007751"/>
            <a:ext cx="928694" cy="1966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图片 9" descr="1485040065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214554"/>
            <a:ext cx="2643206" cy="26432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343640">
            <a:off x="3357554" y="642918"/>
            <a:ext cx="4320253" cy="5629734"/>
            <a:chOff x="3468315" y="554899"/>
            <a:chExt cx="3694989" cy="5074835"/>
          </a:xfrm>
        </p:grpSpPr>
        <p:sp>
          <p:nvSpPr>
            <p:cNvPr id="9" name="TextBox 8"/>
            <p:cNvSpPr txBox="1"/>
            <p:nvPr/>
          </p:nvSpPr>
          <p:spPr>
            <a:xfrm rot="21256360">
              <a:off x="6282936" y="1015121"/>
              <a:ext cx="880368" cy="231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 smtClean="0">
                  <a:latin typeface="楷体_GB2312" pitchFamily="49" charset="-122"/>
                  <a:ea typeface="楷体_GB2312" pitchFamily="49" charset="-122"/>
                </a:rPr>
                <a:t>益</a:t>
              </a:r>
              <a:endParaRPr lang="en-US" altLang="zh-CN" sz="5400" dirty="0" smtClean="0">
                <a:latin typeface="楷体_GB2312" pitchFamily="49" charset="-122"/>
                <a:ea typeface="楷体_GB2312" pitchFamily="49" charset="-122"/>
              </a:endParaRPr>
            </a:p>
            <a:p>
              <a:r>
                <a:rPr lang="zh-CN" altLang="en-US" sz="5400" dirty="0" smtClean="0">
                  <a:latin typeface="楷体_GB2312" pitchFamily="49" charset="-122"/>
                  <a:ea typeface="楷体_GB2312" pitchFamily="49" charset="-122"/>
                </a:rPr>
                <a:t>友</a:t>
              </a:r>
              <a:endParaRPr lang="zh-CN" altLang="en-US" sz="5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826494">
              <a:off x="3468315" y="554899"/>
              <a:ext cx="3571203" cy="5074835"/>
            </a:xfrm>
            <a:prstGeom prst="ellipse">
              <a:avLst/>
            </a:prstGeom>
            <a:noFill/>
            <a:ln w="76200">
              <a:solidFill>
                <a:srgbClr val="FF5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 rot="21318831">
            <a:off x="2030031" y="594568"/>
            <a:ext cx="4293507" cy="5636330"/>
            <a:chOff x="2293908" y="561495"/>
            <a:chExt cx="3571203" cy="5074835"/>
          </a:xfrm>
        </p:grpSpPr>
        <p:sp>
          <p:nvSpPr>
            <p:cNvPr id="6" name="椭圆 5"/>
            <p:cNvSpPr/>
            <p:nvPr/>
          </p:nvSpPr>
          <p:spPr>
            <a:xfrm rot="19662234">
              <a:off x="2293908" y="561495"/>
              <a:ext cx="3571203" cy="5074835"/>
            </a:xfrm>
            <a:prstGeom prst="ellipse">
              <a:avLst/>
            </a:prstGeom>
            <a:noFill/>
            <a:ln w="76200">
              <a:solidFill>
                <a:srgbClr val="FF5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81169">
              <a:off x="2380040" y="1069518"/>
              <a:ext cx="1135218" cy="231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 smtClean="0">
                  <a:latin typeface="楷体_GB2312" pitchFamily="49" charset="-122"/>
                  <a:ea typeface="楷体_GB2312" pitchFamily="49" charset="-122"/>
                </a:rPr>
                <a:t>良师</a:t>
              </a:r>
              <a:endParaRPr lang="zh-CN" altLang="en-US" sz="5400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43009"/>
          <p:cNvGrpSpPr/>
          <p:nvPr/>
        </p:nvGrpSpPr>
        <p:grpSpPr>
          <a:xfrm>
            <a:off x="838200" y="1676400"/>
            <a:ext cx="7848600" cy="2286000"/>
            <a:chOff x="0" y="0"/>
            <a:chExt cx="4944" cy="1440"/>
          </a:xfrm>
        </p:grpSpPr>
        <p:sp>
          <p:nvSpPr>
            <p:cNvPr id="43011" name="Text Box 9"/>
            <p:cNvSpPr txBox="1"/>
            <p:nvPr/>
          </p:nvSpPr>
          <p:spPr>
            <a:xfrm>
              <a:off x="0" y="0"/>
              <a:ext cx="4944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50000"/>
                </a:spcBef>
              </a:pPr>
              <a:r>
                <a:rPr lang="zh-CN" altLang="en-US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            </a:t>
              </a:r>
              <a:r>
                <a:rPr lang="zh-CN" altLang="en-US" sz="4000" dirty="0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每个人都能在这本书里找到</a:t>
              </a:r>
              <a:endParaRPr lang="en-US" altLang="x-none" sz="48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3012" name="WordArt 11"/>
            <p:cNvSpPr>
              <a:spLocks noTextEdit="1"/>
            </p:cNvSpPr>
            <p:nvPr/>
          </p:nvSpPr>
          <p:spPr>
            <a:xfrm>
              <a:off x="480" y="912"/>
              <a:ext cx="4309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lnSpcReduction="10000"/>
            </a:bodyPr>
            <a:lstStyle/>
            <a:p>
              <a:pPr algn="ctr"/>
              <a:r>
                <a:rPr lang="zh-CN" altLang="en-US" sz="3600" b="1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78999"/>
                      </a:srgbClr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自己阳光灿烂的童年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4"/>
          <p:cNvSpPr/>
          <p:nvPr/>
        </p:nvSpPr>
        <p:spPr>
          <a:xfrm>
            <a:off x="714348" y="2500306"/>
            <a:ext cx="8016875" cy="1743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幼圆" pitchFamily="1" charset="-122"/>
              </a:rPr>
              <a:t>    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纯真童心无国界，小豆豆爱心无国界。</a:t>
            </a:r>
            <a:endParaRPr lang="en-US" altLang="x-none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latinLnBrk="1" hangingPunct="1"/>
            <a:r>
              <a:rPr lang="en-US" altLang="x-none" sz="3200" dirty="0">
                <a:solidFill>
                  <a:srgbClr val="66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</a:t>
            </a:r>
            <a:r>
              <a:rPr lang="zh-CN" altLang="en-US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——著名作家 · 曹文轩</a:t>
            </a:r>
          </a:p>
          <a:p>
            <a:pPr eaLnBrk="1" latinLnBrk="1" hangingPunct="1"/>
            <a:endParaRPr lang="en-US" altLang="x-none" sz="1000" dirty="0">
              <a:solidFill>
                <a:srgbClr val="CC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7" name="心灵的间奏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6019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2"/>
          <p:cNvSpPr txBox="1"/>
          <p:nvPr/>
        </p:nvSpPr>
        <p:spPr>
          <a:xfrm>
            <a:off x="533400" y="381000"/>
            <a:ext cx="274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folHlink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推荐阅读：</a:t>
            </a:r>
            <a:endParaRPr lang="en-US" altLang="x-none" sz="3600" dirty="0">
              <a:solidFill>
                <a:schemeClr val="folHlink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46083" name="Picture 4" descr="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295400"/>
            <a:ext cx="40386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IMG_3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267200" cy="5486400"/>
          </a:xfrm>
          <a:prstGeom prst="rect">
            <a:avLst/>
          </a:prstGeom>
          <a:noFill/>
          <a:ln w="38100" cap="flat" cmpd="dbl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171" name="组合 7170"/>
          <p:cNvGrpSpPr/>
          <p:nvPr/>
        </p:nvGrpSpPr>
        <p:grpSpPr>
          <a:xfrm>
            <a:off x="2590800" y="1371600"/>
            <a:ext cx="4648200" cy="762000"/>
            <a:chOff x="0" y="0"/>
            <a:chExt cx="2928" cy="480"/>
          </a:xfrm>
        </p:grpSpPr>
        <p:sp>
          <p:nvSpPr>
            <p:cNvPr id="7172" name="AutoShape 4"/>
            <p:cNvSpPr/>
            <p:nvPr/>
          </p:nvSpPr>
          <p:spPr>
            <a:xfrm>
              <a:off x="0" y="0"/>
              <a:ext cx="2928" cy="480"/>
            </a:xfrm>
            <a:prstGeom prst="wedgeEllipseCallout">
              <a:avLst>
                <a:gd name="adj1" fmla="val -39481"/>
                <a:gd name="adj2" fmla="val -74375"/>
              </a:avLst>
            </a:prstGeom>
            <a:solidFill>
              <a:schemeClr val="bg1"/>
            </a:solidFill>
            <a:ln w="38100" cap="flat" cmpd="dbl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3" name="Text Box 5"/>
            <p:cNvSpPr txBox="1"/>
            <p:nvPr/>
          </p:nvSpPr>
          <p:spPr>
            <a:xfrm>
              <a:off x="192" y="0"/>
              <a:ext cx="2544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CC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</a:rPr>
                <a:t>关于成长  关于教育 关于爱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未标题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09600"/>
            <a:ext cx="5638800" cy="5486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8195" name="Text Box 7"/>
          <p:cNvSpPr txBox="1"/>
          <p:nvPr/>
        </p:nvSpPr>
        <p:spPr>
          <a:xfrm>
            <a:off x="2286000" y="685800"/>
            <a:ext cx="5257800" cy="5373688"/>
          </a:xfrm>
          <a:prstGeom prst="rect">
            <a:avLst/>
          </a:prstGeom>
          <a:solidFill>
            <a:srgbClr val="FF3399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2362200" y="796925"/>
            <a:ext cx="5105400" cy="5146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800" dirty="0">
              <a:latin typeface="Arial" panose="020B0604020202020204" pitchFamily="34" charset="0"/>
            </a:endParaRPr>
          </a:p>
        </p:txBody>
      </p:sp>
      <p:sp>
        <p:nvSpPr>
          <p:cNvPr id="8197" name="Text Box 2"/>
          <p:cNvSpPr txBox="1"/>
          <p:nvPr/>
        </p:nvSpPr>
        <p:spPr>
          <a:xfrm>
            <a:off x="1752600" y="1066800"/>
            <a:ext cx="6400800" cy="412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这本书讲的是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一所小学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和在那里上学的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一个女孩子的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真实故事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故事发生在</a:t>
            </a: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800" dirty="0">
                <a:solidFill>
                  <a:schemeClr val="folHlink"/>
                </a:solidFill>
                <a:latin typeface="Arial" panose="020B0604020202020204" pitchFamily="34" charset="0"/>
              </a:rPr>
              <a:t>第二次世界大战结束前的东京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hlinkClick r:id="rId2" action="ppaction://hlinkpres?slideindex=1&amp;slidetitle="/>
          </p:cNvPr>
          <p:cNvSpPr txBox="1"/>
          <p:nvPr/>
        </p:nvSpPr>
        <p:spPr>
          <a:xfrm>
            <a:off x="5983288" y="211138"/>
            <a:ext cx="460375" cy="1676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TextBox 1">
            <a:hlinkClick r:id="rId2" action="ppaction://hlinkpres?slideindex=1&amp;slidetitle="/>
          </p:cNvPr>
          <p:cNvSpPr txBox="1"/>
          <p:nvPr/>
        </p:nvSpPr>
        <p:spPr>
          <a:xfrm>
            <a:off x="2209800" y="211138"/>
            <a:ext cx="76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Picture 7" descr="IMG_3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838200"/>
            <a:ext cx="4267200" cy="5334000"/>
          </a:xfrm>
          <a:prstGeom prst="rect">
            <a:avLst/>
          </a:prstGeom>
          <a:noFill/>
          <a:ln w="38100" cap="flat" cmpd="dbl">
            <a:solidFill>
              <a:srgbClr val="CC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1" name="Picture 9" descr="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981200"/>
            <a:ext cx="1905000" cy="22098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447800" y="1447800"/>
            <a:ext cx="6553200" cy="41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“上课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的时候，她把书桌的盖子开了关，关了开，足有上百次！……每写一个字，桌子盖都在我的眼前开开关关，看得我眼花缭乱。我的头都晕了！……”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x-none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2800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0"/>
            <a:ext cx="3352800" cy="3962400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5" name="TextBox 1"/>
          <p:cNvSpPr txBox="1"/>
          <p:nvPr/>
        </p:nvSpPr>
        <p:spPr>
          <a:xfrm>
            <a:off x="2667000" y="4875213"/>
            <a:ext cx="4800600" cy="1068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一个因淘气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一年级就被退学的孩子</a:t>
            </a:r>
            <a:r>
              <a:rPr lang="zh-CN" altLang="en-US" sz="4800" dirty="0">
                <a:solidFill>
                  <a:schemeClr val="tx1"/>
                </a:solidFill>
                <a:latin typeface="楷体_GB2312" pitchFamily="1" charset="-122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/>
          <p:nvPr/>
        </p:nvSpPr>
        <p:spPr>
          <a:xfrm>
            <a:off x="6629400" y="1828800"/>
            <a:ext cx="733425" cy="4343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CC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黑</a:t>
            </a:r>
            <a:r>
              <a:rPr lang="en-US" altLang="x-none" sz="3600" dirty="0">
                <a:solidFill>
                  <a:srgbClr val="CC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dirty="0">
                <a:solidFill>
                  <a:srgbClr val="CC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柳 彻 子</a:t>
            </a:r>
          </a:p>
        </p:txBody>
      </p:sp>
      <p:pic>
        <p:nvPicPr>
          <p:cNvPr id="14339" name="Picture 4" descr="01300000294567122683891395415"/>
          <p:cNvPicPr>
            <a:picLocks noChangeAspect="1"/>
          </p:cNvPicPr>
          <p:nvPr/>
        </p:nvPicPr>
        <p:blipFill>
          <a:blip r:embed="rId2"/>
          <a:srcRect r="14088"/>
          <a:stretch>
            <a:fillRect/>
          </a:stretch>
        </p:blipFill>
        <p:spPr>
          <a:xfrm>
            <a:off x="2590800" y="762000"/>
            <a:ext cx="3886200" cy="4648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J:\书\IMG_3248.JPG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2438400" y="609600"/>
            <a:ext cx="4953000" cy="5638800"/>
          </a:xfrm>
          <a:prstGeom prst="rect">
            <a:avLst/>
          </a:prstGeom>
          <a:noFill/>
          <a:ln w="9525" cap="flat" cmpd="sng">
            <a:solidFill>
              <a:srgbClr val="CC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Text Box 5"/>
          <p:cNvSpPr txBox="1"/>
          <p:nvPr/>
        </p:nvSpPr>
        <p:spPr>
          <a:xfrm>
            <a:off x="2571736" y="1785926"/>
            <a:ext cx="4797425" cy="1187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indent="304800" algn="just" eaLnBrk="1" hangingPunct="1">
              <a:lnSpc>
                <a:spcPct val="100000"/>
              </a:lnSpc>
            </a:pPr>
            <a:r>
              <a:rPr lang="zh-CN" altLang="en-US" dirty="0">
                <a:solidFill>
                  <a:schemeClr val="folHlink"/>
                </a:solidFill>
                <a:latin typeface="楷体_GB2312" pitchFamily="1" charset="-122"/>
              </a:rPr>
              <a:t>  她写了日本有史以来销量最大的一本书，</a:t>
            </a:r>
            <a:r>
              <a:rPr lang="en-US" altLang="x-none" dirty="0">
                <a:solidFill>
                  <a:schemeClr val="folHlink"/>
                </a:solidFill>
                <a:latin typeface="楷体_GB2312" pitchFamily="1" charset="-122"/>
              </a:rPr>
              <a:t>33</a:t>
            </a:r>
            <a:r>
              <a:rPr lang="zh-CN" altLang="en-US" dirty="0">
                <a:solidFill>
                  <a:schemeClr val="folHlink"/>
                </a:solidFill>
                <a:latin typeface="楷体_GB2312" pitchFamily="1" charset="-122"/>
              </a:rPr>
              <a:t>种文字全球发行，拥有读者数千万；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AUTOCOLOR" val="TRUE"/>
  <p:tag name="MH_TYPE" val="CONTENTS"/>
  <p:tag name="ID" val="6267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NUMBER"/>
  <p:tag name="ID" val="62677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OTHERS"/>
  <p:tag name="ID" val="6267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OTHERS"/>
  <p:tag name="ID" val="6267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OTHERS"/>
  <p:tag name="ID" val="6267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ENTRY"/>
  <p:tag name="ID" val="62677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NUMBER"/>
  <p:tag name="ID" val="62677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ENTRY"/>
  <p:tag name="ID" val="62677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ENTRY"/>
  <p:tag name="ID" val="62677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34121"/>
  <p:tag name="MH_LIBRARY" val="CONTENTS"/>
  <p:tag name="MH_TYPE" val="NUMBER"/>
  <p:tag name="ID" val="626778"/>
  <p:tag name="MH_ORDER" val="1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1160</Words>
  <Application>Microsoft Office PowerPoint</Application>
  <PresentationFormat>全屏显示(4:3)</PresentationFormat>
  <Paragraphs>226</Paragraphs>
  <Slides>27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 Unicode MS</vt:lpstr>
      <vt:lpstr>黑体</vt:lpstr>
      <vt:lpstr>华文楷体</vt:lpstr>
      <vt:lpstr>华文新魏</vt:lpstr>
      <vt:lpstr>楷体</vt:lpstr>
      <vt:lpstr>楷体_GB2312</vt:lpstr>
      <vt:lpstr>宋体</vt:lpstr>
      <vt:lpstr>微软雅黑</vt:lpstr>
      <vt:lpstr>幼圆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tianbin</dc:creator>
  <cp:lastModifiedBy>tw</cp:lastModifiedBy>
  <cp:revision>365</cp:revision>
  <dcterms:created xsi:type="dcterms:W3CDTF">2013-09-04T06:23:00Z</dcterms:created>
  <dcterms:modified xsi:type="dcterms:W3CDTF">2018-01-04T01:17:51Z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2052-10.1.0.6930</vt:lpwstr>
  </property>
</Properties>
</file>